
<file path=[Content_Types].xml><?xml version="1.0" encoding="utf-8"?>
<Types xmlns="http://schemas.openxmlformats.org/package/2006/content-types">
  <Default Extension="png" ContentType="image/png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97" r:id="rId6"/>
    <p:sldId id="287" r:id="rId7"/>
    <p:sldId id="293" r:id="rId8"/>
    <p:sldId id="294" r:id="rId9"/>
    <p:sldId id="295" r:id="rId10"/>
    <p:sldId id="270" r:id="rId11"/>
    <p:sldId id="262" r:id="rId12"/>
    <p:sldId id="259" r:id="rId13"/>
    <p:sldId id="261" r:id="rId14"/>
    <p:sldId id="281" r:id="rId15"/>
    <p:sldId id="263" r:id="rId16"/>
    <p:sldId id="282" r:id="rId17"/>
    <p:sldId id="283" r:id="rId18"/>
    <p:sldId id="276" r:id="rId19"/>
    <p:sldId id="277" r:id="rId20"/>
    <p:sldId id="266" r:id="rId21"/>
    <p:sldId id="278" r:id="rId22"/>
    <p:sldId id="267" r:id="rId23"/>
    <p:sldId id="268" r:id="rId24"/>
    <p:sldId id="29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FFCC"/>
    <a:srgbClr val="FF00FF"/>
    <a:srgbClr val="CC0000"/>
    <a:srgbClr val="FF0066"/>
    <a:srgbClr val="FFCCFF"/>
    <a:srgbClr val="41719C"/>
    <a:srgbClr val="CC00CC"/>
    <a:srgbClr val="FF99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06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0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945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54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56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47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3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80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28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556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983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445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888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906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474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8342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735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8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40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388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8186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6197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515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70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270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9726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591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44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5777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3000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801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241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5391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994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630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2984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2391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76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953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8809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28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1825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5963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38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4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3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01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8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4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slide" Target="slide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png"/><Relationship Id="rId11" Type="http://schemas.openxmlformats.org/officeDocument/2006/relationships/slide" Target="slide6.xml"/><Relationship Id="rId5" Type="http://schemas.openxmlformats.org/officeDocument/2006/relationships/image" Target="../media/image9.png"/><Relationship Id="rId10" Type="http://schemas.openxmlformats.org/officeDocument/2006/relationships/image" Target="../media/image13.GIF"/><Relationship Id="rId4" Type="http://schemas.openxmlformats.org/officeDocument/2006/relationships/slide" Target="slide4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GIF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11" Type="http://schemas.openxmlformats.org/officeDocument/2006/relationships/image" Target="../media/image18.GIF"/><Relationship Id="rId5" Type="http://schemas.openxmlformats.org/officeDocument/2006/relationships/image" Target="../media/image15.GIF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image" Target="../media/image14.png"/><Relationship Id="rId9" Type="http://schemas.openxmlformats.org/officeDocument/2006/relationships/slide" Target="slide3.xml"/><Relationship Id="rId1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GIF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18.GIF"/><Relationship Id="rId5" Type="http://schemas.openxmlformats.org/officeDocument/2006/relationships/image" Target="../media/image15.GIF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image" Target="../media/image14.png"/><Relationship Id="rId9" Type="http://schemas.openxmlformats.org/officeDocument/2006/relationships/slide" Target="slide3.xml"/><Relationship Id="rId1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r="-8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 khủng lo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384" y="3290806"/>
            <a:ext cx="3080825" cy="2273099"/>
          </a:xfrm>
          <a:prstGeom prst="rect">
            <a:avLst/>
          </a:prstGeom>
        </p:spPr>
      </p:pic>
      <p:pic>
        <p:nvPicPr>
          <p:cNvPr id="4" name="mặt trờ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901" y="249382"/>
            <a:ext cx="2476500" cy="17097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2892683" y="2943565"/>
            <a:ext cx="4819701" cy="1919940"/>
          </a:xfrm>
          <a:prstGeom prst="rect">
            <a:avLst/>
          </a:prstGeom>
          <a:noFill/>
        </p:spPr>
        <p:txBody>
          <a:bodyPr wrap="square" lIns="72572" tIns="36286" rIns="72572" bIns="36286" rtlCol="0">
            <a:spAutoFit/>
          </a:bodyPr>
          <a:lstStyle/>
          <a:p>
            <a:pPr algn="ctr" defTabSz="272143">
              <a:lnSpc>
                <a:spcPct val="150000"/>
              </a:lnSpc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XIN CHÀO CÁC EM HỌC </a:t>
            </a:r>
            <a:r>
              <a:rPr lang="en-US" sz="4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SINH!</a:t>
            </a:r>
            <a:endParaRPr lang="en-US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963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21333" y="982637"/>
            <a:ext cx="11817752" cy="57410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613" y="1408255"/>
            <a:ext cx="3865944" cy="4934672"/>
          </a:xfrm>
          <a:prstGeom prst="rect">
            <a:avLst/>
          </a:prstGeom>
        </p:spPr>
      </p:pic>
      <p:sp>
        <p:nvSpPr>
          <p:cNvPr id="12" name="Cloud Callout 1">
            <a:extLst>
              <a:ext uri="{FF2B5EF4-FFF2-40B4-BE49-F238E27FC236}">
                <a16:creationId xmlns:a16="http://schemas.microsoft.com/office/drawing/2014/main" xmlns="" id="{CEF4D80B-0136-DA40-A050-C7F1E816987F}"/>
              </a:ext>
            </a:extLst>
          </p:cNvPr>
          <p:cNvSpPr/>
          <p:nvPr/>
        </p:nvSpPr>
        <p:spPr>
          <a:xfrm>
            <a:off x="1515071" y="2877639"/>
            <a:ext cx="5795687" cy="2347477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878752" y="1408255"/>
            <a:ext cx="6432006" cy="4795775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2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63550" algn="just">
              <a:lnSpc>
                <a:spcPct val="120000"/>
              </a:lnSpc>
            </a:pP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trỏ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43117" y="1086809"/>
            <a:ext cx="3469797" cy="584775"/>
            <a:chOff x="712076" y="1405392"/>
            <a:chExt cx="3469797" cy="584775"/>
          </a:xfrm>
        </p:grpSpPr>
        <p:grpSp>
          <p:nvGrpSpPr>
            <p:cNvPr id="15" name="Group 14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219202" y="1459948"/>
              <a:ext cx="2962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Cách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cầm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302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14297" y="750083"/>
            <a:ext cx="11991975" cy="59841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714703" y="93687"/>
            <a:ext cx="4353220" cy="595086"/>
            <a:chOff x="3714703" y="93687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714703" y="93687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6758" y="93687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58298" y="787078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915024" y="4129213"/>
            <a:ext cx="5988192" cy="2457450"/>
            <a:chOff x="3241147" y="2224585"/>
            <a:chExt cx="5486164" cy="3944203"/>
          </a:xfrm>
        </p:grpSpPr>
        <p:sp>
          <p:nvSpPr>
            <p:cNvPr id="24" name="TextBox 23"/>
            <p:cNvSpPr txBox="1"/>
            <p:nvPr/>
          </p:nvSpPr>
          <p:spPr>
            <a:xfrm>
              <a:off x="3241147" y="4348848"/>
              <a:ext cx="5486164" cy="69157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spc="-15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200" spc="-15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nhóm</a:t>
              </a:r>
              <a:r>
                <a:rPr lang="en-US" sz="2200" spc="-15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cầm </a:t>
              </a:r>
              <a:r>
                <a:rPr lang="en-US" sz="220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chuột thực hành </a:t>
              </a:r>
              <a:r>
                <a:rPr lang="en-US" sz="220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t/g 1’</a:t>
              </a: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3261815" y="2224585"/>
              <a:ext cx="5358531" cy="3944203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566" y="4361593"/>
            <a:ext cx="4403601" cy="1017380"/>
          </a:xfrm>
          <a:prstGeom prst="rect">
            <a:avLst/>
          </a:prstGeom>
        </p:spPr>
      </p:pic>
      <p:pic>
        <p:nvPicPr>
          <p:cNvPr id="26" name="Picture 2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9" y="1457806"/>
            <a:ext cx="11787188" cy="267140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433284" y="4428441"/>
            <a:ext cx="5168510" cy="20336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lỗi sai khi cầm chuột máy tính: Cổ tay không thẳng với bàn tay</a:t>
            </a:r>
            <a:endParaRPr lang="en-US" sz="24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8271" y="6031170"/>
            <a:ext cx="5988192" cy="4308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Chụp </a:t>
            </a:r>
            <a:r>
              <a:rPr lang="en-US" sz="22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lỗi sai gửi qua zalo cho hs quan sát</a:t>
            </a:r>
            <a:endParaRPr lang="en-US" sz="2200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33001" y="688773"/>
            <a:ext cx="11830279" cy="59841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714703" y="93687"/>
            <a:ext cx="4353220" cy="595086"/>
            <a:chOff x="3714703" y="93687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714703" y="93687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6758" y="93687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58298" y="787078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2899" y="1543050"/>
            <a:ext cx="6436520" cy="4557713"/>
            <a:chOff x="-2454540" y="4224474"/>
            <a:chExt cx="6094313" cy="6360839"/>
          </a:xfrm>
        </p:grpSpPr>
        <p:sp>
          <p:nvSpPr>
            <p:cNvPr id="22" name="TextBox 21"/>
            <p:cNvSpPr txBox="1"/>
            <p:nvPr/>
          </p:nvSpPr>
          <p:spPr>
            <a:xfrm>
              <a:off x="-2380136" y="4493178"/>
              <a:ext cx="6019909" cy="542964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GV hướng dẫn</a:t>
              </a:r>
            </a:p>
            <a:p>
              <a:pPr>
                <a:lnSpc>
                  <a:spcPct val="150000"/>
                </a:lnSpc>
              </a:pPr>
              <a:r>
                <a:rPr lang="en-US" sz="28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B1</a:t>
              </a:r>
              <a:r>
                <a:rPr lang="en-US" sz="280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Tay phải cầm chuột</a:t>
              </a:r>
            </a:p>
            <a:p>
              <a:pPr>
                <a:lnSpc>
                  <a:spcPct val="150000"/>
                </a:lnSpc>
              </a:pPr>
              <a:r>
                <a:rPr lang="en-US" sz="28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B2</a:t>
              </a:r>
              <a:r>
                <a:rPr lang="en-US" sz="280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Cổ tay để thẳng với bàn tay</a:t>
              </a:r>
            </a:p>
            <a:p>
              <a:pPr>
                <a:lnSpc>
                  <a:spcPct val="150000"/>
                </a:lnSpc>
              </a:pPr>
              <a:r>
                <a:rPr lang="en-US" sz="28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B3</a:t>
              </a:r>
              <a:r>
                <a:rPr lang="en-US" sz="280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Ngón trỏ đặt lên nút trái chuột</a:t>
              </a:r>
            </a:p>
            <a:p>
              <a:pPr>
                <a:lnSpc>
                  <a:spcPct val="150000"/>
                </a:lnSpc>
              </a:pPr>
              <a:r>
                <a:rPr lang="en-US" sz="28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B4</a:t>
              </a:r>
              <a:r>
                <a:rPr lang="en-US" sz="280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Ngón giữa đặt lên nút phải chuột</a:t>
              </a:r>
            </a:p>
            <a:p>
              <a:pPr>
                <a:lnSpc>
                  <a:spcPct val="150000"/>
                </a:lnSpc>
              </a:pPr>
              <a:r>
                <a:rPr lang="en-US" sz="28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B5</a:t>
              </a:r>
              <a:r>
                <a:rPr lang="en-US" sz="280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các ngón còn lại giữ chuột</a:t>
              </a:r>
              <a:endPara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-2454540" y="4224474"/>
              <a:ext cx="6019909" cy="6360839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6858000" y="1543050"/>
            <a:ext cx="5000625" cy="44577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sử dụng máy tính chúng ta thường xuyên thao tác với chuột vì thế việc cầm chuột đúng cách là 1 việc rất quan trọng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biết cách sử dụng chuột ntn-&gt;nd3</a:t>
            </a:r>
            <a:endParaRPr lang="en-US" sz="2800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16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04172" y="798653"/>
            <a:ext cx="11991372" cy="59609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795726" y="86254"/>
            <a:ext cx="4353220" cy="595086"/>
            <a:chOff x="3795726" y="86254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795726" y="86254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7874" y="107572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931740" y="887439"/>
            <a:ext cx="3904210" cy="511029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12517" y="1417315"/>
            <a:ext cx="11574682" cy="53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Tx/>
              <a:buAutoNum type="alphaLcPeriod"/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2400" b="1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chuột</a:t>
            </a: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:  </a:t>
            </a:r>
            <a:r>
              <a:rPr lang="en-US" sz="2600">
                <a:latin typeface="Calibri (Body)"/>
              </a:rPr>
              <a:t>di chuyển chuột trên mặt phẳng từ vị trí này sang vị trí khác, để con trỏ chuột di chuyển theo trên màn </a:t>
            </a:r>
            <a:r>
              <a:rPr lang="en-US" sz="2600" smtClean="0">
                <a:latin typeface="Calibri (Body)"/>
              </a:rPr>
              <a:t>hình</a:t>
            </a:r>
            <a:endParaRPr lang="en-US" sz="2600" b="1" smtClean="0">
              <a:solidFill>
                <a:srgbClr val="3333CC"/>
              </a:solidFill>
              <a:latin typeface="Calibri (Body)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Tx/>
              <a:buAutoNum type="alphaLcPeriod"/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Nháy chuột: </a:t>
            </a:r>
            <a:r>
              <a:rPr lang="en-US" sz="2600">
                <a:latin typeface="Calibri (Body)"/>
              </a:rPr>
              <a:t>nhấn nút trái chuột rồi thả ngón </a:t>
            </a:r>
            <a:r>
              <a:rPr lang="en-US" sz="2600" smtClean="0">
                <a:latin typeface="Calibri (Body)"/>
              </a:rPr>
              <a:t>tay</a:t>
            </a:r>
            <a:endParaRPr lang="en-US" sz="2600" b="1" smtClean="0">
              <a:solidFill>
                <a:srgbClr val="3333CC"/>
              </a:solidFill>
              <a:latin typeface="Calibri (Body)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Tx/>
              <a:buAutoNum type="alphaLcPeriod"/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Nháy </a:t>
            </a:r>
            <a:r>
              <a:rPr lang="en-US" sz="2600" b="1" err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đúp</a:t>
            </a: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chuột: </a:t>
            </a:r>
            <a:r>
              <a:rPr lang="en-US" sz="2600">
                <a:latin typeface="Calibri (Body)"/>
              </a:rPr>
              <a:t>nhấn nhanh 2 lần liên tiếp nút trái chuột rồi thả ngón </a:t>
            </a:r>
            <a:r>
              <a:rPr lang="en-US" sz="2600" smtClean="0">
                <a:latin typeface="Calibri (Body)"/>
              </a:rPr>
              <a:t>tay</a:t>
            </a:r>
            <a:endParaRPr lang="en-US" sz="2600" b="1" dirty="0" smtClean="0">
              <a:solidFill>
                <a:srgbClr val="3333CC"/>
              </a:solidFill>
              <a:latin typeface="Calibri (Body)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Tx/>
              <a:buAutoNum type="alphaLcPeriod"/>
            </a:pPr>
            <a:r>
              <a:rPr lang="en-US" sz="2600" b="1" dirty="0" err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Kéo</a:t>
            </a:r>
            <a:r>
              <a:rPr lang="en-US" sz="2600" b="1" dirty="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</a:t>
            </a:r>
            <a:r>
              <a:rPr lang="en-US" sz="2600" b="1" err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thả</a:t>
            </a: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chuột: </a:t>
            </a:r>
            <a:r>
              <a:rPr lang="en-US" sz="2600">
                <a:latin typeface="Calibri (Body)"/>
              </a:rPr>
              <a:t>nhấn và giữ nút trái chuột, di chuyển con trỏ chuột tới vị trí cần đến rồi thả ngón </a:t>
            </a:r>
            <a:r>
              <a:rPr lang="en-US" sz="2600" smtClean="0">
                <a:latin typeface="Calibri (Body)"/>
              </a:rPr>
              <a:t>tay</a:t>
            </a:r>
            <a:endParaRPr lang="en-US" sz="2600" b="1" dirty="0" smtClean="0">
              <a:solidFill>
                <a:srgbClr val="3333CC"/>
              </a:solidFill>
              <a:latin typeface="Calibri (Body)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Tx/>
              <a:buAutoNum type="alphaLcPeriod"/>
            </a:pPr>
            <a:r>
              <a:rPr lang="en-US" sz="2600" b="1" dirty="0" err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Nháy</a:t>
            </a:r>
            <a:r>
              <a:rPr lang="en-US" sz="2600" b="1" dirty="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nút</a:t>
            </a:r>
            <a:r>
              <a:rPr lang="en-US" sz="2600" b="1" dirty="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</a:t>
            </a:r>
            <a:r>
              <a:rPr lang="en-US" sz="2600" b="1" err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phải</a:t>
            </a: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chuột: </a:t>
            </a:r>
            <a:r>
              <a:rPr lang="en-US" sz="2600">
                <a:latin typeface="Calibri (Body)"/>
              </a:rPr>
              <a:t>nhấn nút phải chuột rồi thả ngón </a:t>
            </a:r>
            <a:r>
              <a:rPr lang="en-US" sz="2600" smtClean="0">
                <a:latin typeface="Calibri (Body)"/>
              </a:rPr>
              <a:t>tay</a:t>
            </a:r>
            <a:endParaRPr lang="en-US" sz="2600" b="1" dirty="0" smtClean="0">
              <a:solidFill>
                <a:srgbClr val="3333CC"/>
              </a:solidFill>
              <a:latin typeface="Calibri (Body)"/>
              <a:cs typeface="Arial" panose="020B0604020202020204" pitchFamily="34" charset="0"/>
            </a:endParaRPr>
          </a:p>
          <a:p>
            <a:pPr marL="514350" indent="-514350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 startAt="7"/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Xoay </a:t>
            </a:r>
            <a:r>
              <a:rPr lang="en-US" sz="2600" b="1" err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nút</a:t>
            </a:r>
            <a:r>
              <a:rPr lang="en-US" sz="26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cuộn: </a:t>
            </a:r>
            <a:r>
              <a:rPr lang="en-US" sz="2600">
                <a:latin typeface="Calibri (Body)"/>
              </a:rPr>
              <a:t>dùng ngón tay trỏ xoay nút cuộn để di chuyển </a:t>
            </a:r>
            <a:r>
              <a:rPr lang="en-US" sz="2600" smtClean="0">
                <a:latin typeface="Calibri (Body)"/>
              </a:rPr>
              <a:t>trang màn                   hình </a:t>
            </a:r>
            <a:r>
              <a:rPr lang="en-US" sz="2600">
                <a:latin typeface="Calibri (Body)"/>
              </a:rPr>
              <a:t>lên xuống.</a:t>
            </a:r>
            <a:endParaRPr lang="en-US" sz="2600" b="1" dirty="0" smtClean="0">
              <a:solidFill>
                <a:srgbClr val="3333CC"/>
              </a:solidFill>
              <a:latin typeface="Calibri (Body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32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38896" y="705075"/>
            <a:ext cx="11910350" cy="60545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714703" y="8867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89404" y="696816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03673" y="2596023"/>
            <a:ext cx="3695227" cy="352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 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Xoay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093" y="1327888"/>
            <a:ext cx="4387871" cy="12681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</a:p>
          <a:p>
            <a:pPr algn="ctr"/>
            <a:r>
              <a:rPr lang="en-US" sz="20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hãy thực hành 6 thao tác với chuột và nói lại cách thực hiện  t/g 2’</a:t>
            </a:r>
          </a:p>
          <a:p>
            <a:pPr algn="ctr"/>
            <a:endParaRPr lang="en-US" sz="20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140036" y="900545"/>
            <a:ext cx="6747164" cy="56738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800" smtClean="0">
              <a:solidFill>
                <a:srgbClr val="3333CC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v"/>
            </a:pPr>
            <a:endParaRPr lang="nl-NL" sz="280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nl-NL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nl-NL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thao tác nháy chuột và nháy đúp chuột giống và khác nhau ở điểm nào</a:t>
            </a:r>
            <a:r>
              <a:rPr lang="nl-NL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nl-NL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đúp chuột là nháy nhanh 2 lần liên tiếp và thường được sử dụng để khởi động các phần mềm</a:t>
            </a:r>
            <a:r>
              <a:rPr lang="nl-NL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nl-NL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sử dụng máy tính thao tác kéo thả chuột dùng để làm </a:t>
            </a:r>
            <a:r>
              <a:rPr lang="nl-NL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gì?</a:t>
            </a:r>
          </a:p>
          <a:p>
            <a:r>
              <a:rPr lang="en-US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thao tác kéo thả chuột các con phải nhấn giữ nút trái chuột trong suốt quá trình di chuyển đến vị trí mới.</a:t>
            </a:r>
            <a:endParaRPr lang="en-US" sz="2800" b="1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8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24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70647" y="1132363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044048" y="1391381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Horizontal Scroll 13"/>
          <p:cNvSpPr/>
          <p:nvPr/>
        </p:nvSpPr>
        <p:spPr>
          <a:xfrm>
            <a:off x="1988400" y="2129742"/>
            <a:ext cx="8106768" cy="4007822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600" b="1" dirty="0"/>
              <a:t>Mỗi khi thao tác với chuột thì thông tin điều khiển sẽ được chuyển cho máy tính thực hiện.</a:t>
            </a:r>
            <a:endParaRPr lang="en-US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8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660106" y="1099595"/>
            <a:ext cx="5423864" cy="56137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930438" y="21176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sp>
        <p:nvSpPr>
          <p:cNvPr id="15" name="Rounded Rectangle 14"/>
          <p:cNvSpPr/>
          <p:nvPr/>
        </p:nvSpPr>
        <p:spPr>
          <a:xfrm>
            <a:off x="498763" y="1233055"/>
            <a:ext cx="5709313" cy="5480261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sz="2800" b="1" dirty="0" smtClean="0"/>
          </a:p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sz="2800" b="1" dirty="0"/>
          </a:p>
          <a:p>
            <a:pPr indent="573088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v"/>
            </a:pPr>
            <a:endParaRPr lang="en-US" sz="2800" b="1" smtClean="0"/>
          </a:p>
          <a:p>
            <a:pPr indent="573088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vi-VN" sz="2800" b="1" smtClean="0"/>
              <a:t>Em </a:t>
            </a:r>
            <a:r>
              <a:rPr lang="vi-VN" sz="2800" b="1" dirty="0"/>
              <a:t>hãy cùng bạn quan sát hình 6.3 và cho biết tên từng bộ phận được đánh số 1, 2, 3.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787" y="2346913"/>
            <a:ext cx="4714520" cy="38796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534001" y="3103500"/>
            <a:ext cx="1332416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53428" y="2249009"/>
            <a:ext cx="148057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86042" y="2310951"/>
            <a:ext cx="1176925" cy="46166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586" y="1504543"/>
            <a:ext cx="4550928" cy="207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4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3392725" y="117165"/>
            <a:ext cx="493577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phiếu học tập số 1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62786" y="914400"/>
            <a:ext cx="11689691" cy="84464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sz="2800" b="1" dirty="0" smtClean="0"/>
          </a:p>
          <a:p>
            <a:pPr indent="573088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vi-VN" sz="2000" b="1" smtClean="0">
                <a:solidFill>
                  <a:schemeClr val="bg1"/>
                </a:solidFill>
              </a:rPr>
              <a:t>Em hãy trao đổi với bạn và </a:t>
            </a:r>
            <a:r>
              <a:rPr lang="en-US" sz="2000" b="1" smtClean="0">
                <a:solidFill>
                  <a:schemeClr val="bg1"/>
                </a:solidFill>
              </a:rPr>
              <a:t>nối </a:t>
            </a:r>
            <a:r>
              <a:rPr lang="vi-VN" sz="2000" b="1" smtClean="0">
                <a:solidFill>
                  <a:schemeClr val="bg1"/>
                </a:solidFill>
              </a:rPr>
              <a:t>các cặp tương ứng giữa các mục ở cột trái với các mục ở cột phải trong bảng bên. </a:t>
            </a:r>
            <a:endParaRPr lang="en-US" sz="2000" b="1" smtClean="0">
              <a:solidFill>
                <a:schemeClr val="bg1"/>
              </a:solidFill>
            </a:endParaRPr>
          </a:p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929" y="1848966"/>
            <a:ext cx="10671858" cy="4864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4317357" y="2488557"/>
            <a:ext cx="2974694" cy="752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456253" y="3330835"/>
            <a:ext cx="2789562" cy="8489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699691" y="2488557"/>
            <a:ext cx="2546124" cy="18074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386805" y="5186567"/>
            <a:ext cx="2859010" cy="7633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628601" y="5188881"/>
            <a:ext cx="617214" cy="8644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44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38895" y="782407"/>
            <a:ext cx="11933499" cy="6021544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07014" y="809048"/>
            <a:ext cx="10851076" cy="153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 indent="-511175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1175" indent="-228600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 mỗi khi thực hiện thao tác với chuột thì thông tin điều khiển sẽ được chuyển đến </a:t>
            </a:r>
            <a:r>
              <a:rPr lang="vi-VN" sz="20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vi-VN" sz="20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0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Máy Tính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1175" indent="-228600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 tên thao tác với cách thực hiện tương ứng trong bảng dưới đây.</a:t>
            </a:r>
            <a:endParaRPr lang="en-US" sz="2000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29034" y="96954"/>
            <a:ext cx="4353220" cy="645358"/>
            <a:chOff x="4036610" y="68862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36610" y="68862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02348" y="728717"/>
              <a:ext cx="589389" cy="565168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014" y="2364965"/>
            <a:ext cx="10851076" cy="343429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290710" y="3127392"/>
            <a:ext cx="968188" cy="2366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99124" y="3520769"/>
            <a:ext cx="1067440" cy="15774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199124" y="4099220"/>
            <a:ext cx="10199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426808" y="3698806"/>
            <a:ext cx="839756" cy="9838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338182" y="4579142"/>
            <a:ext cx="1116105" cy="5190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290710" y="3233752"/>
            <a:ext cx="968188" cy="238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488554" y="5926716"/>
            <a:ext cx="7234179" cy="773364"/>
          </a:xfrm>
          <a:prstGeom prst="round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-&gt;Khi </a:t>
            </a:r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 ta thực hiện thao tác với chuột </a:t>
            </a:r>
            <a:endParaRPr lang="en-US" sz="2200" b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 </a:t>
            </a:r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 chúng ta điều khiển máy </a:t>
            </a:r>
            <a:r>
              <a:rPr lang="en-US" sz="2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dễ </a:t>
            </a:r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dàng hơn</a:t>
            </a:r>
            <a:endParaRPr lang="en-US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33487" y="15547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1">
            <a:extLst>
              <a:ext uri="{FF2B5EF4-FFF2-40B4-BE49-F238E27FC236}">
                <a16:creationId xmlns:a16="http://schemas.microsoft.com/office/drawing/2014/main" xmlns="" id="{CEF4D80B-0136-DA40-A050-C7F1E816987F}"/>
              </a:ext>
            </a:extLst>
          </p:cNvPr>
          <p:cNvSpPr/>
          <p:nvPr/>
        </p:nvSpPr>
        <p:spPr>
          <a:xfrm>
            <a:off x="1377388" y="1574157"/>
            <a:ext cx="9907928" cy="4097438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/>
              <a:t>Các thao tác, di chuyển chuột, nháy chuột, nháy đúp chuột, kéo thả chuột, nháy nút phải chuột, xoay nút cuận giúp em điều khiển máy tính dễ dàng hơn.</a:t>
            </a:r>
          </a:p>
        </p:txBody>
      </p:sp>
    </p:spTree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4"/>
          <p:cNvSpPr/>
          <p:nvPr/>
        </p:nvSpPr>
        <p:spPr>
          <a:xfrm>
            <a:off x="0" y="-635"/>
            <a:ext cx="12192635" cy="6858635"/>
          </a:xfrm>
          <a:prstGeom prst="rect">
            <a:avLst/>
          </a:prstGeom>
          <a:noFill/>
          <a:ln w="57150" cap="flat" cmpd="thinThick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en-US" altLang="en-US" dirty="0">
              <a:solidFill>
                <a:prstClr val="black"/>
              </a:solidFill>
              <a:latin typeface=".VnTime" panose="020B7200000000000000" pitchFamily="34" charset="0"/>
            </a:endParaRPr>
          </a:p>
        </p:txBody>
      </p:sp>
      <p:pic>
        <p:nvPicPr>
          <p:cNvPr id="8194" name="Picture 88" descr="pretty_flower_yellow_h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654" y="4524627"/>
            <a:ext cx="1884219" cy="188421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86" descr="pretty_flower_red_h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160" y="339003"/>
            <a:ext cx="1690255" cy="169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90" descr="POINSET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065297" y="3721"/>
            <a:ext cx="2131060" cy="2121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91" descr="POINSET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-5449" y="4230219"/>
            <a:ext cx="2615553" cy="26046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8" name="TextBox 1"/>
          <p:cNvSpPr txBox="1">
            <a:spLocks noChangeArrowheads="1"/>
          </p:cNvSpPr>
          <p:nvPr/>
        </p:nvSpPr>
        <p:spPr bwMode="auto">
          <a:xfrm>
            <a:off x="2429510" y="2233295"/>
            <a:ext cx="7796213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en-US" sz="5400" b="1" noProof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6000" b="1" noProof="1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  <a:p>
            <a:pPr algn="ctr"/>
            <a:r>
              <a:rPr lang="en-US" altLang="en-US" sz="4800" b="1" noProof="1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Đường đến vinh quang</a:t>
            </a:r>
          </a:p>
        </p:txBody>
      </p:sp>
      <p:pic>
        <p:nvPicPr>
          <p:cNvPr id="8200" name="Picture 91" descr="POINSET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635"/>
            <a:ext cx="2896749" cy="19956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1" name="Picture 90" descr="POINSET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654359" y="4224769"/>
            <a:ext cx="2543990" cy="25300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88" descr="pretty_flower_yellow_h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818" y="268467"/>
            <a:ext cx="1660274" cy="166027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86" descr="pretty_flower_red_h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271" y="4530205"/>
            <a:ext cx="1690255" cy="169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88" descr="pretty_flower_yellow_h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703" y="2296633"/>
            <a:ext cx="1689897" cy="168989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86" descr="pretty_flower_red_h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681" y="1891145"/>
            <a:ext cx="1690255" cy="169025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42434320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r="-8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 khủng lo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384" y="3290806"/>
            <a:ext cx="3080825" cy="2273099"/>
          </a:xfrm>
          <a:prstGeom prst="rect">
            <a:avLst/>
          </a:prstGeom>
        </p:spPr>
      </p:pic>
      <p:pic>
        <p:nvPicPr>
          <p:cNvPr id="4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883" y="762000"/>
            <a:ext cx="2476500" cy="1709766"/>
          </a:xfrm>
          <a:prstGeom prst="rect">
            <a:avLst/>
          </a:prstGeom>
        </p:spPr>
      </p:pic>
      <p:pic>
        <p:nvPicPr>
          <p:cNvPr id="10" name="bensound-he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33318" y="-826074"/>
            <a:ext cx="457200" cy="457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2552701" y="3124200"/>
            <a:ext cx="4819701" cy="1919940"/>
          </a:xfrm>
          <a:prstGeom prst="rect">
            <a:avLst/>
          </a:prstGeom>
          <a:noFill/>
        </p:spPr>
        <p:txBody>
          <a:bodyPr wrap="square" lIns="72572" tIns="36286" rIns="72572" bIns="36286" rtlCol="0">
            <a:spAutoFit/>
          </a:bodyPr>
          <a:lstStyle/>
          <a:p>
            <a:pPr algn="ctr" defTabSz="272143">
              <a:lnSpc>
                <a:spcPct val="150000"/>
              </a:lnSpc>
            </a:pPr>
            <a:r>
              <a:rPr lang="en-US" sz="4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TẠM BIỆT CÁC 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EM HỌC </a:t>
            </a:r>
            <a:r>
              <a:rPr lang="en-US" sz="4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SINH!</a:t>
            </a:r>
            <a:endParaRPr lang="en-US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472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43" y="1301335"/>
            <a:ext cx="1969179" cy="17436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095" y="781065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85" y="4524042"/>
            <a:ext cx="1969179" cy="17436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85" y="3924515"/>
            <a:ext cx="2060627" cy="138391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11" action="ppaction://hlinksldjump"/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696" y="46562"/>
            <a:ext cx="2755111" cy="9125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50460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5339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10049071" y="3995158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đã được thưởng 3 viên kẹo</a:t>
            </a:r>
            <a:endParaRPr lang="en-US" b="1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2789961" y="964572"/>
            <a:ext cx="7550858" cy="309712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</a:t>
            </a:r>
            <a:endParaRPr lang="en-US" sz="2800" smtClean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 thành phần cơ bản của máy tính, thành phần nào 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giúp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 điều khiển máy tính dễ dàng và nhanh chóng?</a:t>
            </a:r>
          </a:p>
          <a:p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Chuột</a:t>
            </a:r>
            <a:endParaRPr lang="en-US" sz="2800">
              <a:solidFill>
                <a:srgbClr val="3333C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Bàn phím</a:t>
            </a:r>
          </a:p>
          <a:p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Thân 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máy</a:t>
            </a:r>
          </a:p>
          <a:p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	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Màn hình </a:t>
            </a:r>
          </a:p>
        </p:txBody>
      </p:sp>
      <p:sp>
        <p:nvSpPr>
          <p:cNvPr id="28" name="Rectangle: Folded Corner 27"/>
          <p:cNvSpPr/>
          <p:nvPr/>
        </p:nvSpPr>
        <p:spPr>
          <a:xfrm>
            <a:off x="6565390" y="4444415"/>
            <a:ext cx="2034377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32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Chuột</a:t>
            </a: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9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3082" y="-50425"/>
            <a:ext cx="2361794" cy="10921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052" y="5057616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327" y="4545507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10016190" y="397465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đã được thưởng </a:t>
            </a:r>
            <a:r>
              <a:rPr lang="en-US" b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b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 kẹo</a:t>
            </a:r>
          </a:p>
        </p:txBody>
      </p:sp>
      <p:sp>
        <p:nvSpPr>
          <p:cNvPr id="27" name="Rectangle: Folded Corner 26"/>
          <p:cNvSpPr/>
          <p:nvPr/>
        </p:nvSpPr>
        <p:spPr>
          <a:xfrm>
            <a:off x="3699965" y="851040"/>
            <a:ext cx="6806285" cy="305786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ea"/>
              </a:rPr>
              <a:t>   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+mn-ea"/>
              </a:rPr>
              <a:t>     </a:t>
            </a:r>
            <a:endParaRPr lang="en-US" sz="2400" smtClean="0">
              <a:solidFill>
                <a:srgbClr val="3333C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</a:t>
            </a:r>
            <a:r>
              <a:rPr lang="en-US" sz="24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 để bàn và máy tính xách tay có mấy thành phần cơ bản?</a:t>
            </a:r>
          </a:p>
          <a:p>
            <a:pPr marL="314325"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A, Có 1 thành phần chính</a:t>
            </a:r>
          </a:p>
          <a:p>
            <a:pPr marL="314325"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B, Có 2 thành phần chính</a:t>
            </a:r>
          </a:p>
          <a:p>
            <a:pPr marL="314325"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C, Có 3 thành phần chính </a:t>
            </a:r>
          </a:p>
          <a:p>
            <a:pPr marL="314325"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D, Có 4 thành phần chính </a:t>
            </a:r>
          </a:p>
          <a:p>
            <a:pPr algn="ctr">
              <a:defRPr/>
            </a:pPr>
            <a:endParaRPr lang="en-US" sz="240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5547508" y="4223920"/>
            <a:ext cx="4119173" cy="90198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4325"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D, Có 4 thành phần chính </a:t>
            </a: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16717" y="4018809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4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1942215" y="0"/>
            <a:ext cx="7146594" cy="524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20815" y="712628"/>
            <a:ext cx="5983941" cy="357319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spc="-7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 6 - Bài 6: </a:t>
            </a:r>
            <a:r>
              <a:rPr lang="en-US" sz="36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 DỤNG CHUỘT MÁY TÍNH</a:t>
            </a:r>
            <a:endParaRPr lang="en-US" sz="3600" b="1" spc="-70" dirty="0">
              <a:ln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56818" y="1103437"/>
            <a:ext cx="4842992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700" b="1" cap="none" spc="-300" dirty="0" smtClean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EM</a:t>
            </a:r>
            <a:endParaRPr lang="en-US" sz="4700" b="1" cap="none" spc="-300" dirty="0">
              <a:ln w="2857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675074" y="947425"/>
            <a:ext cx="1096582" cy="1127633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loud Callout 7"/>
          <p:cNvSpPr/>
          <p:nvPr/>
        </p:nvSpPr>
        <p:spPr>
          <a:xfrm rot="19646306">
            <a:off x="8564845" y="2062723"/>
            <a:ext cx="3453429" cy="860285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SGK-,16,17,18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319314" y="1204686"/>
            <a:ext cx="11582400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18" name="Rounded Rectangle 17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12" name="Cloud Callout 1">
            <a:extLst>
              <a:ext uri="{FF2B5EF4-FFF2-40B4-BE49-F238E27FC236}">
                <a16:creationId xmlns:a16="http://schemas.microsoft.com/office/drawing/2014/main" xmlns="" id="{CEF4D80B-0136-DA40-A050-C7F1E816987F}"/>
              </a:ext>
            </a:extLst>
          </p:cNvPr>
          <p:cNvSpPr/>
          <p:nvPr/>
        </p:nvSpPr>
        <p:spPr>
          <a:xfrm>
            <a:off x="967330" y="1520579"/>
            <a:ext cx="5795687" cy="2347477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418" y="1520579"/>
            <a:ext cx="4063863" cy="4498591"/>
          </a:xfrm>
          <a:prstGeom prst="rect">
            <a:avLst/>
          </a:prstGeom>
        </p:spPr>
      </p:pic>
      <p:sp>
        <p:nvSpPr>
          <p:cNvPr id="14" name="Horizontal Scroll 13"/>
          <p:cNvSpPr/>
          <p:nvPr/>
        </p:nvSpPr>
        <p:spPr>
          <a:xfrm>
            <a:off x="967330" y="3868056"/>
            <a:ext cx="6387356" cy="2151114"/>
          </a:xfrm>
          <a:prstGeom prst="horizontalScroll">
            <a:avLst/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0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79959" y="797910"/>
            <a:ext cx="11857712" cy="59306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35345" y="3904448"/>
            <a:ext cx="5260140" cy="153272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spc="-15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thảo </a:t>
            </a:r>
            <a:r>
              <a:rPr lang="en-US" sz="2600" spc="-15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600" spc="-15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 đôi cùng nói cho nhau nghe xem chuột máy tính có mấy nút? là những nút nào? 1’</a:t>
            </a:r>
            <a:endParaRPr lang="en-US" sz="2600" spc="-15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818875" y="137939"/>
            <a:ext cx="4353220" cy="595086"/>
            <a:chOff x="3865174" y="232761"/>
            <a:chExt cx="4353220" cy="595086"/>
          </a:xfrm>
        </p:grpSpPr>
        <p:sp>
          <p:nvSpPr>
            <p:cNvPr id="27" name="Rounded Rectangle 26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971848" y="733025"/>
            <a:ext cx="3307893" cy="584775"/>
            <a:chOff x="712076" y="1405392"/>
            <a:chExt cx="3307893" cy="584775"/>
          </a:xfrm>
        </p:grpSpPr>
        <p:grpSp>
          <p:nvGrpSpPr>
            <p:cNvPr id="14" name="Group 13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219202" y="1459948"/>
              <a:ext cx="28007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máy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tính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637308" y="1482436"/>
            <a:ext cx="5526761" cy="4582698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430691" y="1274483"/>
            <a:ext cx="4995029" cy="4454985"/>
            <a:chOff x="7436020" y="2121562"/>
            <a:chExt cx="3190875" cy="3190967"/>
          </a:xfrm>
        </p:grpSpPr>
        <p:sp>
          <p:nvSpPr>
            <p:cNvPr id="8" name="TextBox 7"/>
            <p:cNvSpPr txBox="1"/>
            <p:nvPr/>
          </p:nvSpPr>
          <p:spPr>
            <a:xfrm>
              <a:off x="8347834" y="4940962"/>
              <a:ext cx="2044964" cy="3715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smtClean="0">
                  <a:latin typeface="Arial" panose="020B0604020202020204" pitchFamily="34" charset="0"/>
                  <a:cs typeface="Arial" panose="020B0604020202020204" pitchFamily="34" charset="0"/>
                </a:rPr>
                <a:t>6.1 Chuột </a:t>
              </a:r>
              <a:r>
                <a:rPr lang="en-US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36020" y="2121562"/>
              <a:ext cx="3190875" cy="2819400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8974" y="1801124"/>
            <a:ext cx="4236333" cy="193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196771" y="960699"/>
            <a:ext cx="11887200" cy="57294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29129" y="117762"/>
            <a:ext cx="4353220" cy="595086"/>
            <a:chOff x="3829129" y="117762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29129" y="117762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31112" y="160398"/>
              <a:ext cx="571500" cy="55245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162891" y="1215102"/>
            <a:ext cx="3307893" cy="577776"/>
            <a:chOff x="712076" y="1405392"/>
            <a:chExt cx="3307893" cy="577776"/>
          </a:xfrm>
        </p:grpSpPr>
        <p:grpSp>
          <p:nvGrpSpPr>
            <p:cNvPr id="11" name="Group 10"/>
            <p:cNvGrpSpPr/>
            <p:nvPr/>
          </p:nvGrpSpPr>
          <p:grpSpPr>
            <a:xfrm>
              <a:off x="712076" y="1405392"/>
              <a:ext cx="445956" cy="553998"/>
              <a:chOff x="1104838" y="1405332"/>
              <a:chExt cx="44595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04838" y="1405332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219202" y="1459948"/>
              <a:ext cx="28007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máy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tính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987" y="2415733"/>
            <a:ext cx="3190875" cy="2819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991347" y="2018416"/>
            <a:ext cx="1524776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465854" y="2635310"/>
            <a:ext cx="983505" cy="788864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816862" y="3825433"/>
            <a:ext cx="168528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3221424" y="3529354"/>
            <a:ext cx="1528548" cy="517675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82349" y="3799632"/>
            <a:ext cx="1343638" cy="523220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1563331" y="3733284"/>
            <a:ext cx="1408017" cy="214110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656729" y="1643063"/>
            <a:ext cx="5073309" cy="4329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rgbClr val="3333CC"/>
                </a:solidFill>
                <a:latin typeface="Calibri (Body)"/>
              </a:rPr>
              <a:t>Chuột </a:t>
            </a:r>
            <a:r>
              <a:rPr lang="en-US" sz="2800">
                <a:solidFill>
                  <a:srgbClr val="3333CC"/>
                </a:solidFill>
                <a:latin typeface="Calibri (Body)"/>
              </a:rPr>
              <a:t>máy tính gồm có 3 nút đó là nút trái, nút phải và nút cuộn. chuột máy tính gồm nhiều loại chuột có dây và chuột ko dây, chuột tích hợp</a:t>
            </a:r>
            <a:r>
              <a:rPr lang="en-US" sz="2800" smtClean="0">
                <a:solidFill>
                  <a:srgbClr val="3333CC"/>
                </a:solidFill>
                <a:latin typeface="Calibri (Body)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rgbClr val="FF0000"/>
                </a:solidFill>
                <a:latin typeface="Calibri (Body)"/>
              </a:rPr>
              <a:t>Vậy </a:t>
            </a:r>
            <a:r>
              <a:rPr lang="en-US" sz="2800">
                <a:solidFill>
                  <a:srgbClr val="FF0000"/>
                </a:solidFill>
                <a:latin typeface="Calibri (Body)"/>
              </a:rPr>
              <a:t>để biết cách cầm chuột như thế nào </a:t>
            </a:r>
            <a:r>
              <a:rPr lang="en-US" sz="2800" smtClean="0">
                <a:solidFill>
                  <a:srgbClr val="FF0000"/>
                </a:solidFill>
                <a:latin typeface="Calibri (Body)"/>
              </a:rPr>
              <a:t>-&gt;nd2</a:t>
            </a:r>
            <a:endParaRPr lang="en-US" sz="2800">
              <a:solidFill>
                <a:srgbClr val="FF0000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6" grpId="0" animBg="1"/>
      <p:bldP spid="33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892</Words>
  <Application>Microsoft Office PowerPoint</Application>
  <PresentationFormat>Widescreen</PresentationFormat>
  <Paragraphs>116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.VnTime</vt:lpstr>
      <vt:lpstr>Arial</vt:lpstr>
      <vt:lpstr>Calibri</vt:lpstr>
      <vt:lpstr>Calibri (Body)</vt:lpstr>
      <vt:lpstr>Calibri Light</vt:lpstr>
      <vt:lpstr>Tahoma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260</cp:revision>
  <dcterms:created xsi:type="dcterms:W3CDTF">2022-01-16T07:26:14Z</dcterms:created>
  <dcterms:modified xsi:type="dcterms:W3CDTF">2023-08-28T08:08:54Z</dcterms:modified>
</cp:coreProperties>
</file>