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</p:sldMasterIdLst>
  <p:notesMasterIdLst>
    <p:notesMasterId r:id="rId21"/>
  </p:notesMasterIdLst>
  <p:sldIdLst>
    <p:sldId id="283" r:id="rId5"/>
    <p:sldId id="278" r:id="rId6"/>
    <p:sldId id="280" r:id="rId7"/>
    <p:sldId id="281" r:id="rId8"/>
    <p:sldId id="282" r:id="rId9"/>
    <p:sldId id="269" r:id="rId10"/>
    <p:sldId id="257" r:id="rId11"/>
    <p:sldId id="258" r:id="rId12"/>
    <p:sldId id="262" r:id="rId13"/>
    <p:sldId id="263" r:id="rId14"/>
    <p:sldId id="274" r:id="rId15"/>
    <p:sldId id="275" r:id="rId16"/>
    <p:sldId id="259" r:id="rId17"/>
    <p:sldId id="261" r:id="rId18"/>
    <p:sldId id="264" r:id="rId19"/>
    <p:sldId id="28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99FF"/>
    <a:srgbClr val="FF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EC767-3F5E-48C3-B72C-A17B136F2F06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979B7-586A-4BD4-A537-29674DDC7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02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87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68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15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612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29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468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06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72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087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49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A15578-682B-4A01-9638-014C16DE1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5AAC1EE-97A3-4603-AA67-B9B86F55F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70C8B9-3AC5-46CF-A12A-6DF4288A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8CA0AF-530D-4EBD-B965-8B94F5F1B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359C82-3A0F-48FF-926E-5D04481A0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895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D41855-5658-46FC-B1E4-D8A33D04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E48DD4-982E-4DF5-83BC-71D4D6BCE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C6D471-1D4A-4A93-8DC4-6EC44FFF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8EF56D3-DE4D-452A-8EDB-00A20AD1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3EE1EB-0B3D-4FD7-B6AB-2BD17542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70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AAF01F-173B-42F4-B79E-090D56AC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FF68C77-CBFA-461F-A51E-325EB95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1E92DB-083F-452B-B9A8-07F35FD1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284B60-C1EA-4B69-AA90-8F1E5FB9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62BA63-766D-48C7-962C-260FED02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340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4F6C79-9DB9-41C2-AB7F-EE2DBD4C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B300A1-412B-4D8E-A682-9491921A9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2449AE0-B2AB-4AC5-AD17-D5485CF0B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4E3E69-8221-46DF-8417-9117474D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C0CA87B-A6B0-4084-8ABD-22FC70DE9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59FFCA0-2136-413A-9FC4-8666492A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5018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CC1165-B1EA-4947-A1FB-D9CF6BE2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6949C6E-764C-4F36-94CB-FE2A2DF8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A9B79E8-DF7C-4EBB-9F3B-6BE1496FD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42F9A33-7E46-4A42-A0A4-E18DB17B8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68AAA32-05F2-47FB-B9B2-30397B27C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50AE778-A2FD-4AD5-B23E-61A0D2506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AF383F0-95C5-45CA-90E7-CB223748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417D151-FD6A-419A-A7B0-CA8BE2A2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79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5CD961-234E-4CF8-B0EF-237952B82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917F9D-08A6-466A-864D-D2F376CC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EDF56FB-BF1A-451B-AFCC-8E5E82A9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85A4458-ED35-410C-9316-3AE12AF06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4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26121E3-1542-49D2-AFE7-215B078A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DB79D1B-E5A5-4FF6-B1AF-3C1CE82B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CA32E8B-A5B1-45B5-9A9F-B5EF9E6E9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5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34EF36-1426-4285-828F-C8CFBFE9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2C0F19-B360-4B7D-8B84-54564343E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161CC49-77D0-4E31-A9D2-D30F8EDAE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2AB92D8-AB77-44F5-B9DD-F7A3C2F6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F0A841E-88D4-4D0A-97C4-E4897B618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54F814-BBE2-4CE3-B3C8-C4A938E7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121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E247E2-3FF2-44B7-B10F-3C06FDF7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C9E9FEF-3FB3-4E4C-A935-958BA93288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9F12C7B-8B90-4958-A986-27D36990B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94EFE80-B253-4A84-BE72-FE133747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A70AA07-12BD-4E8C-B324-9F0CBE23C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5AF4ED2-925B-495F-9A04-20C40D1E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04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E5AAED-E4CB-438E-BAE6-D874C01F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CA6078-7021-47C7-8ADD-30EB0D4D7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7DC22C-267E-4ADC-AF05-BEB72190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ACB2E6-036D-489B-AF95-7F191F40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6DBCEB-45FD-4CA2-89E1-0743C2C2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92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6BF1447-7437-45B5-955F-F450CFC6F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2DF0BE9-59DA-4877-8D0D-735633F5C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A8181-2D82-4E5A-A55B-C3850F30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06443D1-9D50-4347-8EF4-C71123BD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7B7A19-FC92-4734-BBA7-FBC0512D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060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3822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2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390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494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55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750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0518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536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3377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28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ED9BB-C5C2-4D0B-BADC-05C391420F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BEA6A-7083-41CE-B6AF-18CD83095C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29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507F965-6FBF-4E4A-99CF-0D8736C9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F441528-4D68-4198-AA39-08CEF828A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1895987-3F38-4722-83D8-2292FDC38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B2F808-3920-4A01-9D82-C1D249E03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6A23AC-28FD-47E2-A9E1-1773F854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64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450CB-1E1B-40AE-9EDD-1C7A5D33E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693A1-9DC1-4F14-ACB0-4EC02EFEFF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83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3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10.png"/><Relationship Id="rId5" Type="http://schemas.microsoft.com/office/2007/relationships/media" Target="../media/media5.mp3"/><Relationship Id="rId10" Type="http://schemas.openxmlformats.org/officeDocument/2006/relationships/image" Target="../media/image3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10.png"/><Relationship Id="rId5" Type="http://schemas.microsoft.com/office/2007/relationships/media" Target="../media/media5.mp3"/><Relationship Id="rId10" Type="http://schemas.openxmlformats.org/officeDocument/2006/relationships/image" Target="../media/image3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012" y="1828800"/>
            <a:ext cx="1148614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CHÀO CÁC EM HỌC SINH</a:t>
            </a:r>
            <a:endParaRPr lang="en-US" sz="80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bensound-retrosou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00286" y="-7848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07120" y="1168279"/>
            <a:ext cx="10098445" cy="967389"/>
            <a:chOff x="682011" y="1392470"/>
            <a:chExt cx="10098445" cy="967389"/>
          </a:xfrm>
        </p:grpSpPr>
        <p:grpSp>
          <p:nvGrpSpPr>
            <p:cNvPr id="5" name="Group 4"/>
            <p:cNvGrpSpPr/>
            <p:nvPr/>
          </p:nvGrpSpPr>
          <p:grpSpPr>
            <a:xfrm>
              <a:off x="682011" y="1392470"/>
              <a:ext cx="429926" cy="553998"/>
              <a:chOff x="1074773" y="1392410"/>
              <a:chExt cx="429926" cy="553998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074773" y="1392410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111937" y="1425501"/>
              <a:ext cx="9668519" cy="934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vi-VN" sz="2400" b="1" dirty="0">
                  <a:solidFill>
                    <a:srgbClr val="3333CC"/>
                  </a:solidFill>
                  <a:latin typeface="+mj-lt"/>
                </a:rPr>
                <a:t>Những tác hại khi ngồi sai tư thế hoặc sử dụng máy tính quá thời gian quy định cho lứa tuổi</a:t>
              </a:r>
              <a:endParaRPr lang="en-US" sz="2400" b="1" dirty="0">
                <a:solidFill>
                  <a:srgbClr val="3333CC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256" y="388877"/>
            <a:ext cx="3643985" cy="703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215" r="22382"/>
          <a:stretch/>
        </p:blipFill>
        <p:spPr>
          <a:xfrm>
            <a:off x="1460090" y="2835138"/>
            <a:ext cx="8023123" cy="28134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90016" y="5832846"/>
            <a:ext cx="5634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>
                <a:solidFill>
                  <a:srgbClr val="3333CC"/>
                </a:solidFill>
              </a:rPr>
              <a:t>Hình 7.2. Những tư thế ngồi sai khi sử dụng máy tính</a:t>
            </a:r>
            <a:endParaRPr lang="en-US" dirty="0">
              <a:solidFill>
                <a:srgbClr val="3333C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9762" y="2228289"/>
            <a:ext cx="10535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đây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</a:rPr>
              <a:t>phiếu</a:t>
            </a:r>
            <a:r>
              <a:rPr lang="en-US" sz="2800" dirty="0">
                <a:solidFill>
                  <a:srgbClr val="3333CC"/>
                </a:solidFill>
              </a:rPr>
              <a:t> </a:t>
            </a:r>
            <a:r>
              <a:rPr lang="en-US" sz="2800" dirty="0" err="1">
                <a:solidFill>
                  <a:srgbClr val="3333CC"/>
                </a:solidFill>
              </a:rPr>
              <a:t>học</a:t>
            </a:r>
            <a:r>
              <a:rPr lang="en-US" sz="2800" dirty="0">
                <a:solidFill>
                  <a:srgbClr val="3333CC"/>
                </a:solidFill>
              </a:rPr>
              <a:t> </a:t>
            </a:r>
            <a:r>
              <a:rPr lang="en-US" sz="2800" dirty="0" err="1">
                <a:solidFill>
                  <a:srgbClr val="3333CC"/>
                </a:solidFill>
              </a:rPr>
              <a:t>tập</a:t>
            </a:r>
            <a:r>
              <a:rPr lang="en-US" sz="2800" dirty="0">
                <a:solidFill>
                  <a:srgbClr val="3333CC"/>
                </a:solidFill>
              </a:rPr>
              <a:t> </a:t>
            </a:r>
            <a:r>
              <a:rPr lang="en-US" sz="2800" dirty="0" err="1">
                <a:solidFill>
                  <a:srgbClr val="3333CC"/>
                </a:solidFill>
              </a:rPr>
              <a:t>số</a:t>
            </a:r>
            <a:r>
              <a:rPr lang="en-US" sz="2800" dirty="0">
                <a:solidFill>
                  <a:srgbClr val="3333CC"/>
                </a:solidFill>
              </a:rPr>
              <a:t> </a:t>
            </a:r>
            <a:r>
              <a:rPr lang="en-US" sz="2800" dirty="0" smtClean="0">
                <a:solidFill>
                  <a:srgbClr val="3333CC"/>
                </a:solidFill>
              </a:rPr>
              <a:t>1 (3’)</a:t>
            </a:r>
            <a:endParaRPr lang="en-US" sz="2800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81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63203" y="193107"/>
            <a:ext cx="10524744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1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rgbClr val="3333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 HẠI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 NGỒI SAI TƯ THẾ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3333CC"/>
                </a:solidFill>
              </a:rPr>
              <a:t>      Một </a:t>
            </a:r>
            <a:r>
              <a:rPr lang="en-US" b="1" dirty="0" err="1">
                <a:solidFill>
                  <a:srgbClr val="3333CC"/>
                </a:solidFill>
              </a:rPr>
              <a:t>tác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hại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có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thể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nối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với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nhiều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cách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ngồi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sai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tư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thế</a:t>
            </a:r>
            <a:r>
              <a:rPr lang="en-US" b="1" dirty="0">
                <a:solidFill>
                  <a:srgbClr val="3333CC"/>
                </a:solidFill>
              </a:rPr>
              <a:t>, </a:t>
            </a:r>
            <a:r>
              <a:rPr lang="en-US" b="1" dirty="0" err="1">
                <a:solidFill>
                  <a:srgbClr val="3333CC"/>
                </a:solidFill>
              </a:rPr>
              <a:t>một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tư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thế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ngồi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sai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có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thể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nối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với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err="1">
                <a:solidFill>
                  <a:srgbClr val="3333CC"/>
                </a:solidFill>
              </a:rPr>
              <a:t>nhiều</a:t>
            </a:r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err="1">
                <a:solidFill>
                  <a:srgbClr val="3333CC"/>
                </a:solidFill>
              </a:rPr>
              <a:t>tác</a:t>
            </a:r>
            <a:r>
              <a:rPr lang="en-US" b="1">
                <a:solidFill>
                  <a:srgbClr val="3333CC"/>
                </a:solidFill>
              </a:rPr>
              <a:t> </a:t>
            </a:r>
            <a:r>
              <a:rPr lang="en-US" b="1" smtClean="0">
                <a:solidFill>
                  <a:srgbClr val="3333CC"/>
                </a:solidFill>
              </a:rPr>
              <a:t>hại</a:t>
            </a:r>
            <a:endParaRPr lang="en-US" dirty="0">
              <a:solidFill>
                <a:srgbClr val="3333CC"/>
              </a:solidFill>
            </a:endParaRPr>
          </a:p>
        </p:txBody>
      </p:sp>
      <p:pic>
        <p:nvPicPr>
          <p:cNvPr id="20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19" y="1851339"/>
            <a:ext cx="3770297" cy="4446222"/>
          </a:xfrm>
          <a:prstGeom prst="rect">
            <a:avLst/>
          </a:prstGeom>
          <a:solidFill>
            <a:srgbClr val="FF99FF"/>
          </a:solidFill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552366"/>
              </p:ext>
            </p:extLst>
          </p:nvPr>
        </p:nvGraphicFramePr>
        <p:xfrm>
          <a:off x="6629039" y="1825748"/>
          <a:ext cx="2606738" cy="4471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6738">
                  <a:extLst>
                    <a:ext uri="{9D8B030D-6E8A-4147-A177-3AD203B41FA5}">
                      <a16:colId xmlns:a16="http://schemas.microsoft.com/office/drawing/2014/main" xmlns="" val="3975268819"/>
                    </a:ext>
                  </a:extLst>
                </a:gridCol>
              </a:tblGrid>
              <a:tr h="407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 HẠI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4903441"/>
                  </a:ext>
                </a:extLst>
              </a:tr>
              <a:tr h="6594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Cận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endParaRPr lang="en-US" sz="2400" dirty="0">
                        <a:solidFill>
                          <a:srgbClr val="33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8506378"/>
                  </a:ext>
                </a:extLst>
              </a:tr>
              <a:tr h="7917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Cong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vẹo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400" dirty="0">
                        <a:solidFill>
                          <a:srgbClr val="33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9106806"/>
                  </a:ext>
                </a:extLst>
              </a:tr>
              <a:tr h="8711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Mỏi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endParaRPr lang="en-US" sz="2400" dirty="0">
                        <a:solidFill>
                          <a:srgbClr val="33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4168908"/>
                  </a:ext>
                </a:extLst>
              </a:tr>
              <a:tr h="8797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Mỏi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endParaRPr lang="en-US" sz="2400" dirty="0">
                        <a:solidFill>
                          <a:srgbClr val="33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4851174"/>
                  </a:ext>
                </a:extLst>
              </a:tr>
              <a:tr h="861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</a:t>
                      </a:r>
                      <a:r>
                        <a:rPr lang="en-US" sz="2400" dirty="0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3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endParaRPr lang="en-US" sz="2400" dirty="0">
                        <a:solidFill>
                          <a:srgbClr val="33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0119156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>
            <a:endCxn id="13" idx="1"/>
          </p:cNvCxnSpPr>
          <p:nvPr/>
        </p:nvCxnSpPr>
        <p:spPr>
          <a:xfrm>
            <a:off x="5422116" y="2804746"/>
            <a:ext cx="1206923" cy="12569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422116" y="2558562"/>
            <a:ext cx="1206923" cy="2461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422116" y="2804746"/>
            <a:ext cx="1206923" cy="3429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422116" y="2804746"/>
            <a:ext cx="1206922" cy="19167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379522" y="3279626"/>
            <a:ext cx="1249516" cy="8905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379523" y="3432752"/>
            <a:ext cx="1249515" cy="189900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5379522" y="5097267"/>
            <a:ext cx="1292106" cy="2216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379523" y="5331759"/>
            <a:ext cx="1249514" cy="3480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02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56361" y="1021844"/>
            <a:ext cx="9668519" cy="107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hững </a:t>
            </a:r>
            <a:r>
              <a:rPr lang="vi-VN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 </a:t>
            </a:r>
            <a:r>
              <a:rPr lang="vi-VN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vi-VN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sử </a:t>
            </a:r>
            <a:r>
              <a:rPr lang="vi-VN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 máy tính quá thời gian quy định cho lứa </a:t>
            </a:r>
            <a:r>
              <a:rPr lang="vi-VN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(1’)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256" y="388877"/>
            <a:ext cx="3643985" cy="703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56361" y="2085468"/>
            <a:ext cx="9348892" cy="1041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lứa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mỏi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đau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vai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gáy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mỏi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cổ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tay</a:t>
            </a:r>
            <a:r>
              <a:rPr lang="en-US" sz="28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…</a:t>
            </a:r>
            <a:endParaRPr lang="en-US" sz="2800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56361" y="3151152"/>
            <a:ext cx="9668519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dậy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4180" y="4300378"/>
            <a:ext cx="9348893" cy="2177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Lưu ý: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khoảng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nhẹ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nhàng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Ngoài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bố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trí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nguồn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phòng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sẽ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chống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cận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thị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3333C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7554" y="4569743"/>
            <a:ext cx="1226917" cy="16382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26" y="315875"/>
            <a:ext cx="2084552" cy="77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204546" y="1237103"/>
            <a:ext cx="9759462" cy="1585228"/>
            <a:chOff x="1501254" y="1587877"/>
            <a:chExt cx="8846764" cy="1585228"/>
          </a:xfrm>
        </p:grpSpPr>
        <p:sp>
          <p:nvSpPr>
            <p:cNvPr id="2" name="Rectangle 1"/>
            <p:cNvSpPr/>
            <p:nvPr/>
          </p:nvSpPr>
          <p:spPr>
            <a:xfrm>
              <a:off x="1606220" y="1683413"/>
              <a:ext cx="8644897" cy="14219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buClr>
                  <a:srgbClr val="FF0000"/>
                </a:buClr>
                <a:buSzPct val="170000"/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oạt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phiếu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.(1’)</a:t>
              </a:r>
            </a:p>
            <a:p>
              <a:pPr algn="just">
                <a:lnSpc>
                  <a:spcPct val="120000"/>
                </a:lnSpc>
                <a:buClr>
                  <a:srgbClr val="FF0000"/>
                </a:buClr>
                <a:buSzPct val="170000"/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khoang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 </a:t>
              </a:r>
              <a:r>
                <a:rPr lang="vi-VN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 hại của việc ngồi sai tư thế khi sử dụng máy </a:t>
              </a:r>
              <a:r>
                <a:rPr lang="vi-VN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đây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501254" y="1587877"/>
              <a:ext cx="8846764" cy="158522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0985"/>
              </p:ext>
            </p:extLst>
          </p:nvPr>
        </p:nvGraphicFramePr>
        <p:xfrm>
          <a:off x="1378421" y="3107675"/>
          <a:ext cx="9280480" cy="182756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7008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796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9267">
                <a:tc>
                  <a:txBody>
                    <a:bodyPr/>
                    <a:lstStyle/>
                    <a:p>
                      <a:endParaRPr lang="en-US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7797">
                <a:tc>
                  <a:txBody>
                    <a:bodyPr/>
                    <a:lstStyle/>
                    <a:p>
                      <a:endParaRPr lang="en-US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 Cơ thể dẻo dai</a:t>
                      </a:r>
                      <a:endParaRPr lang="en-US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0502">
                <a:tc>
                  <a:txBody>
                    <a:bodyPr/>
                    <a:lstStyle/>
                    <a:p>
                      <a:endParaRPr lang="en-US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G. Không ảnh hưởng đến sức khoẻ</a:t>
                      </a:r>
                      <a:endParaRPr lang="en-US" sz="2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60310" y="3144881"/>
            <a:ext cx="196720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Đau lưng</a:t>
            </a:r>
            <a:endParaRPr lang="en-US" sz="2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8140" y="3759596"/>
            <a:ext cx="17972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4492" y="4370244"/>
            <a:ext cx="337945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E. Cong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vẹo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88061" y="3144881"/>
            <a:ext cx="235673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gáy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8362" y="5283899"/>
            <a:ext cx="101902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ngồi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gáy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mỏi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vẹo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,…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Kết quả hình ảnh cho panda 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7985" y="101310"/>
            <a:ext cx="1193873" cy="272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255" y="2728396"/>
            <a:ext cx="1493952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1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  <p:bldP spid="10" grpId="0" build="allAtOnce"/>
      <p:bldP spid="12" grpId="0" build="allAtOnce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951" y="270284"/>
            <a:ext cx="3657995" cy="76120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86287" y="1016400"/>
            <a:ext cx="8758239" cy="5351660"/>
            <a:chOff x="1870987" y="2328084"/>
            <a:chExt cx="8470216" cy="5427489"/>
          </a:xfrm>
        </p:grpSpPr>
        <p:sp>
          <p:nvSpPr>
            <p:cNvPr id="3" name="Rectangle 2"/>
            <p:cNvSpPr/>
            <p:nvPr/>
          </p:nvSpPr>
          <p:spPr>
            <a:xfrm>
              <a:off x="2038851" y="2502279"/>
              <a:ext cx="8066431" cy="1519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just">
                <a:lnSpc>
                  <a:spcPct val="120000"/>
                </a:lnSpc>
                <a:buClr>
                  <a:srgbClr val="FF0000"/>
                </a:buClr>
                <a:buSzPct val="170000"/>
                <a:buFont typeface="Arial" panose="020B0604020202020204" pitchFamily="34" charset="0"/>
                <a:buChar char="•"/>
              </a:pPr>
              <a:r>
                <a:rPr lang="vi-VN" sz="2600" b="1" dirty="0">
                  <a:solidFill>
                    <a:srgbClr val="3333CC"/>
                  </a:solidFill>
                </a:rPr>
                <a:t>Em hãy ngồi như đang sử dụng máy </a:t>
              </a:r>
              <a:r>
                <a:rPr lang="vi-VN" sz="2600" b="1">
                  <a:solidFill>
                    <a:srgbClr val="3333CC"/>
                  </a:solidFill>
                </a:rPr>
                <a:t>tính </a:t>
              </a:r>
              <a:r>
                <a:rPr lang="vi-VN" sz="2600" b="1" smtClean="0">
                  <a:solidFill>
                    <a:srgbClr val="3333CC"/>
                  </a:solidFill>
                </a:rPr>
                <a:t>và</a:t>
              </a:r>
              <a:r>
                <a:rPr lang="en-US" sz="2600" b="1" smtClean="0">
                  <a:solidFill>
                    <a:srgbClr val="3333CC"/>
                  </a:solidFill>
                </a:rPr>
                <a:t>  </a:t>
              </a:r>
              <a:r>
                <a:rPr lang="vi-VN" sz="2600" b="1" smtClean="0">
                  <a:solidFill>
                    <a:srgbClr val="3333CC"/>
                  </a:solidFill>
                </a:rPr>
                <a:t>yêu </a:t>
              </a:r>
              <a:r>
                <a:rPr lang="vi-VN" sz="2600" b="1" dirty="0">
                  <a:solidFill>
                    <a:srgbClr val="3333CC"/>
                  </a:solidFill>
                </a:rPr>
                <a:t>cầu bạn cùng bàn nhận xét đúng ở đâu, sai ở đâu? Sau đó hai bạn đổi vai trò cho </a:t>
              </a:r>
              <a:r>
                <a:rPr lang="vi-VN" sz="2600" b="1" dirty="0" smtClean="0">
                  <a:solidFill>
                    <a:srgbClr val="3333CC"/>
                  </a:solidFill>
                </a:rPr>
                <a:t>nhau</a:t>
              </a:r>
              <a:r>
                <a:rPr lang="en-US" sz="2600" b="1" dirty="0">
                  <a:solidFill>
                    <a:srgbClr val="3333CC"/>
                  </a:solidFill>
                </a:rPr>
                <a:t> </a:t>
              </a:r>
              <a:r>
                <a:rPr lang="en-US" sz="2600" b="1" dirty="0" smtClean="0">
                  <a:solidFill>
                    <a:srgbClr val="3333CC"/>
                  </a:solidFill>
                </a:rPr>
                <a:t>(4</a:t>
              </a:r>
              <a:r>
                <a:rPr lang="en-US" sz="2600" b="1" smtClean="0">
                  <a:solidFill>
                    <a:srgbClr val="3333CC"/>
                  </a:solidFill>
                </a:rPr>
                <a:t>’)</a:t>
              </a:r>
              <a:r>
                <a:rPr lang="vi-VN" sz="2600" b="1" smtClean="0">
                  <a:solidFill>
                    <a:srgbClr val="3333CC"/>
                  </a:solidFill>
                </a:rPr>
                <a:t>.</a:t>
              </a:r>
              <a:endParaRPr lang="en-US" sz="2600" b="1" smtClean="0">
                <a:solidFill>
                  <a:srgbClr val="3333CC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870987" y="2328084"/>
              <a:ext cx="8470216" cy="5427489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2870" y="433090"/>
            <a:ext cx="1764268" cy="313878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2870" y="3357564"/>
            <a:ext cx="1668158" cy="301049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038203" y="2680030"/>
            <a:ext cx="8340724" cy="1008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Clr>
                <a:srgbClr val="FF0000"/>
              </a:buClr>
              <a:buSzPct val="170000"/>
            </a:pPr>
            <a:r>
              <a:rPr lang="nl-NL" sz="2600" b="1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</a:t>
            </a:r>
            <a:r>
              <a:rPr lang="nl-NL" sz="260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Bạn nào cho cô biết qua bài học hôm nay, ta phải làm thế nào để bảo vệ sức khỏe khi làm việc với máy tính</a:t>
            </a:r>
            <a:r>
              <a:rPr lang="nl-NL" sz="260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86036" y="3682278"/>
            <a:ext cx="83407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6738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800" b="1">
                <a:solidFill>
                  <a:srgbClr val="FF0000"/>
                </a:solidFill>
                <a:cs typeface="Arial" panose="020B0604020202020204" pitchFamily="34" charset="0"/>
              </a:rPr>
              <a:t>Nên đặt máy tính ở vị trí để ánh sáng không chiếu thẳng vào mắt và màn </a:t>
            </a:r>
            <a:r>
              <a:rPr lang="vi-VN" sz="2800" b="1" smtClean="0">
                <a:solidFill>
                  <a:srgbClr val="FF0000"/>
                </a:solidFill>
                <a:cs typeface="Arial" panose="020B0604020202020204" pitchFamily="34" charset="0"/>
              </a:rPr>
              <a:t>hình. </a:t>
            </a:r>
            <a:endParaRPr lang="en-US" sz="2800" b="1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109538" algn="just">
              <a:lnSpc>
                <a:spcPct val="150000"/>
              </a:lnSpc>
            </a:pPr>
            <a:r>
              <a:rPr lang="vi-VN" sz="2800" b="1">
                <a:solidFill>
                  <a:srgbClr val="FF0000"/>
                </a:solidFill>
                <a:cs typeface="Arial" panose="020B0604020202020204" pitchFamily="34" charset="0"/>
              </a:rPr>
              <a:t>Em cần ngồi đúng tư thế và đảm bảo thời gian theo quy định khi sử dụng máy tính</a:t>
            </a:r>
            <a:endParaRPr 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8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493226" y="314097"/>
            <a:ext cx="2048145" cy="2168278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2238431" y="887580"/>
            <a:ext cx="8526964" cy="4265657"/>
          </a:xfrm>
          <a:prstGeom prst="horizontalScroll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66738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b="1" dirty="0" smtClean="0">
                <a:latin typeface="+mj-lt"/>
                <a:cs typeface="Arial" panose="020B0604020202020204" pitchFamily="34" charset="0"/>
              </a:rPr>
              <a:t>Nên </a:t>
            </a:r>
            <a:r>
              <a:rPr lang="vi-VN" sz="2800" b="1" dirty="0">
                <a:latin typeface="+mj-lt"/>
                <a:cs typeface="Arial" panose="020B0604020202020204" pitchFamily="34" charset="0"/>
              </a:rPr>
              <a:t>đặt máy tính ở vị trí để ánh sáng không chiếu thẳng vào mắt và màn hình. </a:t>
            </a:r>
            <a:endParaRPr lang="en-US" sz="2800" b="1" dirty="0" smtClean="0">
              <a:latin typeface="+mj-lt"/>
              <a:cs typeface="Arial" panose="020B0604020202020204" pitchFamily="34" charset="0"/>
            </a:endParaRPr>
          </a:p>
          <a:p>
            <a:pPr marL="566738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b="1" dirty="0" smtClean="0">
                <a:latin typeface="+mj-lt"/>
                <a:cs typeface="Arial" panose="020B0604020202020204" pitchFamily="34" charset="0"/>
              </a:rPr>
              <a:t>Em </a:t>
            </a:r>
            <a:r>
              <a:rPr lang="vi-VN" sz="2800" b="1" dirty="0">
                <a:latin typeface="+mj-lt"/>
                <a:cs typeface="Arial" panose="020B0604020202020204" pitchFamily="34" charset="0"/>
              </a:rPr>
              <a:t>cần ngồi đúng tư thế và đảm bảo thời gian theo quy định khi sử dụng máy tính.</a:t>
            </a:r>
            <a:endParaRPr 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066194" y="3251923"/>
            <a:ext cx="344474" cy="238625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25124" y="3464170"/>
            <a:ext cx="141070" cy="178310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424083" y="537883"/>
            <a:ext cx="3428999" cy="584775"/>
          </a:xfrm>
          <a:prstGeom prst="rect">
            <a:avLst/>
          </a:prstGeom>
          <a:solidFill>
            <a:srgbClr val="FFFF00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44355" y="4624275"/>
            <a:ext cx="3588152" cy="170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012" y="1828800"/>
            <a:ext cx="1148614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CÁC EM HỌC SINH</a:t>
            </a:r>
            <a:endParaRPr lang="en-US" sz="80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bensound-retrosou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00286" y="-7848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1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">
            <a:extLst>
              <a:ext uri="{FF2B5EF4-FFF2-40B4-BE49-F238E27FC236}">
                <a16:creationId xmlns:a16="http://schemas.microsoft.com/office/drawing/2014/main" xmlns="" id="{A3E2EECF-8ED9-C6EA-B5AA-0BBD6725C6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-95250" y="4747463"/>
          <a:ext cx="1752600" cy="2235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Photo Editor Photo" r:id="rId4" imgW="1314286" imgH="1171429" progId="MSPhotoEd.3">
                  <p:embed/>
                </p:oleObj>
              </mc:Choice>
              <mc:Fallback>
                <p:oleObj name="Photo Editor Photo" r:id="rId4" imgW="1314286" imgH="11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5250" y="4747463"/>
                        <a:ext cx="1752600" cy="2235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9">
            <a:extLst>
              <a:ext uri="{FF2B5EF4-FFF2-40B4-BE49-F238E27FC236}">
                <a16:creationId xmlns:a16="http://schemas.microsoft.com/office/drawing/2014/main" xmlns="" id="{5C53E267-1624-8EF2-6E0C-E7EF38D6D1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332552" y="4580803"/>
          <a:ext cx="1922332" cy="2374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Photo Editor Photo" r:id="rId6" imgW="1314286" imgH="1171429" progId="MSPhotoEd.3">
                  <p:embed/>
                </p:oleObj>
              </mc:Choice>
              <mc:Fallback>
                <p:oleObj name="Photo Editor Photo" r:id="rId6" imgW="1314286" imgH="11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2552" y="4580803"/>
                        <a:ext cx="1922332" cy="23746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WordArt 18">
            <a:extLst>
              <a:ext uri="{FF2B5EF4-FFF2-40B4-BE49-F238E27FC236}">
                <a16:creationId xmlns:a16="http://schemas.microsoft.com/office/drawing/2014/main" xmlns="" id="{D3EC269A-BB86-3B53-D86A-8978368409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67050" y="3281362"/>
            <a:ext cx="5257800" cy="300038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4"/>
                <a:gd name="adj2" fmla="val 50000"/>
              </a:avLst>
            </a:prstTxWarp>
          </a:bodyPr>
          <a:lstStyle/>
          <a:p>
            <a:pPr algn="ctr"/>
            <a:r>
              <a:rPr lang="en-US" sz="21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32" name="Picture 27" descr="tht25788865">
            <a:extLst>
              <a:ext uri="{FF2B5EF4-FFF2-40B4-BE49-F238E27FC236}">
                <a16:creationId xmlns:a16="http://schemas.microsoft.com/office/drawing/2014/main" xmlns="" id="{EDA3157A-6501-8DBD-2E16-51451928FB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07" y="109"/>
            <a:ext cx="2713779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28" descr="tht25788865">
            <a:extLst>
              <a:ext uri="{FF2B5EF4-FFF2-40B4-BE49-F238E27FC236}">
                <a16:creationId xmlns:a16="http://schemas.microsoft.com/office/drawing/2014/main" xmlns="" id="{D0EA0BAD-27EF-64B7-8C6C-1E8840191C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417" y="-21524"/>
            <a:ext cx="3500769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9" descr="tht25788865">
            <a:extLst>
              <a:ext uri="{FF2B5EF4-FFF2-40B4-BE49-F238E27FC236}">
                <a16:creationId xmlns:a16="http://schemas.microsoft.com/office/drawing/2014/main" xmlns="" id="{42AAA7D0-0841-BF58-AC84-866780D8B5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493" y="20383"/>
            <a:ext cx="2899619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30" descr="tht25788865">
            <a:extLst>
              <a:ext uri="{FF2B5EF4-FFF2-40B4-BE49-F238E27FC236}">
                <a16:creationId xmlns:a16="http://schemas.microsoft.com/office/drawing/2014/main" xmlns="" id="{899EAF09-2EF6-4BCA-BD08-3AC1DD52F6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419" y="109"/>
            <a:ext cx="3653581" cy="48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F982DA6D-DBC6-DC0F-8361-D8BF2D477777}"/>
              </a:ext>
            </a:extLst>
          </p:cNvPr>
          <p:cNvSpPr txBox="1">
            <a:spLocks/>
          </p:cNvSpPr>
          <p:nvPr/>
        </p:nvSpPr>
        <p:spPr>
          <a:xfrm>
            <a:off x="2416203" y="1690112"/>
            <a:ext cx="7772400" cy="110251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6000" b="1" kern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Roboto" panose="02000000000000000000" pitchFamily="2" charset="0"/>
              </a:rPr>
              <a:t>TRÒ CHƠI</a:t>
            </a:r>
          </a:p>
          <a:p>
            <a:pPr>
              <a:lnSpc>
                <a:spcPct val="150000"/>
              </a:lnSpc>
            </a:pPr>
            <a:r>
              <a:rPr lang="en-US" sz="6000" b="1" kern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Roboto" panose="02000000000000000000" pitchFamily="2" charset="0"/>
              </a:rPr>
              <a:t>AI LÀ TRIỆU PHÚ</a:t>
            </a:r>
            <a:endParaRPr lang="en-US" sz="6000" b="1" kern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ea typeface="Roboto" panose="02000000000000000000" pitchFamily="2" charset="0"/>
            </a:endParaRPr>
          </a:p>
        </p:txBody>
      </p:sp>
      <p:pic>
        <p:nvPicPr>
          <p:cNvPr id="1044" name="Picture 20" descr="Chuông Vàng Kết Cấu Bóng Hình ảnh | Định dạng hình ảnh PSD 611647207|  vn.lovepik.com">
            <a:extLst>
              <a:ext uri="{FF2B5EF4-FFF2-40B4-BE49-F238E27FC236}">
                <a16:creationId xmlns:a16="http://schemas.microsoft.com/office/drawing/2014/main" xmlns="" id="{C8615079-E3FF-EC80-41F8-C74BAA9FC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5031">
            <a:off x="375035" y="396092"/>
            <a:ext cx="2516487" cy="251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huông Vàng Kết Cấu Bóng Hình ảnh | Định dạng hình ảnh PSD 611647207|  vn.lovepik.com">
            <a:extLst>
              <a:ext uri="{FF2B5EF4-FFF2-40B4-BE49-F238E27FC236}">
                <a16:creationId xmlns:a16="http://schemas.microsoft.com/office/drawing/2014/main" xmlns="" id="{19C30A1D-C3F5-44B9-8920-304B65473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3309">
            <a:off x="9943145" y="448493"/>
            <a:ext cx="2338277" cy="233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28186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 image">
            <a:extLst>
              <a:ext uri="{FF2B5EF4-FFF2-40B4-BE49-F238E27FC236}">
                <a16:creationId xmlns="" xmlns:a16="http://schemas.microsoft.com/office/drawing/2014/main" id="{D23354F2-DF81-46AD-97F7-E551F020FE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Logo">
            <a:extLst>
              <a:ext uri="{FF2B5EF4-FFF2-40B4-BE49-F238E27FC236}">
                <a16:creationId xmlns="" xmlns:a16="http://schemas.microsoft.com/office/drawing/2014/main" id="{D447C0C5-DE5F-4BF4-B62F-0CCF21E55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3208" y="71959"/>
            <a:ext cx="9625584" cy="6787108"/>
          </a:xfrm>
          <a:prstGeom prst="rect">
            <a:avLst/>
          </a:prstGeom>
        </p:spPr>
      </p:pic>
      <p:pic>
        <p:nvPicPr>
          <p:cNvPr id="3" name="Main Theme">
            <a:hlinkClick r:id="" action="ppaction://media"/>
            <a:extLst>
              <a:ext uri="{FF2B5EF4-FFF2-40B4-BE49-F238E27FC236}">
                <a16:creationId xmlns="" xmlns:a16="http://schemas.microsoft.com/office/drawing/2014/main" id="{073D2775-4FCD-4044-B742-1175254FF5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479" end="7774.2857"/>
                  <p14:fade in="1750" out="5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2255" y="24790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39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64255" y="3908535"/>
            <a:ext cx="9383697" cy="678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1</a:t>
            </a:r>
            <a:r>
              <a:rPr lang="en-US" sz="36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Chuột máy tính gồm:</a:t>
            </a:r>
            <a:endParaRPr lang="en-US" sz="36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ang a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6331" y="5062466"/>
            <a:ext cx="528966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59905" y="5958224"/>
            <a:ext cx="53962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6008" y="5197163"/>
            <a:ext cx="4650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Hai nút: nút trái và nút phải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557844" y="6017000"/>
            <a:ext cx="5428213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Ba nút: nút trái, nút phải, nút trên.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5862140" y="5133049"/>
            <a:ext cx="6135896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Ba nút: nút trái, nút phải, nút cuộn.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6060425"/>
            <a:ext cx="4650419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Hai nút: nút trên, nút dưới.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4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64255" y="3782078"/>
            <a:ext cx="9383697" cy="678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>
              <a:lnSpc>
                <a:spcPct val="115000"/>
              </a:lnSpc>
            </a:pPr>
            <a:r>
              <a:rPr lang="en-US" sz="3600" b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2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600" b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Đâu là thao tác với chuột máy </a:t>
            </a:r>
            <a:r>
              <a:rPr 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tính: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bang a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6332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777851" y="5045615"/>
            <a:ext cx="4650419" cy="613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1525" lvl="1">
              <a:lnSpc>
                <a:spcPct val="115000"/>
              </a:lnSpc>
            </a:pPr>
            <a:r>
              <a:rPr lang="en-US" sz="32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Nháy đúp chuột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352173" y="5917610"/>
            <a:ext cx="5633884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1525" lvl="1">
              <a:lnSpc>
                <a:spcPct val="115000"/>
              </a:lnSpc>
              <a:spcAft>
                <a:spcPts val="800"/>
              </a:spcAft>
            </a:pPr>
            <a:r>
              <a:rPr lang="en-US" sz="32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Nháy nút phải chuột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2059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5664972" y="5094962"/>
            <a:ext cx="4650419" cy="613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1525" lvl="1">
              <a:lnSpc>
                <a:spcPct val="115000"/>
              </a:lnSpc>
            </a:pPr>
            <a:r>
              <a:rPr lang="en-US" sz="32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Kéo thả chuột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5595747" y="5890544"/>
            <a:ext cx="5879440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1525" lvl="1">
              <a:lnSpc>
                <a:spcPct val="115000"/>
              </a:lnSpc>
              <a:spcAft>
                <a:spcPts val="800"/>
              </a:spcAft>
            </a:pPr>
            <a:r>
              <a:rPr lang="en-US" sz="320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Tất cả các phương án trên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2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18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9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4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88" y="5056631"/>
            <a:ext cx="1264586" cy="1376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6904" y="337905"/>
            <a:ext cx="2007745" cy="153251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551324" y="632587"/>
            <a:ext cx="4645152" cy="6211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41719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HĐ1: KHỞI ĐỘNG</a:t>
            </a:r>
            <a:endParaRPr lang="en-US" sz="3200" b="1" dirty="0">
              <a:solidFill>
                <a:srgbClr val="41719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246" l="11741" r="7732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551" y="355437"/>
            <a:ext cx="2729773" cy="151498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39951" y="2053191"/>
            <a:ext cx="10104698" cy="42368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làm việc với máy tính, để giữ gìn sức khỏe, em cần lưu ý điều gì</a:t>
            </a:r>
            <a:r>
              <a:rPr lang="en-US" sz="32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máy tính, cần lưu ý việc ngồi đúng tư thế rất quan trọng, giúp chúng ta bảo vệ sức khỏe.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 các con biết sử dụng máy tính đúng thời gian quy định cho lứa tuổi của mình  và ngồi như thế nào cho đúng tư thế -&gt; bài </a:t>
            </a:r>
            <a:r>
              <a:rPr lang="en-US" sz="3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74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C80A5A-72BA-45B9-A254-2A8D09624ECF}"/>
              </a:ext>
            </a:extLst>
          </p:cNvPr>
          <p:cNvSpPr txBox="1"/>
          <p:nvPr/>
        </p:nvSpPr>
        <p:spPr>
          <a:xfrm>
            <a:off x="1080402" y="218767"/>
            <a:ext cx="20610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893749" y="426442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631818" y="2122421"/>
            <a:ext cx="6675225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vi-VN" sz="40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 VIỆC VỚI MÁY TÍNH</a:t>
            </a:r>
            <a:endParaRPr lang="vi-VN" sz="40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 rot="20444608">
            <a:off x="8902716" y="926641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SGK-19,20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91340" y="5686456"/>
            <a:ext cx="169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Cho </a:t>
            </a:r>
            <a:r>
              <a:rPr lang="en-US" dirty="0" err="1" smtClean="0"/>
              <a:t>hs</a:t>
            </a:r>
            <a:r>
              <a:rPr lang="en-US" dirty="0" smtClean="0"/>
              <a:t> </a:t>
            </a:r>
            <a:r>
              <a:rPr lang="en-US" dirty="0" err="1" smtClean="0"/>
              <a:t>xem</a:t>
            </a:r>
            <a:r>
              <a:rPr lang="en-US" dirty="0" smtClean="0"/>
              <a:t> clip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6" y="351196"/>
            <a:ext cx="3643985" cy="7032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102357" y="1142259"/>
            <a:ext cx="7413610" cy="572494"/>
            <a:chOff x="676256" y="1379897"/>
            <a:chExt cx="7413610" cy="572494"/>
          </a:xfrm>
        </p:grpSpPr>
        <p:grpSp>
          <p:nvGrpSpPr>
            <p:cNvPr id="7" name="Group 6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100452" y="1459948"/>
              <a:ext cx="698941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600" b="1" dirty="0" smtClean="0">
                  <a:solidFill>
                    <a:srgbClr val="3333CC"/>
                  </a:solidFill>
                </a:rPr>
                <a:t>Tư thế ngồi đúng khi làm việc với máy tính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946908" y="1641352"/>
            <a:ext cx="9833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7.1a, 7.1b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ngồi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2305" y="5439023"/>
            <a:ext cx="10453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r>
              <a:rPr lang="en-US" sz="28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ác</a:t>
            </a:r>
            <a:r>
              <a:rPr lang="en-US" sz="28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7.1b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đôi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miêu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ngồi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(3’)</a:t>
            </a:r>
            <a:endParaRPr lang="en-US" sz="2800" dirty="0">
              <a:solidFill>
                <a:srgbClr val="3333CC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736" y="2605787"/>
            <a:ext cx="7477432" cy="268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33119" y="877833"/>
            <a:ext cx="7390206" cy="569270"/>
            <a:chOff x="696578" y="1115471"/>
            <a:chExt cx="7390206" cy="569270"/>
          </a:xfrm>
        </p:grpSpPr>
        <p:grpSp>
          <p:nvGrpSpPr>
            <p:cNvPr id="5" name="Group 4"/>
            <p:cNvGrpSpPr/>
            <p:nvPr/>
          </p:nvGrpSpPr>
          <p:grpSpPr>
            <a:xfrm>
              <a:off x="696578" y="1115471"/>
              <a:ext cx="400792" cy="553998"/>
              <a:chOff x="1089340" y="1115411"/>
              <a:chExt cx="400792" cy="553998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089340" y="1224651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089340" y="1115411"/>
                <a:ext cx="39786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097370" y="1192298"/>
              <a:ext cx="698941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 thế ngồi đúng khi làm việc với máy tính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230985" y="1485302"/>
            <a:ext cx="9280774" cy="366036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vi-VN" sz="2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 thế ngồi đúng khi làm việc với máy tính: </a:t>
            </a:r>
            <a:endParaRPr lang="en-US" sz="25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9438" indent="-290513" algn="just">
              <a:lnSpc>
                <a:spcPct val="114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 lưng, vai thả </a:t>
            </a: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lỏng;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9438" indent="-290513" algn="just">
              <a:lnSpc>
                <a:spcPct val="114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Mắt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ngang hoặc hơi cao hơn cạnh trên màn hình; 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9438" indent="-290513" algn="just">
              <a:lnSpc>
                <a:spcPct val="114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từ mắt đến màn hình từ 50 cm đến 80 cm; 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9438" indent="-290513" algn="just">
              <a:lnSpc>
                <a:spcPct val="114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ánh sáng chiếu thẳng vào mắt và màn hình; 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9438" indent="-290513" algn="just">
              <a:lnSpc>
                <a:spcPct val="114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ngang tầm bàn phím; 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9438" indent="-290513" algn="just">
              <a:lnSpc>
                <a:spcPct val="114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bên tay </a:t>
            </a:r>
            <a:r>
              <a:rPr lang="vi-VN" sz="25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vi-VN" sz="25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algn="just">
              <a:lnSpc>
                <a:spcPct val="114000"/>
              </a:lnSpc>
              <a:buClr>
                <a:srgbClr val="FF0000"/>
              </a:buClr>
            </a:pP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 ngồi sai tư thế sẽ dẫn đến những tác hại gì?-&gt;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nd2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349" y="5136207"/>
            <a:ext cx="3067705" cy="12318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069" y="228075"/>
            <a:ext cx="3643985" cy="7032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20594" y="5820409"/>
            <a:ext cx="9408934" cy="547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28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199" y="5136208"/>
            <a:ext cx="3213829" cy="123185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093" y="5136208"/>
            <a:ext cx="3628590" cy="118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2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746</TotalTime>
  <Words>829</Words>
  <Application>Microsoft Office PowerPoint</Application>
  <PresentationFormat>Widescreen</PresentationFormat>
  <Paragraphs>74</Paragraphs>
  <Slides>16</Slides>
  <Notes>0</Notes>
  <HiddenSlides>0</HiddenSlides>
  <MMClips>11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Algerian</vt:lpstr>
      <vt:lpstr>Arial</vt:lpstr>
      <vt:lpstr>Calibri</vt:lpstr>
      <vt:lpstr>Calibri Light</vt:lpstr>
      <vt:lpstr>MS Mincho</vt:lpstr>
      <vt:lpstr>Roboto</vt:lpstr>
      <vt:lpstr>Tahoma</vt:lpstr>
      <vt:lpstr>Times New Roman</vt:lpstr>
      <vt:lpstr>Wingdings</vt:lpstr>
      <vt:lpstr>Office Theme</vt:lpstr>
      <vt:lpstr>2_Office Theme</vt:lpstr>
      <vt:lpstr>3_Office Theme</vt:lpstr>
      <vt:lpstr>5_Office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108</cp:revision>
  <dcterms:created xsi:type="dcterms:W3CDTF">2022-01-27T15:18:21Z</dcterms:created>
  <dcterms:modified xsi:type="dcterms:W3CDTF">2023-08-28T14:04:49Z</dcterms:modified>
</cp:coreProperties>
</file>