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 id="2147483721" r:id="rId3"/>
  </p:sldMasterIdLst>
  <p:notesMasterIdLst>
    <p:notesMasterId r:id="rId23"/>
  </p:notesMasterIdLst>
  <p:sldIdLst>
    <p:sldId id="296" r:id="rId4"/>
    <p:sldId id="279" r:id="rId5"/>
    <p:sldId id="286" r:id="rId6"/>
    <p:sldId id="285" r:id="rId7"/>
    <p:sldId id="299" r:id="rId8"/>
    <p:sldId id="257" r:id="rId9"/>
    <p:sldId id="258" r:id="rId10"/>
    <p:sldId id="283" r:id="rId11"/>
    <p:sldId id="270" r:id="rId12"/>
    <p:sldId id="267" r:id="rId13"/>
    <p:sldId id="282" r:id="rId14"/>
    <p:sldId id="277" r:id="rId15"/>
    <p:sldId id="265" r:id="rId16"/>
    <p:sldId id="302" r:id="rId17"/>
    <p:sldId id="305" r:id="rId18"/>
    <p:sldId id="306" r:id="rId19"/>
    <p:sldId id="284" r:id="rId20"/>
    <p:sldId id="264" r:id="rId21"/>
    <p:sldId id="29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ECE"/>
    <a:srgbClr val="FFFFCC"/>
    <a:srgbClr val="FFEEB9"/>
    <a:srgbClr val="3333CC"/>
    <a:srgbClr val="9900CC"/>
    <a:srgbClr val="FFCCFF"/>
    <a:srgbClr val="FF99FF"/>
    <a:srgbClr val="CC00CC"/>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434" autoAdjust="0"/>
  </p:normalViewPr>
  <p:slideViewPr>
    <p:cSldViewPr snapToGrid="0">
      <p:cViewPr varScale="1">
        <p:scale>
          <a:sx n="64" d="100"/>
          <a:sy n="64" d="100"/>
        </p:scale>
        <p:origin x="54" y="8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7648BB-5002-47F2-B34C-CB47AF78120E}" type="datetimeFigureOut">
              <a:rPr lang="en-US" smtClean="0"/>
              <a:t>8/28/2023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4CC806-A415-4CA4-BE3E-78FA6ADD5E97}" type="slidenum">
              <a:rPr lang="en-US" smtClean="0"/>
              <a:t>‹#›</a:t>
            </a:fld>
            <a:endParaRPr lang="en-US"/>
          </a:p>
        </p:txBody>
      </p:sp>
    </p:spTree>
    <p:extLst>
      <p:ext uri="{BB962C8B-B14F-4D97-AF65-F5344CB8AC3E}">
        <p14:creationId xmlns:p14="http://schemas.microsoft.com/office/powerpoint/2010/main" val="377246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6082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1126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757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2507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1584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95488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61276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9647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959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0826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3584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60176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4603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0412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57388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46689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98320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5215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8/28/2023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70823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38119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14597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0182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8/28/2023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8/28/2023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8/28/2023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8/28/2023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2450CB-1E1B-40AE-9EDD-1C7A5D33EB68}"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7693A1-9DC1-4F14-ACB0-4EC02EFEFF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66177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35E7E9-337B-4C8B-A142-EDDCAD72719A}" type="datetimeFigureOut">
              <a:rPr lang="en-US" smtClean="0">
                <a:solidFill>
                  <a:prstClr val="black">
                    <a:tint val="75000"/>
                  </a:prstClr>
                </a:solidFill>
              </a:rPr>
              <a:pPr/>
              <a:t>8/28/2023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05CB5D-E22D-4857-9AE0-36E1E391BD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894711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slideLayout" Target="../slideLayouts/slideLayout18.xml"/><Relationship Id="rId7" Type="http://schemas.openxmlformats.org/officeDocument/2006/relationships/image" Target="../media/image4.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gif"/><Relationship Id="rId5" Type="http://schemas.openxmlformats.org/officeDocument/2006/relationships/slide" Target="slide2.xml"/><Relationship Id="rId10" Type="http://schemas.openxmlformats.org/officeDocument/2006/relationships/image" Target="../media/image7.GIF"/><Relationship Id="rId4" Type="http://schemas.openxmlformats.org/officeDocument/2006/relationships/image" Target="../media/image2.jp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6.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16.xml"/><Relationship Id="rId3" Type="http://schemas.openxmlformats.org/officeDocument/2006/relationships/slideLayout" Target="../slideLayouts/slideLayout23.xml"/><Relationship Id="rId7" Type="http://schemas.openxmlformats.org/officeDocument/2006/relationships/image" Target="../media/image36.png"/><Relationship Id="rId12" Type="http://schemas.openxmlformats.org/officeDocument/2006/relationships/slide" Target="slide15.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5.png"/><Relationship Id="rId11" Type="http://schemas.openxmlformats.org/officeDocument/2006/relationships/image" Target="../media/image6.png"/><Relationship Id="rId5" Type="http://schemas.openxmlformats.org/officeDocument/2006/relationships/image" Target="../media/image34.jpg"/><Relationship Id="rId15" Type="http://schemas.openxmlformats.org/officeDocument/2006/relationships/image" Target="../media/image38.png"/><Relationship Id="rId10" Type="http://schemas.microsoft.com/office/2007/relationships/hdphoto" Target="../media/hdphoto4.wdp"/><Relationship Id="rId4" Type="http://schemas.openxmlformats.org/officeDocument/2006/relationships/audio" Target="../media/audio1.wav"/><Relationship Id="rId9" Type="http://schemas.openxmlformats.org/officeDocument/2006/relationships/image" Target="../media/image37.png"/><Relationship Id="rId14" Type="http://schemas.openxmlformats.org/officeDocument/2006/relationships/slide" Target="slide17.xml"/></Relationships>
</file>

<file path=ppt/slides/_rels/slide15.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audio" Target="../media/audio3.wav"/><Relationship Id="rId7" Type="http://schemas.openxmlformats.org/officeDocument/2006/relationships/image" Target="../media/image41.emf"/><Relationship Id="rId2" Type="http://schemas.openxmlformats.org/officeDocument/2006/relationships/audio" Target="../media/audio2.wav"/><Relationship Id="rId1" Type="http://schemas.openxmlformats.org/officeDocument/2006/relationships/slideLayout" Target="../slideLayouts/slideLayout23.xml"/><Relationship Id="rId6" Type="http://schemas.openxmlformats.org/officeDocument/2006/relationships/image" Target="../media/image40.emf"/><Relationship Id="rId11" Type="http://schemas.openxmlformats.org/officeDocument/2006/relationships/image" Target="../media/image43.png"/><Relationship Id="rId5" Type="http://schemas.openxmlformats.org/officeDocument/2006/relationships/image" Target="../media/image39.png"/><Relationship Id="rId10" Type="http://schemas.openxmlformats.org/officeDocument/2006/relationships/image" Target="../media/image38.png"/><Relationship Id="rId4" Type="http://schemas.openxmlformats.org/officeDocument/2006/relationships/image" Target="../media/image34.jpg"/><Relationship Id="rId9" Type="http://schemas.openxmlformats.org/officeDocument/2006/relationships/slide" Target="slide14.xml"/></Relationships>
</file>

<file path=ppt/slides/_rels/slide16.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audio" Target="../media/audio3.wav"/><Relationship Id="rId7" Type="http://schemas.openxmlformats.org/officeDocument/2006/relationships/image" Target="../media/image42.emf"/><Relationship Id="rId2" Type="http://schemas.openxmlformats.org/officeDocument/2006/relationships/audio" Target="../media/audio2.wav"/><Relationship Id="rId1" Type="http://schemas.openxmlformats.org/officeDocument/2006/relationships/slideLayout" Target="../slideLayouts/slideLayout23.xml"/><Relationship Id="rId6" Type="http://schemas.openxmlformats.org/officeDocument/2006/relationships/image" Target="../media/image41.emf"/><Relationship Id="rId5" Type="http://schemas.openxmlformats.org/officeDocument/2006/relationships/image" Target="../media/image40.emf"/><Relationship Id="rId10" Type="http://schemas.openxmlformats.org/officeDocument/2006/relationships/image" Target="../media/image43.png"/><Relationship Id="rId4" Type="http://schemas.openxmlformats.org/officeDocument/2006/relationships/image" Target="../media/image34.jpg"/><Relationship Id="rId9"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slideLayout" Target="../slideLayouts/slideLayout18.xml"/><Relationship Id="rId7" Type="http://schemas.openxmlformats.org/officeDocument/2006/relationships/image" Target="../media/image4.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gif"/><Relationship Id="rId5" Type="http://schemas.openxmlformats.org/officeDocument/2006/relationships/slide" Target="slide2.xml"/><Relationship Id="rId10" Type="http://schemas.openxmlformats.org/officeDocument/2006/relationships/image" Target="../media/image7.GIF"/><Relationship Id="rId4" Type="http://schemas.openxmlformats.org/officeDocument/2006/relationships/image" Target="../media/image2.jpg"/><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5000" b="-4000"/>
          </a:stretch>
        </a:blipFill>
        <a:effectLst/>
      </p:bgPr>
    </p:bg>
    <p:spTree>
      <p:nvGrpSpPr>
        <p:cNvPr id="1" name=""/>
        <p:cNvGrpSpPr/>
        <p:nvPr/>
      </p:nvGrpSpPr>
      <p:grpSpPr>
        <a:xfrm>
          <a:off x="0" y="0"/>
          <a:ext cx="0" cy="0"/>
          <a:chOff x="0" y="0"/>
          <a:chExt cx="0" cy="0"/>
        </a:xfrm>
      </p:grpSpPr>
      <p:pic>
        <p:nvPicPr>
          <p:cNvPr id="10" name="Picture 9">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58157" y="5472752"/>
            <a:ext cx="1062180" cy="1079949"/>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35951" flipH="1">
            <a:off x="1551818" y="3878364"/>
            <a:ext cx="1302107" cy="1247419"/>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31209" y="5219308"/>
            <a:ext cx="1302107" cy="1247419"/>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593897" y="5596488"/>
            <a:ext cx="868973" cy="832476"/>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38428" y="1651379"/>
            <a:ext cx="499143" cy="684378"/>
          </a:xfrm>
          <a:prstGeom prst="rect">
            <a:avLst/>
          </a:prstGeom>
        </p:spPr>
      </p:pic>
      <p:pic>
        <p:nvPicPr>
          <p:cNvPr id="4" name="bensound-erf">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486400" y="-754098"/>
            <a:ext cx="609600" cy="609600"/>
          </a:xfrm>
          <a:prstGeom prst="rect">
            <a:avLst/>
          </a:prstGeom>
        </p:spPr>
      </p:pic>
      <p:pic>
        <p:nvPicPr>
          <p:cNvPr id="18" name="Picture 17"/>
          <p:cNvPicPr>
            <a:picLocks noChangeAspect="1"/>
          </p:cNvPicPr>
          <p:nvPr/>
        </p:nvPicPr>
        <p:blipFill>
          <a:blip r:embed="rId10"/>
          <a:stretch>
            <a:fillRect/>
          </a:stretch>
        </p:blipFill>
        <p:spPr>
          <a:xfrm>
            <a:off x="7900862" y="0"/>
            <a:ext cx="4119475" cy="2708039"/>
          </a:xfrm>
          <a:prstGeom prst="rect">
            <a:avLst/>
          </a:prstGeom>
        </p:spPr>
      </p:pic>
      <p:sp>
        <p:nvSpPr>
          <p:cNvPr id="19" name="TextBox 18">
            <a:extLst>
              <a:ext uri="{FF2B5EF4-FFF2-40B4-BE49-F238E27FC236}">
                <a16:creationId xmlns="" xmlns:a16="http://schemas.microsoft.com/office/drawing/2014/main" id="{987D0DF5-861D-9193-F2F3-8F33F8595F8B}"/>
              </a:ext>
            </a:extLst>
          </p:cNvPr>
          <p:cNvSpPr txBox="1"/>
          <p:nvPr/>
        </p:nvSpPr>
        <p:spPr>
          <a:xfrm>
            <a:off x="3071035" y="2224490"/>
            <a:ext cx="8211239" cy="2745476"/>
          </a:xfrm>
          <a:prstGeom prst="rect">
            <a:avLst/>
          </a:prstGeom>
          <a:noFill/>
        </p:spPr>
        <p:txBody>
          <a:bodyPr wrap="square" lIns="145143" tIns="72571" rIns="145143" bIns="72571" rtlCol="0">
            <a:spAutoFit/>
          </a:bodyPr>
          <a:lstStyle/>
          <a:p>
            <a:pPr algn="ctr" defTabSz="544285">
              <a:lnSpc>
                <a:spcPct val="150000"/>
              </a:lnSpc>
            </a:pPr>
            <a:r>
              <a:rPr lang="en-US" sz="6000" b="1" dirty="0" smtClean="0">
                <a:solidFill>
                  <a:srgbClr val="3333CC"/>
                </a:solidFill>
                <a:latin typeface="Arial"/>
                <a:cs typeface="Arial" panose="020B0604020202020204" pitchFamily="34" charset="0"/>
                <a:sym typeface="Arial"/>
              </a:rPr>
              <a:t>XIN CHÀO CÁC </a:t>
            </a:r>
            <a:r>
              <a:rPr lang="en-US" sz="6000" b="1" dirty="0">
                <a:solidFill>
                  <a:srgbClr val="3333CC"/>
                </a:solidFill>
                <a:latin typeface="Arial"/>
                <a:cs typeface="Arial" panose="020B0604020202020204" pitchFamily="34" charset="0"/>
                <a:sym typeface="Arial"/>
              </a:rPr>
              <a:t>EM HỌC </a:t>
            </a:r>
            <a:r>
              <a:rPr lang="en-US" sz="6000" b="1">
                <a:solidFill>
                  <a:srgbClr val="3333CC"/>
                </a:solidFill>
                <a:latin typeface="Arial"/>
                <a:cs typeface="Arial" panose="020B0604020202020204" pitchFamily="34" charset="0"/>
                <a:sym typeface="Arial"/>
              </a:rPr>
              <a:t>SINH</a:t>
            </a:r>
            <a:r>
              <a:rPr lang="en-US" sz="6000" b="1" smtClean="0">
                <a:solidFill>
                  <a:srgbClr val="3333CC"/>
                </a:solidFill>
                <a:latin typeface="Arial"/>
                <a:cs typeface="Arial" panose="020B0604020202020204" pitchFamily="34" charset="0"/>
                <a:sym typeface="Arial"/>
              </a:rPr>
              <a:t>!</a:t>
            </a:r>
            <a:endParaRPr lang="en-US" sz="6000" b="1" dirty="0" smtClean="0">
              <a:solidFill>
                <a:srgbClr val="3333CC"/>
              </a:solidFill>
              <a:latin typeface="Arial"/>
              <a:cs typeface="Arial" panose="020B0604020202020204" pitchFamily="34" charset="0"/>
              <a:sym typeface="Arial"/>
            </a:endParaRPr>
          </a:p>
        </p:txBody>
      </p:sp>
    </p:spTree>
    <p:extLst>
      <p:ext uri="{BB962C8B-B14F-4D97-AF65-F5344CB8AC3E}">
        <p14:creationId xmlns:p14="http://schemas.microsoft.com/office/powerpoint/2010/main" val="280228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0685"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1000"/>
                                        <p:tgtEl>
                                          <p:spTgt spid="19">
                                            <p:txEl>
                                              <p:pRg st="0" end="0"/>
                                            </p:txEl>
                                          </p:spTgt>
                                        </p:tgtEl>
                                      </p:cBhvr>
                                    </p:animEffect>
                                    <p:anim calcmode="lin" valueType="num">
                                      <p:cBhvr>
                                        <p:cTn id="12"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191250"/>
            <a:ext cx="3582456" cy="691351"/>
          </a:xfrm>
          <a:prstGeom prst="rect">
            <a:avLst/>
          </a:prstGeom>
        </p:spPr>
      </p:pic>
      <p:grpSp>
        <p:nvGrpSpPr>
          <p:cNvPr id="12" name="Group 11"/>
          <p:cNvGrpSpPr/>
          <p:nvPr/>
        </p:nvGrpSpPr>
        <p:grpSpPr>
          <a:xfrm>
            <a:off x="961315" y="848104"/>
            <a:ext cx="9734758" cy="572494"/>
            <a:chOff x="676256" y="1379897"/>
            <a:chExt cx="9734758" cy="572494"/>
          </a:xfrm>
        </p:grpSpPr>
        <p:grpSp>
          <p:nvGrpSpPr>
            <p:cNvPr id="13" name="Group 12"/>
            <p:cNvGrpSpPr/>
            <p:nvPr/>
          </p:nvGrpSpPr>
          <p:grpSpPr>
            <a:xfrm>
              <a:off x="676256" y="1379897"/>
              <a:ext cx="429926" cy="553998"/>
              <a:chOff x="1069018" y="1379837"/>
              <a:chExt cx="429926" cy="553998"/>
            </a:xfrm>
          </p:grpSpPr>
          <p:sp>
            <p:nvSpPr>
              <p:cNvPr id="15" name="Rectangle 14"/>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4" name="TextBox 13"/>
            <p:cNvSpPr txBox="1"/>
            <p:nvPr/>
          </p:nvSpPr>
          <p:spPr>
            <a:xfrm>
              <a:off x="1100452" y="1459948"/>
              <a:ext cx="9310562" cy="492443"/>
            </a:xfrm>
            <a:prstGeom prst="rect">
              <a:avLst/>
            </a:prstGeom>
            <a:noFill/>
          </p:spPr>
          <p:txBody>
            <a:bodyPr wrap="none" rtlCol="0">
              <a:spAutoFit/>
            </a:bodyPr>
            <a:lstStyle/>
            <a:p>
              <a:r>
                <a:rPr lang="en-US" sz="2600" b="1" dirty="0" smtClean="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Có</a:t>
              </a:r>
              <a:r>
                <a:rPr lang="en-US" sz="2600" b="1" dirty="0">
                  <a:solidFill>
                    <a:srgbClr val="3333CC"/>
                  </a:solidFill>
                  <a:latin typeface="Arial" panose="020B0604020202020204" pitchFamily="34" charset="0"/>
                  <a:cs typeface="Arial" panose="020B0604020202020204" pitchFamily="34" charset="0"/>
                </a:rPr>
                <a:t> ý </a:t>
              </a:r>
              <a:r>
                <a:rPr lang="en-US" sz="2600" b="1" dirty="0" err="1">
                  <a:solidFill>
                    <a:srgbClr val="3333CC"/>
                  </a:solidFill>
                  <a:latin typeface="Arial" panose="020B0604020202020204" pitchFamily="34" charset="0"/>
                  <a:cs typeface="Arial" panose="020B0604020202020204" pitchFamily="34" charset="0"/>
                </a:rPr>
                <a:t>thức</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đề</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phòng</a:t>
              </a:r>
              <a:r>
                <a:rPr lang="en-US" sz="2600" b="1" dirty="0">
                  <a:solidFill>
                    <a:srgbClr val="3333CC"/>
                  </a:solidFill>
                  <a:latin typeface="Arial" panose="020B0604020202020204" pitchFamily="34" charset="0"/>
                  <a:cs typeface="Arial" panose="020B0604020202020204" pitchFamily="34" charset="0"/>
                </a:rPr>
                <a:t> tai </a:t>
              </a:r>
              <a:r>
                <a:rPr lang="en-US" sz="2600" b="1" dirty="0" err="1">
                  <a:solidFill>
                    <a:srgbClr val="3333CC"/>
                  </a:solidFill>
                  <a:latin typeface="Arial" panose="020B0604020202020204" pitchFamily="34" charset="0"/>
                  <a:cs typeface="Arial" panose="020B0604020202020204" pitchFamily="34" charset="0"/>
                </a:rPr>
                <a:t>nạn</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về</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điện</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khi</a:t>
              </a:r>
              <a:r>
                <a:rPr lang="en-US" sz="2600" b="1" dirty="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sử</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dụng</a:t>
              </a:r>
              <a:r>
                <a:rPr lang="en-US" sz="2600" b="1" dirty="0" smtClean="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máy</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tính</a:t>
              </a:r>
              <a:endParaRPr lang="en-US" sz="2600" b="1" dirty="0">
                <a:solidFill>
                  <a:srgbClr val="3333CC"/>
                </a:solidFill>
                <a:latin typeface="Arial" panose="020B0604020202020204" pitchFamily="34" charset="0"/>
                <a:cs typeface="Arial" panose="020B0604020202020204" pitchFamily="34" charset="0"/>
              </a:endParaRPr>
            </a:p>
          </p:txBody>
        </p:sp>
      </p:grpSp>
      <p:pic>
        <p:nvPicPr>
          <p:cNvPr id="2" name="Picture 1"/>
          <p:cNvPicPr>
            <a:picLocks noChangeAspect="1"/>
          </p:cNvPicPr>
          <p:nvPr/>
        </p:nvPicPr>
        <p:blipFill>
          <a:blip r:embed="rId3"/>
          <a:stretch>
            <a:fillRect/>
          </a:stretch>
        </p:blipFill>
        <p:spPr>
          <a:xfrm>
            <a:off x="3800901" y="1573791"/>
            <a:ext cx="1435625" cy="381222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0644" y="1456104"/>
            <a:ext cx="1376139" cy="3879901"/>
          </a:xfrm>
          <a:prstGeom prst="rect">
            <a:avLst/>
          </a:prstGeom>
        </p:spPr>
      </p:pic>
      <p:sp>
        <p:nvSpPr>
          <p:cNvPr id="17" name="Oval Callout 16"/>
          <p:cNvSpPr/>
          <p:nvPr/>
        </p:nvSpPr>
        <p:spPr>
          <a:xfrm rot="1010515">
            <a:off x="7727098" y="1561870"/>
            <a:ext cx="3270867" cy="1728535"/>
          </a:xfrm>
          <a:prstGeom prst="wedgeEllipseCallout">
            <a:avLst>
              <a:gd name="adj1" fmla="val -37398"/>
              <a:gd name="adj2" fmla="val 5608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3333CC"/>
                </a:solidFill>
                <a:latin typeface="Arial" panose="020B0604020202020204" pitchFamily="34" charset="0"/>
                <a:cs typeface="Arial" panose="020B0604020202020204" pitchFamily="34" charset="0"/>
              </a:rPr>
              <a:t>Chúng</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mình</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cần</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phải</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thực</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hiện</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quy</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tắc</a:t>
            </a:r>
            <a:r>
              <a:rPr lang="en-US" sz="1600" dirty="0">
                <a:solidFill>
                  <a:srgbClr val="3333CC"/>
                </a:solidFill>
                <a:latin typeface="Arial" panose="020B0604020202020204" pitchFamily="34" charset="0"/>
                <a:cs typeface="Arial" panose="020B0604020202020204" pitchFamily="34" charset="0"/>
              </a:rPr>
              <a:t> an </a:t>
            </a:r>
            <a:r>
              <a:rPr lang="en-US" sz="1600" dirty="0" err="1">
                <a:solidFill>
                  <a:srgbClr val="3333CC"/>
                </a:solidFill>
                <a:latin typeface="Arial" panose="020B0604020202020204" pitchFamily="34" charset="0"/>
                <a:cs typeface="Arial" panose="020B0604020202020204" pitchFamily="34" charset="0"/>
              </a:rPr>
              <a:t>toàn</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điện</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khi</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sử</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dụng</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máy</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tính</a:t>
            </a:r>
            <a:endParaRPr lang="en-US" sz="1600" dirty="0">
              <a:solidFill>
                <a:srgbClr val="3333CC"/>
              </a:solidFill>
              <a:latin typeface="Arial" panose="020B0604020202020204" pitchFamily="34" charset="0"/>
              <a:cs typeface="Arial" panose="020B0604020202020204" pitchFamily="34" charset="0"/>
            </a:endParaRPr>
          </a:p>
        </p:txBody>
      </p:sp>
      <p:sp>
        <p:nvSpPr>
          <p:cNvPr id="18" name="Oval Callout 17"/>
          <p:cNvSpPr/>
          <p:nvPr/>
        </p:nvSpPr>
        <p:spPr>
          <a:xfrm rot="20712337">
            <a:off x="1382367" y="1619850"/>
            <a:ext cx="2446921" cy="2091009"/>
          </a:xfrm>
          <a:prstGeom prst="wedgeEllipseCallout">
            <a:avLst>
              <a:gd name="adj1" fmla="val 50127"/>
              <a:gd name="adj2" fmla="val 3278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rgbClr val="3333CC"/>
                </a:solidFill>
                <a:latin typeface="Arial" panose="020B0604020202020204" pitchFamily="34" charset="0"/>
                <a:cs typeface="Arial" panose="020B0604020202020204" pitchFamily="34" charset="0"/>
              </a:rPr>
              <a:t>Không</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sờ</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vào</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dây</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điện</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hở</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và</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không</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tự</a:t>
            </a:r>
            <a:r>
              <a:rPr lang="en-US" sz="1600" dirty="0">
                <a:solidFill>
                  <a:srgbClr val="3333CC"/>
                </a:solidFill>
                <a:latin typeface="Arial" panose="020B0604020202020204" pitchFamily="34" charset="0"/>
                <a:cs typeface="Arial" panose="020B0604020202020204" pitchFamily="34" charset="0"/>
              </a:rPr>
              <a:t> ý </a:t>
            </a:r>
            <a:r>
              <a:rPr lang="en-US" sz="1600" dirty="0" err="1">
                <a:solidFill>
                  <a:srgbClr val="3333CC"/>
                </a:solidFill>
                <a:latin typeface="Arial" panose="020B0604020202020204" pitchFamily="34" charset="0"/>
                <a:cs typeface="Arial" panose="020B0604020202020204" pitchFamily="34" charset="0"/>
              </a:rPr>
              <a:t>cắm</a:t>
            </a:r>
            <a:r>
              <a:rPr lang="en-US" sz="1600" dirty="0">
                <a:solidFill>
                  <a:srgbClr val="3333CC"/>
                </a:solidFill>
                <a:latin typeface="Arial" panose="020B0604020202020204" pitchFamily="34" charset="0"/>
                <a:cs typeface="Arial" panose="020B0604020202020204" pitchFamily="34" charset="0"/>
              </a:rPr>
              <a:t> </a:t>
            </a:r>
            <a:r>
              <a:rPr lang="en-US" sz="1600" dirty="0" err="1">
                <a:solidFill>
                  <a:srgbClr val="3333CC"/>
                </a:solidFill>
                <a:latin typeface="Arial" panose="020B0604020202020204" pitchFamily="34" charset="0"/>
                <a:cs typeface="Arial" panose="020B0604020202020204" pitchFamily="34" charset="0"/>
              </a:rPr>
              <a:t>điện</a:t>
            </a:r>
            <a:r>
              <a:rPr lang="en-US" sz="1600" dirty="0">
                <a:solidFill>
                  <a:srgbClr val="3333CC"/>
                </a:solidFill>
                <a:latin typeface="Arial" panose="020B0604020202020204" pitchFamily="34" charset="0"/>
                <a:cs typeface="Arial" panose="020B0604020202020204" pitchFamily="34" charset="0"/>
              </a:rPr>
              <a:t> .</a:t>
            </a:r>
          </a:p>
        </p:txBody>
      </p:sp>
      <p:sp>
        <p:nvSpPr>
          <p:cNvPr id="3" name="Rectangle 2"/>
          <p:cNvSpPr/>
          <p:nvPr/>
        </p:nvSpPr>
        <p:spPr>
          <a:xfrm>
            <a:off x="707858" y="5482564"/>
            <a:ext cx="10339736" cy="830997"/>
          </a:xfrm>
          <a:prstGeom prst="rect">
            <a:avLst/>
          </a:prstGeom>
          <a:solidFill>
            <a:schemeClr val="accent4">
              <a:lumMod val="20000"/>
              <a:lumOff val="80000"/>
            </a:schemeClr>
          </a:solidFill>
        </p:spPr>
        <p:txBody>
          <a:bodyPr wrap="square">
            <a:spAutoFit/>
          </a:bodyPr>
          <a:lstStyle/>
          <a:p>
            <a:r>
              <a:rPr lang="en-US" sz="2400" dirty="0" err="1" smtClean="0">
                <a:solidFill>
                  <a:srgbClr val="3333CC"/>
                </a:solidFill>
                <a:latin typeface="Arial" panose="020B0604020202020204" pitchFamily="34" charset="0"/>
                <a:ea typeface="Calibri" panose="020F0502020204030204" pitchFamily="34" charset="0"/>
                <a:cs typeface="Arial" panose="020B0604020202020204" pitchFamily="34" charset="0"/>
              </a:rPr>
              <a:t>Gọi</a:t>
            </a:r>
            <a:r>
              <a:rPr lang="en-US" sz="2400" dirty="0" smtClean="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smtClean="0">
                <a:solidFill>
                  <a:srgbClr val="3333CC"/>
                </a:solidFill>
                <a:latin typeface="Arial" panose="020B0604020202020204" pitchFamily="34" charset="0"/>
                <a:ea typeface="Calibri" panose="020F0502020204030204" pitchFamily="34" charset="0"/>
                <a:cs typeface="Arial" panose="020B0604020202020204" pitchFamily="34" charset="0"/>
              </a:rPr>
              <a:t>hs</a:t>
            </a:r>
            <a:r>
              <a:rPr lang="en-US" sz="2400" dirty="0" smtClean="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smtClean="0">
                <a:solidFill>
                  <a:srgbClr val="3333CC"/>
                </a:solidFill>
                <a:latin typeface="Arial" panose="020B0604020202020204" pitchFamily="34" charset="0"/>
                <a:ea typeface="Calibri" panose="020F0502020204030204" pitchFamily="34" charset="0"/>
                <a:cs typeface="Arial" panose="020B0604020202020204" pitchFamily="34" charset="0"/>
              </a:rPr>
              <a:t>đọc</a:t>
            </a:r>
            <a:r>
              <a:rPr lang="en-US" sz="2400" dirty="0" smtClean="0">
                <a:solidFill>
                  <a:srgbClr val="3333CC"/>
                </a:solidFill>
                <a:latin typeface="Arial" panose="020B0604020202020204" pitchFamily="34" charset="0"/>
                <a:ea typeface="Calibri" panose="020F0502020204030204" pitchFamily="34" charset="0"/>
                <a:cs typeface="Arial" panose="020B0604020202020204" pitchFamily="34" charset="0"/>
              </a:rPr>
              <a:t>-&gt;Qua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tình</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huống</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trao</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đổi</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của</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Hoa</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và</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Mơ</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chúng</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mình</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cần</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phải</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làm</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gì</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để</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đề</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smtClean="0">
                <a:solidFill>
                  <a:srgbClr val="3333CC"/>
                </a:solidFill>
                <a:latin typeface="Arial" panose="020B0604020202020204" pitchFamily="34" charset="0"/>
                <a:ea typeface="Calibri" panose="020F0502020204030204" pitchFamily="34" charset="0"/>
                <a:cs typeface="Arial" panose="020B0604020202020204" pitchFamily="34" charset="0"/>
              </a:rPr>
              <a:t>phòng</a:t>
            </a:r>
            <a:r>
              <a:rPr lang="en-US" sz="2400" dirty="0" smtClean="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tai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nạn</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về</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điện</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khi</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sử</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dụng</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máy</a:t>
            </a:r>
            <a:r>
              <a:rPr lang="en-US" sz="2400" dirty="0">
                <a:solidFill>
                  <a:srgbClr val="3333CC"/>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rgbClr val="3333CC"/>
                </a:solidFill>
                <a:latin typeface="Arial" panose="020B0604020202020204" pitchFamily="34" charset="0"/>
                <a:ea typeface="Calibri" panose="020F0502020204030204" pitchFamily="34" charset="0"/>
                <a:cs typeface="Arial" panose="020B0604020202020204" pitchFamily="34" charset="0"/>
              </a:rPr>
              <a:t>tính</a:t>
            </a:r>
            <a:r>
              <a:rPr lang="en-US" sz="2400" dirty="0" smtClean="0">
                <a:solidFill>
                  <a:srgbClr val="3333CC"/>
                </a:solidFill>
                <a:latin typeface="Arial" panose="020B0604020202020204" pitchFamily="34" charset="0"/>
                <a:ea typeface="Calibri" panose="020F0502020204030204" pitchFamily="34" charset="0"/>
                <a:cs typeface="Arial" panose="020B0604020202020204" pitchFamily="34" charset="0"/>
              </a:rPr>
              <a:t>? (1’)-</a:t>
            </a:r>
            <a:r>
              <a:rPr lang="en-US" sz="2400" dirty="0" err="1" smtClean="0">
                <a:solidFill>
                  <a:srgbClr val="3333CC"/>
                </a:solidFill>
                <a:latin typeface="Arial" panose="020B0604020202020204" pitchFamily="34" charset="0"/>
                <a:ea typeface="Calibri" panose="020F0502020204030204" pitchFamily="34" charset="0"/>
                <a:cs typeface="Arial" panose="020B0604020202020204" pitchFamily="34" charset="0"/>
              </a:rPr>
              <a:t>gvnx-khen</a:t>
            </a:r>
            <a:r>
              <a:rPr lang="en-US" sz="2400" dirty="0" smtClean="0">
                <a:solidFill>
                  <a:srgbClr val="3333CC"/>
                </a:solidFill>
                <a:latin typeface="Arial" panose="020B0604020202020204" pitchFamily="34" charset="0"/>
                <a:ea typeface="Calibri" panose="020F0502020204030204" pitchFamily="34" charset="0"/>
                <a:cs typeface="Arial" panose="020B0604020202020204" pitchFamily="34" charset="0"/>
              </a:rPr>
              <a:t>.</a:t>
            </a:r>
            <a:endParaRPr lang="en-US" sz="2400" dirty="0">
              <a:solidFill>
                <a:srgbClr val="3333CC"/>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5"/>
          <a:stretch>
            <a:fillRect/>
          </a:stretch>
        </p:blipFill>
        <p:spPr>
          <a:xfrm>
            <a:off x="471338" y="3804307"/>
            <a:ext cx="2352221" cy="1581707"/>
          </a:xfrm>
          <a:prstGeom prst="rect">
            <a:avLst/>
          </a:prstGeom>
        </p:spPr>
      </p:pic>
      <p:pic>
        <p:nvPicPr>
          <p:cNvPr id="8" name="Picture 7"/>
          <p:cNvPicPr>
            <a:picLocks noChangeAspect="1"/>
          </p:cNvPicPr>
          <p:nvPr/>
        </p:nvPicPr>
        <p:blipFill>
          <a:blip r:embed="rId6"/>
          <a:stretch>
            <a:fillRect/>
          </a:stretch>
        </p:blipFill>
        <p:spPr>
          <a:xfrm>
            <a:off x="8581030" y="3450052"/>
            <a:ext cx="2597193" cy="1885955"/>
          </a:xfrm>
          <a:prstGeom prst="rect">
            <a:avLst/>
          </a:prstGeom>
        </p:spPr>
      </p:pic>
    </p:spTree>
    <p:extLst>
      <p:ext uri="{BB962C8B-B14F-4D97-AF65-F5344CB8AC3E}">
        <p14:creationId xmlns:p14="http://schemas.microsoft.com/office/powerpoint/2010/main" val="1474794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309282"/>
            <a:ext cx="3582456" cy="691351"/>
          </a:xfrm>
          <a:prstGeom prst="rect">
            <a:avLst/>
          </a:prstGeom>
        </p:spPr>
      </p:pic>
      <p:sp>
        <p:nvSpPr>
          <p:cNvPr id="23" name="Rounded Rectangle 22"/>
          <p:cNvSpPr/>
          <p:nvPr/>
        </p:nvSpPr>
        <p:spPr>
          <a:xfrm>
            <a:off x="928255" y="1330037"/>
            <a:ext cx="6054436" cy="4973781"/>
          </a:xfrm>
          <a:prstGeom prst="roundRect">
            <a:avLst/>
          </a:prstGeom>
          <a:ln w="28575">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marL="804863" indent="-517525" algn="just">
              <a:lnSpc>
                <a:spcPct val="130000"/>
              </a:lnSpc>
              <a:spcBef>
                <a:spcPts val="600"/>
              </a:spcBef>
            </a:pPr>
            <a:r>
              <a:rPr lang="en-US" sz="2400" b="1" smtClean="0">
                <a:solidFill>
                  <a:srgbClr val="3333CC"/>
                </a:solidFill>
                <a:latin typeface="Arial" panose="020B0604020202020204" pitchFamily="34" charset="0"/>
                <a:cs typeface="Arial" panose="020B0604020202020204" pitchFamily="34" charset="0"/>
              </a:rPr>
              <a:t>     </a:t>
            </a:r>
          </a:p>
          <a:p>
            <a:pPr marL="804863" indent="-517525" algn="just">
              <a:lnSpc>
                <a:spcPct val="130000"/>
              </a:lnSpc>
              <a:spcBef>
                <a:spcPts val="600"/>
              </a:spcBef>
            </a:pPr>
            <a:r>
              <a:rPr lang="en-US" sz="2400" b="1" smtClean="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Em</a:t>
            </a:r>
            <a:r>
              <a:rPr lang="en-US" sz="2600" b="1" dirty="0" smtClean="0">
                <a:solidFill>
                  <a:srgbClr val="3333CC"/>
                </a:solidFill>
                <a:latin typeface="Arial" panose="020B0604020202020204" pitchFamily="34" charset="0"/>
                <a:cs typeface="Arial" panose="020B0604020202020204" pitchFamily="34" charset="0"/>
              </a:rPr>
              <a:t> </a:t>
            </a:r>
            <a:r>
              <a:rPr lang="en-US" sz="2600" b="1" err="1">
                <a:solidFill>
                  <a:srgbClr val="3333CC"/>
                </a:solidFill>
                <a:latin typeface="Arial" panose="020B0604020202020204" pitchFamily="34" charset="0"/>
                <a:cs typeface="Arial" panose="020B0604020202020204" pitchFamily="34" charset="0"/>
              </a:rPr>
              <a:t>hãy</a:t>
            </a:r>
            <a:r>
              <a:rPr lang="en-US" sz="2600" b="1">
                <a:solidFill>
                  <a:srgbClr val="3333CC"/>
                </a:solidFill>
                <a:latin typeface="Arial" panose="020B0604020202020204" pitchFamily="34" charset="0"/>
                <a:cs typeface="Arial" panose="020B0604020202020204" pitchFamily="34" charset="0"/>
              </a:rPr>
              <a:t> </a:t>
            </a:r>
            <a:r>
              <a:rPr lang="en-US" sz="2600" b="1" smtClean="0">
                <a:solidFill>
                  <a:srgbClr val="3333CC"/>
                </a:solidFill>
                <a:latin typeface="Arial" panose="020B0604020202020204" pitchFamily="34" charset="0"/>
                <a:cs typeface="Arial" panose="020B0604020202020204" pitchFamily="34" charset="0"/>
              </a:rPr>
              <a:t>thảo luận nhóm đôi kể </a:t>
            </a:r>
            <a:r>
              <a:rPr lang="en-US" sz="2600" b="1" dirty="0" err="1">
                <a:solidFill>
                  <a:srgbClr val="3333CC"/>
                </a:solidFill>
                <a:latin typeface="Arial" panose="020B0604020202020204" pitchFamily="34" charset="0"/>
                <a:cs typeface="Arial" panose="020B0604020202020204" pitchFamily="34" charset="0"/>
              </a:rPr>
              <a:t>thêm</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một</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vài</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tình</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huống</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có</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thể</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gây</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mất</a:t>
            </a:r>
            <a:r>
              <a:rPr lang="en-US" sz="2600" b="1" dirty="0">
                <a:solidFill>
                  <a:srgbClr val="3333CC"/>
                </a:solidFill>
                <a:latin typeface="Arial" panose="020B0604020202020204" pitchFamily="34" charset="0"/>
                <a:cs typeface="Arial" panose="020B0604020202020204" pitchFamily="34" charset="0"/>
              </a:rPr>
              <a:t> an </a:t>
            </a:r>
            <a:r>
              <a:rPr lang="en-US" sz="2600" b="1" dirty="0" err="1">
                <a:solidFill>
                  <a:srgbClr val="3333CC"/>
                </a:solidFill>
                <a:latin typeface="Arial" panose="020B0604020202020204" pitchFamily="34" charset="0"/>
                <a:cs typeface="Arial" panose="020B0604020202020204" pitchFamily="34" charset="0"/>
              </a:rPr>
              <a:t>toàn</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về</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điện</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khi</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sử</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dụng</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máy</a:t>
            </a:r>
            <a:r>
              <a:rPr lang="en-US" sz="2600" b="1" dirty="0">
                <a:solidFill>
                  <a:srgbClr val="3333CC"/>
                </a:solidFill>
                <a:latin typeface="Arial" panose="020B0604020202020204" pitchFamily="34" charset="0"/>
                <a:cs typeface="Arial" panose="020B0604020202020204" pitchFamily="34" charset="0"/>
              </a:rPr>
              <a:t> </a:t>
            </a:r>
            <a:r>
              <a:rPr lang="en-US" sz="2600" b="1" dirty="0" err="1" smtClean="0">
                <a:solidFill>
                  <a:srgbClr val="3333CC"/>
                </a:solidFill>
                <a:latin typeface="Arial" panose="020B0604020202020204" pitchFamily="34" charset="0"/>
                <a:cs typeface="Arial" panose="020B0604020202020204" pitchFamily="34" charset="0"/>
              </a:rPr>
              <a:t>tính</a:t>
            </a:r>
            <a:r>
              <a:rPr lang="en-US" sz="2600" b="1" dirty="0" smtClean="0">
                <a:solidFill>
                  <a:srgbClr val="3333CC"/>
                </a:solidFill>
                <a:latin typeface="Arial" panose="020B0604020202020204" pitchFamily="34" charset="0"/>
                <a:cs typeface="Arial" panose="020B0604020202020204" pitchFamily="34" charset="0"/>
              </a:rPr>
              <a:t>. (</a:t>
            </a:r>
            <a:r>
              <a:rPr lang="en-US" sz="2600" b="1" smtClean="0">
                <a:solidFill>
                  <a:srgbClr val="3333CC"/>
                </a:solidFill>
                <a:latin typeface="Arial" panose="020B0604020202020204" pitchFamily="34" charset="0"/>
                <a:cs typeface="Arial" panose="020B0604020202020204" pitchFamily="34" charset="0"/>
              </a:rPr>
              <a:t>3’</a:t>
            </a:r>
          </a:p>
          <a:p>
            <a:pPr marL="804863" indent="-517525">
              <a:lnSpc>
                <a:spcPct val="130000"/>
              </a:lnSpc>
              <a:spcBef>
                <a:spcPts val="600"/>
              </a:spcBef>
            </a:pPr>
            <a:r>
              <a:rPr lang="en-US" sz="2400" smtClean="0">
                <a:solidFill>
                  <a:srgbClr val="FF0000"/>
                </a:solidFill>
                <a:latin typeface="Times New Roman" panose="02020603050405020304" pitchFamily="18" charset="0"/>
                <a:ea typeface="Calibri" panose="020F0502020204030204" pitchFamily="34" charset="0"/>
              </a:rPr>
              <a:t>-&gt;</a:t>
            </a:r>
            <a:r>
              <a:rPr lang="en-US" sz="2600">
                <a:solidFill>
                  <a:srgbClr val="FF0000"/>
                </a:solidFill>
                <a:latin typeface="Arial" panose="020B0604020202020204" pitchFamily="34" charset="0"/>
                <a:ea typeface="Calibri" panose="020F0502020204030204" pitchFamily="34" charset="0"/>
                <a:cs typeface="Arial" panose="020B0604020202020204" pitchFamily="34" charset="0"/>
              </a:rPr>
              <a:t>Chúng ta cần phải thực </a:t>
            </a:r>
            <a:r>
              <a:rPr lang="en-US" sz="2600" smtClean="0">
                <a:solidFill>
                  <a:srgbClr val="FF0000"/>
                </a:solidFill>
                <a:latin typeface="Arial" panose="020B0604020202020204" pitchFamily="34" charset="0"/>
                <a:ea typeface="Calibri" panose="020F0502020204030204" pitchFamily="34" charset="0"/>
                <a:cs typeface="Arial" panose="020B0604020202020204" pitchFamily="34" charset="0"/>
              </a:rPr>
              <a:t>hiện</a:t>
            </a:r>
          </a:p>
          <a:p>
            <a:pPr marL="804863" indent="-517525">
              <a:lnSpc>
                <a:spcPct val="130000"/>
              </a:lnSpc>
              <a:spcBef>
                <a:spcPts val="600"/>
              </a:spcBef>
            </a:pPr>
            <a:r>
              <a:rPr lang="en-US" sz="2600" smtClean="0">
                <a:solidFill>
                  <a:srgbClr val="FF0000"/>
                </a:solidFill>
                <a:latin typeface="Arial" panose="020B0604020202020204" pitchFamily="34" charset="0"/>
                <a:ea typeface="Calibri" panose="020F0502020204030204" pitchFamily="34" charset="0"/>
                <a:cs typeface="Arial" panose="020B0604020202020204" pitchFamily="34" charset="0"/>
              </a:rPr>
              <a:t>đúng </a:t>
            </a:r>
            <a:r>
              <a:rPr lang="en-US" sz="2600">
                <a:solidFill>
                  <a:srgbClr val="FF0000"/>
                </a:solidFill>
                <a:latin typeface="Arial" panose="020B0604020202020204" pitchFamily="34" charset="0"/>
                <a:ea typeface="Calibri" panose="020F0502020204030204" pitchFamily="34" charset="0"/>
                <a:cs typeface="Arial" panose="020B0604020202020204" pitchFamily="34" charset="0"/>
              </a:rPr>
              <a:t>quy tắc an toàn điện khi </a:t>
            </a:r>
            <a:r>
              <a:rPr lang="en-US" sz="2600" smtClean="0">
                <a:solidFill>
                  <a:srgbClr val="FF0000"/>
                </a:solidFill>
                <a:latin typeface="Arial" panose="020B0604020202020204" pitchFamily="34" charset="0"/>
                <a:ea typeface="Calibri" panose="020F0502020204030204" pitchFamily="34" charset="0"/>
                <a:cs typeface="Arial" panose="020B0604020202020204" pitchFamily="34" charset="0"/>
              </a:rPr>
              <a:t>sử</a:t>
            </a:r>
          </a:p>
          <a:p>
            <a:pPr marL="804863" indent="-517525">
              <a:lnSpc>
                <a:spcPct val="130000"/>
              </a:lnSpc>
              <a:spcBef>
                <a:spcPts val="600"/>
              </a:spcBef>
            </a:pPr>
            <a:r>
              <a:rPr lang="en-US" sz="2600" smtClean="0">
                <a:solidFill>
                  <a:srgbClr val="FF0000"/>
                </a:solidFill>
                <a:latin typeface="Arial" panose="020B0604020202020204" pitchFamily="34" charset="0"/>
                <a:ea typeface="Calibri" panose="020F0502020204030204" pitchFamily="34" charset="0"/>
                <a:cs typeface="Arial" panose="020B0604020202020204" pitchFamily="34" charset="0"/>
              </a:rPr>
              <a:t>dụng </a:t>
            </a:r>
            <a:r>
              <a:rPr lang="en-US" sz="2600">
                <a:solidFill>
                  <a:srgbClr val="FF0000"/>
                </a:solidFill>
                <a:latin typeface="Arial" panose="020B0604020202020204" pitchFamily="34" charset="0"/>
                <a:ea typeface="Calibri" panose="020F0502020204030204" pitchFamily="34" charset="0"/>
                <a:cs typeface="Arial" panose="020B0604020202020204" pitchFamily="34" charset="0"/>
              </a:rPr>
              <a:t>máy tính. Không sờ vào </a:t>
            </a:r>
            <a:r>
              <a:rPr lang="en-US" sz="2600" smtClean="0">
                <a:solidFill>
                  <a:srgbClr val="FF0000"/>
                </a:solidFill>
                <a:latin typeface="Arial" panose="020B0604020202020204" pitchFamily="34" charset="0"/>
                <a:ea typeface="Calibri" panose="020F0502020204030204" pitchFamily="34" charset="0"/>
                <a:cs typeface="Arial" panose="020B0604020202020204" pitchFamily="34" charset="0"/>
              </a:rPr>
              <a:t>dây</a:t>
            </a:r>
          </a:p>
          <a:p>
            <a:pPr marL="804863" indent="-517525">
              <a:lnSpc>
                <a:spcPct val="130000"/>
              </a:lnSpc>
              <a:spcBef>
                <a:spcPts val="600"/>
              </a:spcBef>
            </a:pPr>
            <a:r>
              <a:rPr lang="en-US" sz="2600" smtClean="0">
                <a:solidFill>
                  <a:srgbClr val="FF0000"/>
                </a:solidFill>
                <a:latin typeface="Arial" panose="020B0604020202020204" pitchFamily="34" charset="0"/>
                <a:ea typeface="Calibri" panose="020F0502020204030204" pitchFamily="34" charset="0"/>
                <a:cs typeface="Arial" panose="020B0604020202020204" pitchFamily="34" charset="0"/>
              </a:rPr>
              <a:t>điện </a:t>
            </a:r>
            <a:r>
              <a:rPr lang="en-US" sz="2600">
                <a:solidFill>
                  <a:srgbClr val="FF0000"/>
                </a:solidFill>
                <a:latin typeface="Arial" panose="020B0604020202020204" pitchFamily="34" charset="0"/>
                <a:ea typeface="Calibri" panose="020F0502020204030204" pitchFamily="34" charset="0"/>
                <a:cs typeface="Arial" panose="020B0604020202020204" pitchFamily="34" charset="0"/>
              </a:rPr>
              <a:t>hở và không tự ý cắm điện.</a:t>
            </a:r>
            <a:endParaRPr lang="en-US" sz="2600">
              <a:latin typeface="Arial" panose="020B0604020202020204" pitchFamily="34" charset="0"/>
              <a:cs typeface="Arial" panose="020B0604020202020204" pitchFamily="34" charset="0"/>
            </a:endParaRPr>
          </a:p>
          <a:p>
            <a:pPr marL="804863" indent="-517525" algn="just">
              <a:lnSpc>
                <a:spcPct val="130000"/>
              </a:lnSpc>
              <a:spcBef>
                <a:spcPts val="600"/>
              </a:spcBef>
            </a:pPr>
            <a:endParaRPr lang="en-US" sz="2600" b="1" dirty="0">
              <a:solidFill>
                <a:srgbClr val="3333CC"/>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a:blip r:embed="rId3"/>
          <a:stretch>
            <a:fillRect/>
          </a:stretch>
        </p:blipFill>
        <p:spPr>
          <a:xfrm>
            <a:off x="1079974" y="1620981"/>
            <a:ext cx="652672" cy="643980"/>
          </a:xfrm>
          <a:prstGeom prst="rect">
            <a:avLst/>
          </a:prstGeom>
        </p:spPr>
      </p:pic>
      <p:pic>
        <p:nvPicPr>
          <p:cNvPr id="4" name="Picture 3"/>
          <p:cNvPicPr>
            <a:picLocks noChangeAspect="1"/>
          </p:cNvPicPr>
          <p:nvPr/>
        </p:nvPicPr>
        <p:blipFill>
          <a:blip r:embed="rId4"/>
          <a:stretch>
            <a:fillRect/>
          </a:stretch>
        </p:blipFill>
        <p:spPr>
          <a:xfrm>
            <a:off x="7799583" y="309282"/>
            <a:ext cx="3436453" cy="1311700"/>
          </a:xfrm>
          <a:prstGeom prst="rect">
            <a:avLst/>
          </a:prstGeom>
        </p:spPr>
      </p:pic>
      <p:pic>
        <p:nvPicPr>
          <p:cNvPr id="6" name="Picture 5"/>
          <p:cNvPicPr>
            <a:picLocks noChangeAspect="1"/>
          </p:cNvPicPr>
          <p:nvPr/>
        </p:nvPicPr>
        <p:blipFill>
          <a:blip r:embed="rId5"/>
          <a:stretch>
            <a:fillRect/>
          </a:stretch>
        </p:blipFill>
        <p:spPr>
          <a:xfrm>
            <a:off x="7799583" y="1620981"/>
            <a:ext cx="3583188" cy="1343891"/>
          </a:xfrm>
          <a:prstGeom prst="rect">
            <a:avLst/>
          </a:prstGeom>
        </p:spPr>
      </p:pic>
      <p:pic>
        <p:nvPicPr>
          <p:cNvPr id="9" name="Picture 8"/>
          <p:cNvPicPr>
            <a:picLocks noChangeAspect="1"/>
          </p:cNvPicPr>
          <p:nvPr/>
        </p:nvPicPr>
        <p:blipFill>
          <a:blip r:embed="rId6"/>
          <a:stretch>
            <a:fillRect/>
          </a:stretch>
        </p:blipFill>
        <p:spPr>
          <a:xfrm>
            <a:off x="7799583" y="2937164"/>
            <a:ext cx="3583188" cy="1759526"/>
          </a:xfrm>
          <a:prstGeom prst="rect">
            <a:avLst/>
          </a:prstGeom>
        </p:spPr>
      </p:pic>
      <p:pic>
        <p:nvPicPr>
          <p:cNvPr id="10" name="Picture 9"/>
          <p:cNvPicPr>
            <a:picLocks noChangeAspect="1"/>
          </p:cNvPicPr>
          <p:nvPr/>
        </p:nvPicPr>
        <p:blipFill>
          <a:blip r:embed="rId7"/>
          <a:stretch>
            <a:fillRect/>
          </a:stretch>
        </p:blipFill>
        <p:spPr>
          <a:xfrm>
            <a:off x="7799583" y="4696690"/>
            <a:ext cx="3583188" cy="1704110"/>
          </a:xfrm>
          <a:prstGeom prst="rect">
            <a:avLst/>
          </a:prstGeom>
        </p:spPr>
      </p:pic>
    </p:spTree>
    <p:extLst>
      <p:ext uri="{BB962C8B-B14F-4D97-AF65-F5344CB8AC3E}">
        <p14:creationId xmlns:p14="http://schemas.microsoft.com/office/powerpoint/2010/main" val="1694882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80">
                                          <p:stCondLst>
                                            <p:cond delay="0"/>
                                          </p:stCondLst>
                                        </p:cTn>
                                        <p:tgtEl>
                                          <p:spTgt spid="10"/>
                                        </p:tgtEl>
                                      </p:cBhvr>
                                    </p:animEffect>
                                    <p:anim calcmode="lin" valueType="num">
                                      <p:cBhvr>
                                        <p:cTn id="2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gtEl>
                                      </p:cBhvr>
                                      <p:to x="100000" y="60000"/>
                                    </p:animScale>
                                    <p:animScale>
                                      <p:cBhvr>
                                        <p:cTn id="30" dur="166" decel="50000">
                                          <p:stCondLst>
                                            <p:cond delay="676"/>
                                          </p:stCondLst>
                                        </p:cTn>
                                        <p:tgtEl>
                                          <p:spTgt spid="10"/>
                                        </p:tgtEl>
                                      </p:cBhvr>
                                      <p:to x="100000" y="100000"/>
                                    </p:animScale>
                                    <p:animScale>
                                      <p:cBhvr>
                                        <p:cTn id="31" dur="26">
                                          <p:stCondLst>
                                            <p:cond delay="1312"/>
                                          </p:stCondLst>
                                        </p:cTn>
                                        <p:tgtEl>
                                          <p:spTgt spid="10"/>
                                        </p:tgtEl>
                                      </p:cBhvr>
                                      <p:to x="100000" y="80000"/>
                                    </p:animScale>
                                    <p:animScale>
                                      <p:cBhvr>
                                        <p:cTn id="32" dur="166" decel="50000">
                                          <p:stCondLst>
                                            <p:cond delay="1338"/>
                                          </p:stCondLst>
                                        </p:cTn>
                                        <p:tgtEl>
                                          <p:spTgt spid="10"/>
                                        </p:tgtEl>
                                      </p:cBhvr>
                                      <p:to x="100000" y="100000"/>
                                    </p:animScale>
                                    <p:animScale>
                                      <p:cBhvr>
                                        <p:cTn id="33" dur="26">
                                          <p:stCondLst>
                                            <p:cond delay="1642"/>
                                          </p:stCondLst>
                                        </p:cTn>
                                        <p:tgtEl>
                                          <p:spTgt spid="10"/>
                                        </p:tgtEl>
                                      </p:cBhvr>
                                      <p:to x="100000" y="90000"/>
                                    </p:animScale>
                                    <p:animScale>
                                      <p:cBhvr>
                                        <p:cTn id="34" dur="166" decel="50000">
                                          <p:stCondLst>
                                            <p:cond delay="1668"/>
                                          </p:stCondLst>
                                        </p:cTn>
                                        <p:tgtEl>
                                          <p:spTgt spid="10"/>
                                        </p:tgtEl>
                                      </p:cBhvr>
                                      <p:to x="100000" y="100000"/>
                                    </p:animScale>
                                    <p:animScale>
                                      <p:cBhvr>
                                        <p:cTn id="35" dur="26">
                                          <p:stCondLst>
                                            <p:cond delay="1808"/>
                                          </p:stCondLst>
                                        </p:cTn>
                                        <p:tgtEl>
                                          <p:spTgt spid="10"/>
                                        </p:tgtEl>
                                      </p:cBhvr>
                                      <p:to x="100000" y="95000"/>
                                    </p:animScale>
                                    <p:animScale>
                                      <p:cBhvr>
                                        <p:cTn id="36" dur="166" decel="50000">
                                          <p:stCondLst>
                                            <p:cond delay="1834"/>
                                          </p:stCondLst>
                                        </p:cTn>
                                        <p:tgtEl>
                                          <p:spTgt spid="10"/>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80">
                                          <p:stCondLst>
                                            <p:cond delay="0"/>
                                          </p:stCondLst>
                                        </p:cTn>
                                        <p:tgtEl>
                                          <p:spTgt spid="4"/>
                                        </p:tgtEl>
                                      </p:cBhvr>
                                    </p:animEffect>
                                    <p:anim calcmode="lin" valueType="num">
                                      <p:cBhvr>
                                        <p:cTn id="4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gtEl>
                                      </p:cBhvr>
                                      <p:to x="100000" y="60000"/>
                                    </p:animScale>
                                    <p:animScale>
                                      <p:cBhvr>
                                        <p:cTn id="46" dur="166" decel="50000">
                                          <p:stCondLst>
                                            <p:cond delay="676"/>
                                          </p:stCondLst>
                                        </p:cTn>
                                        <p:tgtEl>
                                          <p:spTgt spid="4"/>
                                        </p:tgtEl>
                                      </p:cBhvr>
                                      <p:to x="100000" y="100000"/>
                                    </p:animScale>
                                    <p:animScale>
                                      <p:cBhvr>
                                        <p:cTn id="47" dur="26">
                                          <p:stCondLst>
                                            <p:cond delay="1312"/>
                                          </p:stCondLst>
                                        </p:cTn>
                                        <p:tgtEl>
                                          <p:spTgt spid="4"/>
                                        </p:tgtEl>
                                      </p:cBhvr>
                                      <p:to x="100000" y="80000"/>
                                    </p:animScale>
                                    <p:animScale>
                                      <p:cBhvr>
                                        <p:cTn id="48" dur="166" decel="50000">
                                          <p:stCondLst>
                                            <p:cond delay="1338"/>
                                          </p:stCondLst>
                                        </p:cTn>
                                        <p:tgtEl>
                                          <p:spTgt spid="4"/>
                                        </p:tgtEl>
                                      </p:cBhvr>
                                      <p:to x="100000" y="100000"/>
                                    </p:animScale>
                                    <p:animScale>
                                      <p:cBhvr>
                                        <p:cTn id="49" dur="26">
                                          <p:stCondLst>
                                            <p:cond delay="1642"/>
                                          </p:stCondLst>
                                        </p:cTn>
                                        <p:tgtEl>
                                          <p:spTgt spid="4"/>
                                        </p:tgtEl>
                                      </p:cBhvr>
                                      <p:to x="100000" y="90000"/>
                                    </p:animScale>
                                    <p:animScale>
                                      <p:cBhvr>
                                        <p:cTn id="50" dur="166" decel="50000">
                                          <p:stCondLst>
                                            <p:cond delay="1668"/>
                                          </p:stCondLst>
                                        </p:cTn>
                                        <p:tgtEl>
                                          <p:spTgt spid="4"/>
                                        </p:tgtEl>
                                      </p:cBhvr>
                                      <p:to x="100000" y="100000"/>
                                    </p:animScale>
                                    <p:animScale>
                                      <p:cBhvr>
                                        <p:cTn id="51" dur="26">
                                          <p:stCondLst>
                                            <p:cond delay="1808"/>
                                          </p:stCondLst>
                                        </p:cTn>
                                        <p:tgtEl>
                                          <p:spTgt spid="4"/>
                                        </p:tgtEl>
                                      </p:cBhvr>
                                      <p:to x="100000" y="95000"/>
                                    </p:animScale>
                                    <p:animScale>
                                      <p:cBhvr>
                                        <p:cTn id="52" dur="166" decel="50000">
                                          <p:stCondLst>
                                            <p:cond delay="1834"/>
                                          </p:stCondLst>
                                        </p:cTn>
                                        <p:tgtEl>
                                          <p:spTgt spid="4"/>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wipe(down)">
                                      <p:cBhvr>
                                        <p:cTn id="55" dur="580">
                                          <p:stCondLst>
                                            <p:cond delay="0"/>
                                          </p:stCondLst>
                                        </p:cTn>
                                        <p:tgtEl>
                                          <p:spTgt spid="6"/>
                                        </p:tgtEl>
                                      </p:cBhvr>
                                    </p:animEffect>
                                    <p:anim calcmode="lin" valueType="num">
                                      <p:cBhvr>
                                        <p:cTn id="5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1" dur="26">
                                          <p:stCondLst>
                                            <p:cond delay="650"/>
                                          </p:stCondLst>
                                        </p:cTn>
                                        <p:tgtEl>
                                          <p:spTgt spid="6"/>
                                        </p:tgtEl>
                                      </p:cBhvr>
                                      <p:to x="100000" y="60000"/>
                                    </p:animScale>
                                    <p:animScale>
                                      <p:cBhvr>
                                        <p:cTn id="62" dur="166" decel="50000">
                                          <p:stCondLst>
                                            <p:cond delay="676"/>
                                          </p:stCondLst>
                                        </p:cTn>
                                        <p:tgtEl>
                                          <p:spTgt spid="6"/>
                                        </p:tgtEl>
                                      </p:cBhvr>
                                      <p:to x="100000" y="100000"/>
                                    </p:animScale>
                                    <p:animScale>
                                      <p:cBhvr>
                                        <p:cTn id="63" dur="26">
                                          <p:stCondLst>
                                            <p:cond delay="1312"/>
                                          </p:stCondLst>
                                        </p:cTn>
                                        <p:tgtEl>
                                          <p:spTgt spid="6"/>
                                        </p:tgtEl>
                                      </p:cBhvr>
                                      <p:to x="100000" y="80000"/>
                                    </p:animScale>
                                    <p:animScale>
                                      <p:cBhvr>
                                        <p:cTn id="64" dur="166" decel="50000">
                                          <p:stCondLst>
                                            <p:cond delay="1338"/>
                                          </p:stCondLst>
                                        </p:cTn>
                                        <p:tgtEl>
                                          <p:spTgt spid="6"/>
                                        </p:tgtEl>
                                      </p:cBhvr>
                                      <p:to x="100000" y="100000"/>
                                    </p:animScale>
                                    <p:animScale>
                                      <p:cBhvr>
                                        <p:cTn id="65" dur="26">
                                          <p:stCondLst>
                                            <p:cond delay="1642"/>
                                          </p:stCondLst>
                                        </p:cTn>
                                        <p:tgtEl>
                                          <p:spTgt spid="6"/>
                                        </p:tgtEl>
                                      </p:cBhvr>
                                      <p:to x="100000" y="90000"/>
                                    </p:animScale>
                                    <p:animScale>
                                      <p:cBhvr>
                                        <p:cTn id="66" dur="166" decel="50000">
                                          <p:stCondLst>
                                            <p:cond delay="1668"/>
                                          </p:stCondLst>
                                        </p:cTn>
                                        <p:tgtEl>
                                          <p:spTgt spid="6"/>
                                        </p:tgtEl>
                                      </p:cBhvr>
                                      <p:to x="100000" y="100000"/>
                                    </p:animScale>
                                    <p:animScale>
                                      <p:cBhvr>
                                        <p:cTn id="67" dur="26">
                                          <p:stCondLst>
                                            <p:cond delay="1808"/>
                                          </p:stCondLst>
                                        </p:cTn>
                                        <p:tgtEl>
                                          <p:spTgt spid="6"/>
                                        </p:tgtEl>
                                      </p:cBhvr>
                                      <p:to x="100000" y="95000"/>
                                    </p:animScale>
                                    <p:animScale>
                                      <p:cBhvr>
                                        <p:cTn id="68" dur="166" decel="50000">
                                          <p:stCondLst>
                                            <p:cond delay="1834"/>
                                          </p:stCondLst>
                                        </p:cTn>
                                        <p:tgtEl>
                                          <p:spTgt spid="6"/>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3"/>
                                        </p:tgtEl>
                                        <p:attrNameLst>
                                          <p:attrName>style.visibility</p:attrName>
                                        </p:attrNameLst>
                                      </p:cBhvr>
                                      <p:to>
                                        <p:strVal val="visible"/>
                                      </p:to>
                                    </p:set>
                                    <p:anim calcmode="lin" valueType="num">
                                      <p:cBhvr additive="base">
                                        <p:cTn id="73" dur="500" fill="hold"/>
                                        <p:tgtEl>
                                          <p:spTgt spid="23"/>
                                        </p:tgtEl>
                                        <p:attrNameLst>
                                          <p:attrName>ppt_x</p:attrName>
                                        </p:attrNameLst>
                                      </p:cBhvr>
                                      <p:tavLst>
                                        <p:tav tm="0">
                                          <p:val>
                                            <p:strVal val="#ppt_x"/>
                                          </p:val>
                                        </p:tav>
                                        <p:tav tm="100000">
                                          <p:val>
                                            <p:strVal val="#ppt_x"/>
                                          </p:val>
                                        </p:tav>
                                      </p:tavLst>
                                    </p:anim>
                                    <p:anim calcmode="lin" valueType="num">
                                      <p:cBhvr additive="base">
                                        <p:cTn id="74" dur="500" fill="hold"/>
                                        <p:tgtEl>
                                          <p:spTgt spid="23"/>
                                        </p:tgtEl>
                                        <p:attrNameLst>
                                          <p:attrName>ppt_y</p:attrName>
                                        </p:attrNameLst>
                                      </p:cBhvr>
                                      <p:tavLst>
                                        <p:tav tm="0">
                                          <p:val>
                                            <p:strVal val="1+#ppt_h/2"/>
                                          </p:val>
                                        </p:tav>
                                        <p:tav tm="100000">
                                          <p:val>
                                            <p:strVal val="#ppt_y"/>
                                          </p:val>
                                        </p:tav>
                                      </p:tavLst>
                                    </p:anim>
                                  </p:childTnLst>
                                </p:cTn>
                              </p:par>
                              <p:par>
                                <p:cTn id="75" presetID="10" presetClass="entr" presetSubtype="0" fill="hold" nodeType="with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500"/>
                                        <p:tgtEl>
                                          <p:spTgt spid="24"/>
                                        </p:tgtEl>
                                      </p:cBhvr>
                                    </p:animEffect>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23">
                                            <p:txEl>
                                              <p:pRg st="1" end="1"/>
                                            </p:txEl>
                                          </p:spTgt>
                                        </p:tgtEl>
                                        <p:attrNameLst>
                                          <p:attrName>style.visibility</p:attrName>
                                        </p:attrNameLst>
                                      </p:cBhvr>
                                      <p:to>
                                        <p:strVal val="visible"/>
                                      </p:to>
                                    </p:set>
                                    <p:animEffect transition="in" filter="fade">
                                      <p:cBhvr>
                                        <p:cTn id="82" dur="1000"/>
                                        <p:tgtEl>
                                          <p:spTgt spid="23">
                                            <p:txEl>
                                              <p:pRg st="1" end="1"/>
                                            </p:txEl>
                                          </p:spTgt>
                                        </p:tgtEl>
                                      </p:cBhvr>
                                    </p:animEffect>
                                    <p:anim calcmode="lin" valueType="num">
                                      <p:cBhvr>
                                        <p:cTn id="83"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84"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1" presetClass="entr" presetSubtype="1" fill="hold" nodeType="clickEffect">
                                  <p:stCondLst>
                                    <p:cond delay="0"/>
                                  </p:stCondLst>
                                  <p:childTnLst>
                                    <p:set>
                                      <p:cBhvr>
                                        <p:cTn id="88" dur="1" fill="hold">
                                          <p:stCondLst>
                                            <p:cond delay="0"/>
                                          </p:stCondLst>
                                        </p:cTn>
                                        <p:tgtEl>
                                          <p:spTgt spid="23">
                                            <p:txEl>
                                              <p:pRg st="2" end="2"/>
                                            </p:txEl>
                                          </p:spTgt>
                                        </p:tgtEl>
                                        <p:attrNameLst>
                                          <p:attrName>style.visibility</p:attrName>
                                        </p:attrNameLst>
                                      </p:cBhvr>
                                      <p:to>
                                        <p:strVal val="visible"/>
                                      </p:to>
                                    </p:set>
                                    <p:animEffect transition="in" filter="wheel(1)">
                                      <p:cBhvr>
                                        <p:cTn id="89" dur="2000"/>
                                        <p:tgtEl>
                                          <p:spTgt spid="23">
                                            <p:txEl>
                                              <p:pRg st="2" end="2"/>
                                            </p:txEl>
                                          </p:spTgt>
                                        </p:tgtEl>
                                      </p:cBhvr>
                                    </p:animEffect>
                                  </p:childTnLst>
                                </p:cTn>
                              </p:par>
                              <p:par>
                                <p:cTn id="90" presetID="21" presetClass="entr" presetSubtype="1" fill="hold" nodeType="withEffect">
                                  <p:stCondLst>
                                    <p:cond delay="0"/>
                                  </p:stCondLst>
                                  <p:childTnLst>
                                    <p:set>
                                      <p:cBhvr>
                                        <p:cTn id="91" dur="1" fill="hold">
                                          <p:stCondLst>
                                            <p:cond delay="0"/>
                                          </p:stCondLst>
                                        </p:cTn>
                                        <p:tgtEl>
                                          <p:spTgt spid="23">
                                            <p:txEl>
                                              <p:pRg st="3" end="3"/>
                                            </p:txEl>
                                          </p:spTgt>
                                        </p:tgtEl>
                                        <p:attrNameLst>
                                          <p:attrName>style.visibility</p:attrName>
                                        </p:attrNameLst>
                                      </p:cBhvr>
                                      <p:to>
                                        <p:strVal val="visible"/>
                                      </p:to>
                                    </p:set>
                                    <p:animEffect transition="in" filter="wheel(1)">
                                      <p:cBhvr>
                                        <p:cTn id="92" dur="2000"/>
                                        <p:tgtEl>
                                          <p:spTgt spid="23">
                                            <p:txEl>
                                              <p:pRg st="3" end="3"/>
                                            </p:txEl>
                                          </p:spTgt>
                                        </p:tgtEl>
                                      </p:cBhvr>
                                    </p:animEffect>
                                  </p:childTnLst>
                                </p:cTn>
                              </p:par>
                              <p:par>
                                <p:cTn id="93" presetID="21" presetClass="entr" presetSubtype="1" fill="hold" nodeType="withEffect">
                                  <p:stCondLst>
                                    <p:cond delay="0"/>
                                  </p:stCondLst>
                                  <p:childTnLst>
                                    <p:set>
                                      <p:cBhvr>
                                        <p:cTn id="94" dur="1" fill="hold">
                                          <p:stCondLst>
                                            <p:cond delay="0"/>
                                          </p:stCondLst>
                                        </p:cTn>
                                        <p:tgtEl>
                                          <p:spTgt spid="23">
                                            <p:txEl>
                                              <p:pRg st="4" end="4"/>
                                            </p:txEl>
                                          </p:spTgt>
                                        </p:tgtEl>
                                        <p:attrNameLst>
                                          <p:attrName>style.visibility</p:attrName>
                                        </p:attrNameLst>
                                      </p:cBhvr>
                                      <p:to>
                                        <p:strVal val="visible"/>
                                      </p:to>
                                    </p:set>
                                    <p:animEffect transition="in" filter="wheel(1)">
                                      <p:cBhvr>
                                        <p:cTn id="95" dur="2000"/>
                                        <p:tgtEl>
                                          <p:spTgt spid="23">
                                            <p:txEl>
                                              <p:pRg st="4" end="4"/>
                                            </p:txEl>
                                          </p:spTgt>
                                        </p:tgtEl>
                                      </p:cBhvr>
                                    </p:animEffect>
                                  </p:childTnLst>
                                </p:cTn>
                              </p:par>
                              <p:par>
                                <p:cTn id="96" presetID="21" presetClass="entr" presetSubtype="1" fill="hold" nodeType="withEffect">
                                  <p:stCondLst>
                                    <p:cond delay="0"/>
                                  </p:stCondLst>
                                  <p:childTnLst>
                                    <p:set>
                                      <p:cBhvr>
                                        <p:cTn id="97" dur="1" fill="hold">
                                          <p:stCondLst>
                                            <p:cond delay="0"/>
                                          </p:stCondLst>
                                        </p:cTn>
                                        <p:tgtEl>
                                          <p:spTgt spid="23">
                                            <p:txEl>
                                              <p:pRg st="5" end="5"/>
                                            </p:txEl>
                                          </p:spTgt>
                                        </p:tgtEl>
                                        <p:attrNameLst>
                                          <p:attrName>style.visibility</p:attrName>
                                        </p:attrNameLst>
                                      </p:cBhvr>
                                      <p:to>
                                        <p:strVal val="visible"/>
                                      </p:to>
                                    </p:set>
                                    <p:animEffect transition="in" filter="wheel(1)">
                                      <p:cBhvr>
                                        <p:cTn id="98" dur="2000"/>
                                        <p:tgtEl>
                                          <p:spTgt spid="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65857" y="235298"/>
            <a:ext cx="3640665" cy="621066"/>
          </a:xfrm>
          <a:prstGeom prst="rect">
            <a:avLst/>
          </a:prstGeom>
        </p:spPr>
      </p:pic>
      <p:sp>
        <p:nvSpPr>
          <p:cNvPr id="5" name="Rounded Rectangle 4"/>
          <p:cNvSpPr/>
          <p:nvPr/>
        </p:nvSpPr>
        <p:spPr>
          <a:xfrm>
            <a:off x="512618" y="1252238"/>
            <a:ext cx="7148946" cy="5037726"/>
          </a:xfrm>
          <a:prstGeom prst="roundRect">
            <a:avLst/>
          </a:prstGeom>
          <a:solidFill>
            <a:srgbClr val="0070C0"/>
          </a:solidFill>
          <a:ln w="28575">
            <a:noFill/>
          </a:ln>
        </p:spPr>
        <p:style>
          <a:lnRef idx="2">
            <a:schemeClr val="accent2"/>
          </a:lnRef>
          <a:fillRef idx="1">
            <a:schemeClr val="lt1"/>
          </a:fillRef>
          <a:effectRef idx="0">
            <a:schemeClr val="accent2"/>
          </a:effectRef>
          <a:fontRef idx="minor">
            <a:schemeClr val="dk1"/>
          </a:fontRef>
        </p:style>
        <p:txBody>
          <a:bodyPr rtlCol="0" anchor="b"/>
          <a:lstStyle/>
          <a:p>
            <a:pPr algn="just">
              <a:lnSpc>
                <a:spcPct val="130000"/>
              </a:lnSpc>
              <a:spcBef>
                <a:spcPts val="600"/>
              </a:spcBef>
            </a:pPr>
            <a:endParaRPr lang="en-US" sz="2400" smtClean="0">
              <a:solidFill>
                <a:schemeClr val="bg1"/>
              </a:solidFill>
            </a:endParaRPr>
          </a:p>
          <a:p>
            <a:pPr algn="just">
              <a:lnSpc>
                <a:spcPct val="130000"/>
              </a:lnSpc>
              <a:spcBef>
                <a:spcPts val="600"/>
              </a:spcBef>
            </a:pPr>
            <a:endParaRPr lang="en-US" sz="2400">
              <a:solidFill>
                <a:schemeClr val="bg1"/>
              </a:solidFill>
            </a:endParaRPr>
          </a:p>
          <a:p>
            <a:pPr algn="just">
              <a:lnSpc>
                <a:spcPct val="130000"/>
              </a:lnSpc>
              <a:spcBef>
                <a:spcPts val="600"/>
              </a:spcBef>
            </a:pPr>
            <a:endParaRPr lang="en-US" sz="2400" smtClean="0">
              <a:solidFill>
                <a:schemeClr val="bg1"/>
              </a:solidFill>
            </a:endParaRPr>
          </a:p>
          <a:p>
            <a:pPr algn="just">
              <a:lnSpc>
                <a:spcPct val="130000"/>
              </a:lnSpc>
              <a:spcBef>
                <a:spcPts val="600"/>
              </a:spcBef>
            </a:pPr>
            <a:endParaRPr lang="en-US" sz="2400" smtClean="0">
              <a:solidFill>
                <a:schemeClr val="bg1"/>
              </a:solidFill>
            </a:endParaRPr>
          </a:p>
          <a:p>
            <a:pPr algn="just">
              <a:lnSpc>
                <a:spcPct val="130000"/>
              </a:lnSpc>
              <a:spcBef>
                <a:spcPts val="600"/>
              </a:spcBef>
            </a:pPr>
            <a:endParaRPr lang="en-US" sz="2400">
              <a:solidFill>
                <a:schemeClr val="bg1"/>
              </a:solidFill>
            </a:endParaRPr>
          </a:p>
          <a:p>
            <a:pPr marL="342900" indent="-342900" algn="just">
              <a:lnSpc>
                <a:spcPct val="130000"/>
              </a:lnSpc>
              <a:spcBef>
                <a:spcPts val="600"/>
              </a:spcBef>
              <a:buFont typeface="Wingdings" panose="05000000000000000000" pitchFamily="2" charset="2"/>
              <a:buChar char="§"/>
            </a:pPr>
            <a:r>
              <a:rPr lang="vi-VN" sz="2400" smtClean="0">
                <a:solidFill>
                  <a:schemeClr val="bg1"/>
                </a:solidFill>
                <a:latin typeface="Arial" panose="020B0604020202020204" pitchFamily="34" charset="0"/>
                <a:cs typeface="Arial" panose="020B0604020202020204" pitchFamily="34" charset="0"/>
              </a:rPr>
              <a:t>Hùng </a:t>
            </a:r>
            <a:r>
              <a:rPr lang="vi-VN" sz="2400" dirty="0">
                <a:solidFill>
                  <a:schemeClr val="bg1"/>
                </a:solidFill>
                <a:latin typeface="Arial" panose="020B0604020202020204" pitchFamily="34" charset="0"/>
                <a:cs typeface="Arial" panose="020B0604020202020204" pitchFamily="34" charset="0"/>
              </a:rPr>
              <a:t>đến nhà Nam chơi, nhìn thấy Nam đang sử dụng máy tính, bên cạnh bàn phím có cốc nước </a:t>
            </a:r>
            <a:r>
              <a:rPr lang="vi-VN" sz="2400">
                <a:solidFill>
                  <a:schemeClr val="bg1"/>
                </a:solidFill>
                <a:latin typeface="Arial" panose="020B0604020202020204" pitchFamily="34" charset="0"/>
                <a:cs typeface="Arial" panose="020B0604020202020204" pitchFamily="34" charset="0"/>
              </a:rPr>
              <a:t>cam</a:t>
            </a:r>
            <a:r>
              <a:rPr lang="vi-VN" sz="2400" smtClean="0">
                <a:solidFill>
                  <a:schemeClr val="bg1"/>
                </a:solidFill>
                <a:latin typeface="Arial" panose="020B0604020202020204" pitchFamily="34" charset="0"/>
                <a:cs typeface="Arial" panose="020B0604020202020204" pitchFamily="34" charset="0"/>
              </a:rPr>
              <a:t>.</a:t>
            </a:r>
            <a:endParaRPr lang="en-US" sz="2400" smtClean="0">
              <a:solidFill>
                <a:schemeClr val="bg1"/>
              </a:solidFill>
              <a:latin typeface="Arial" panose="020B0604020202020204" pitchFamily="34" charset="0"/>
              <a:cs typeface="Arial" panose="020B0604020202020204" pitchFamily="34" charset="0"/>
            </a:endParaRPr>
          </a:p>
          <a:p>
            <a:pPr marL="342900" indent="-342900" algn="just">
              <a:lnSpc>
                <a:spcPct val="130000"/>
              </a:lnSpc>
              <a:spcBef>
                <a:spcPts val="600"/>
              </a:spcBef>
              <a:buFont typeface="Arial" panose="020B0604020202020204" pitchFamily="34" charset="0"/>
              <a:buChar char="•"/>
            </a:pPr>
            <a:r>
              <a:rPr lang="en-US" sz="2400">
                <a:solidFill>
                  <a:srgbClr val="FFFF00"/>
                </a:solidFill>
                <a:latin typeface="Arial" panose="020B0604020202020204" pitchFamily="34" charset="0"/>
                <a:cs typeface="Arial" panose="020B0604020202020204" pitchFamily="34" charset="0"/>
              </a:rPr>
              <a:t>Thảo luận nhóm đôi và cho biết Hùng nên nói điều gì với Nam? (2</a:t>
            </a:r>
            <a:r>
              <a:rPr lang="en-US" sz="2400" smtClean="0">
                <a:solidFill>
                  <a:srgbClr val="FFFF00"/>
                </a:solidFill>
                <a:latin typeface="Arial" panose="020B0604020202020204" pitchFamily="34" charset="0"/>
                <a:cs typeface="Arial" panose="020B0604020202020204" pitchFamily="34" charset="0"/>
              </a:rPr>
              <a:t>’)</a:t>
            </a:r>
          </a:p>
          <a:p>
            <a:pPr marL="342900" indent="-342900" algn="just">
              <a:lnSpc>
                <a:spcPct val="130000"/>
              </a:lnSpc>
              <a:spcBef>
                <a:spcPts val="600"/>
              </a:spcBef>
              <a:buFont typeface="Wingdings" panose="05000000000000000000" pitchFamily="2" charset="2"/>
              <a:buChar char="Ø"/>
            </a:pPr>
            <a:r>
              <a:rPr lang="en-US" sz="2400" smtClean="0">
                <a:solidFill>
                  <a:schemeClr val="bg1"/>
                </a:solidFill>
                <a:latin typeface="Arial" panose="020B0604020202020204" pitchFamily="34" charset="0"/>
                <a:ea typeface="Calibri" panose="020F0502020204030204" pitchFamily="34" charset="0"/>
                <a:cs typeface="Arial" panose="020B0604020202020204" pitchFamily="34" charset="0"/>
              </a:rPr>
              <a:t>Trong </a:t>
            </a:r>
            <a:r>
              <a:rPr lang="en-US" sz="2400">
                <a:solidFill>
                  <a:schemeClr val="bg1"/>
                </a:solidFill>
                <a:latin typeface="Arial" panose="020B0604020202020204" pitchFamily="34" charset="0"/>
                <a:ea typeface="Calibri" panose="020F0502020204030204" pitchFamily="34" charset="0"/>
                <a:cs typeface="Arial" panose="020B0604020202020204" pitchFamily="34" charset="0"/>
              </a:rPr>
              <a:t>một số trường hợp, các con nhìn thấy bạn mình gặp tình huống không an toàn về điện khi dùng máy tính, các con cần khuyên bạn thực hiện quy tắc an toàn về </a:t>
            </a:r>
            <a:r>
              <a:rPr lang="en-US" sz="2400" smtClean="0">
                <a:solidFill>
                  <a:schemeClr val="bg1"/>
                </a:solidFill>
                <a:latin typeface="Arial" panose="020B0604020202020204" pitchFamily="34" charset="0"/>
                <a:ea typeface="Calibri" panose="020F0502020204030204" pitchFamily="34" charset="0"/>
                <a:cs typeface="Arial" panose="020B0604020202020204" pitchFamily="34" charset="0"/>
              </a:rPr>
              <a:t>điện</a:t>
            </a:r>
            <a:endParaRPr lang="en-US" sz="2400">
              <a:solidFill>
                <a:schemeClr val="bg1"/>
              </a:solidFill>
              <a:latin typeface="Arial" panose="020B0604020202020204" pitchFamily="34" charset="0"/>
              <a:cs typeface="Arial" panose="020B0604020202020204" pitchFamily="34" charset="0"/>
            </a:endParaRPr>
          </a:p>
        </p:txBody>
      </p:sp>
      <p:grpSp>
        <p:nvGrpSpPr>
          <p:cNvPr id="9" name="Group 8"/>
          <p:cNvGrpSpPr/>
          <p:nvPr/>
        </p:nvGrpSpPr>
        <p:grpSpPr>
          <a:xfrm>
            <a:off x="7813964" y="1361338"/>
            <a:ext cx="3546763" cy="5067171"/>
            <a:chOff x="5506587" y="2104580"/>
            <a:chExt cx="5600700" cy="3343275"/>
          </a:xfrm>
        </p:grpSpPr>
        <p:pic>
          <p:nvPicPr>
            <p:cNvPr id="7" name="Picture 6"/>
            <p:cNvPicPr>
              <a:picLocks noChangeAspect="1"/>
            </p:cNvPicPr>
            <p:nvPr/>
          </p:nvPicPr>
          <p:blipFill>
            <a:blip r:embed="rId3"/>
            <a:stretch>
              <a:fillRect/>
            </a:stretch>
          </p:blipFill>
          <p:spPr>
            <a:xfrm>
              <a:off x="5506587" y="2104580"/>
              <a:ext cx="5600700" cy="3343275"/>
            </a:xfrm>
            <a:prstGeom prst="rect">
              <a:avLst/>
            </a:prstGeom>
          </p:spPr>
        </p:pic>
        <p:pic>
          <p:nvPicPr>
            <p:cNvPr id="8" name="Picture 7"/>
            <p:cNvPicPr>
              <a:picLocks noChangeAspect="1"/>
            </p:cNvPicPr>
            <p:nvPr/>
          </p:nvPicPr>
          <p:blipFill rotWithShape="1">
            <a:blip r:embed="rId4">
              <a:extLst>
                <a:ext uri="{BEBA8EAE-BF5A-486C-A8C5-ECC9F3942E4B}">
                  <a14:imgProps xmlns:a14="http://schemas.microsoft.com/office/drawing/2010/main">
                    <a14:imgLayer r:embed="rId5">
                      <a14:imgEffect>
                        <a14:backgroundRemoval t="22704" b="98980" l="30275" r="89450"/>
                      </a14:imgEffect>
                    </a14:imgLayer>
                  </a14:imgProps>
                </a:ext>
              </a:extLst>
            </a:blip>
            <a:srcRect l="23880" t="23607" r="10393"/>
            <a:stretch/>
          </p:blipFill>
          <p:spPr>
            <a:xfrm>
              <a:off x="9662615" y="2347415"/>
              <a:ext cx="955344" cy="1509898"/>
            </a:xfrm>
            <a:prstGeom prst="rect">
              <a:avLst/>
            </a:prstGeom>
          </p:spPr>
        </p:pic>
      </p:grpSp>
      <p:sp>
        <p:nvSpPr>
          <p:cNvPr id="11" name="Oval 10"/>
          <p:cNvSpPr/>
          <p:nvPr/>
        </p:nvSpPr>
        <p:spPr>
          <a:xfrm>
            <a:off x="1987992" y="988322"/>
            <a:ext cx="4198198" cy="527831"/>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1"/>
                </a:solidFill>
                <a:latin typeface="Arial" panose="020B0604020202020204" pitchFamily="34" charset="0"/>
                <a:cs typeface="Arial" panose="020B0604020202020204" pitchFamily="34" charset="0"/>
              </a:rPr>
              <a:t>Tình</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huống</a:t>
            </a:r>
            <a:endParaRPr lang="en-US" sz="20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83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 calcmode="lin" valueType="num">
                                      <p:cBhvr>
                                        <p:cTn id="24" dur="1000" fill="hold"/>
                                        <p:tgtEl>
                                          <p:spTgt spid="5">
                                            <p:txEl>
                                              <p:pRg st="5" end="5"/>
                                            </p:txEl>
                                          </p:spTgt>
                                        </p:tgtEl>
                                        <p:attrNameLst>
                                          <p:attrName>ppt_w</p:attrName>
                                        </p:attrNameLst>
                                      </p:cBhvr>
                                      <p:tavLst>
                                        <p:tav tm="0">
                                          <p:val>
                                            <p:fltVal val="0"/>
                                          </p:val>
                                        </p:tav>
                                        <p:tav tm="100000">
                                          <p:val>
                                            <p:strVal val="#ppt_w"/>
                                          </p:val>
                                        </p:tav>
                                      </p:tavLst>
                                    </p:anim>
                                    <p:anim calcmode="lin" valueType="num">
                                      <p:cBhvr>
                                        <p:cTn id="25" dur="1000" fill="hold"/>
                                        <p:tgtEl>
                                          <p:spTgt spid="5">
                                            <p:txEl>
                                              <p:pRg st="5" end="5"/>
                                            </p:txEl>
                                          </p:spTgt>
                                        </p:tgtEl>
                                        <p:attrNameLst>
                                          <p:attrName>ppt_h</p:attrName>
                                        </p:attrNameLst>
                                      </p:cBhvr>
                                      <p:tavLst>
                                        <p:tav tm="0">
                                          <p:val>
                                            <p:fltVal val="0"/>
                                          </p:val>
                                        </p:tav>
                                        <p:tav tm="100000">
                                          <p:val>
                                            <p:strVal val="#ppt_h"/>
                                          </p:val>
                                        </p:tav>
                                      </p:tavLst>
                                    </p:anim>
                                    <p:anim calcmode="lin" valueType="num">
                                      <p:cBhvr>
                                        <p:cTn id="26" dur="1000" fill="hold"/>
                                        <p:tgtEl>
                                          <p:spTgt spid="5">
                                            <p:txEl>
                                              <p:pRg st="5" end="5"/>
                                            </p:txEl>
                                          </p:spTgt>
                                        </p:tgtEl>
                                        <p:attrNameLst>
                                          <p:attrName>style.rotation</p:attrName>
                                        </p:attrNameLst>
                                      </p:cBhvr>
                                      <p:tavLst>
                                        <p:tav tm="0">
                                          <p:val>
                                            <p:fltVal val="90"/>
                                          </p:val>
                                        </p:tav>
                                        <p:tav tm="100000">
                                          <p:val>
                                            <p:fltVal val="0"/>
                                          </p:val>
                                        </p:tav>
                                      </p:tavLst>
                                    </p:anim>
                                    <p:animEffect transition="in" filter="fade">
                                      <p:cBhvr>
                                        <p:cTn id="27" dur="10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wheel(1)">
                                      <p:cBhvr>
                                        <p:cTn id="32" dur="20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wheel(1)">
                                      <p:cBhvr>
                                        <p:cTn id="37" dur="20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316236" y="15944"/>
            <a:ext cx="3657995" cy="761201"/>
          </a:xfrm>
          <a:prstGeom prst="rect">
            <a:avLst/>
          </a:prstGeom>
        </p:spPr>
      </p:pic>
      <p:pic>
        <p:nvPicPr>
          <p:cNvPr id="3" name="Picture 2"/>
          <p:cNvPicPr>
            <a:picLocks noChangeAspect="1"/>
          </p:cNvPicPr>
          <p:nvPr/>
        </p:nvPicPr>
        <p:blipFill>
          <a:blip r:embed="rId3"/>
          <a:stretch>
            <a:fillRect/>
          </a:stretch>
        </p:blipFill>
        <p:spPr>
          <a:xfrm>
            <a:off x="8826999" y="4537466"/>
            <a:ext cx="2457321" cy="1732558"/>
          </a:xfrm>
          <a:prstGeom prst="rect">
            <a:avLst/>
          </a:prstGeom>
        </p:spPr>
      </p:pic>
      <p:pic>
        <p:nvPicPr>
          <p:cNvPr id="14" name="Picture 13"/>
          <p:cNvPicPr>
            <a:picLocks noChangeAspect="1"/>
          </p:cNvPicPr>
          <p:nvPr/>
        </p:nvPicPr>
        <p:blipFill>
          <a:blip r:embed="rId4"/>
          <a:stretch>
            <a:fillRect/>
          </a:stretch>
        </p:blipFill>
        <p:spPr>
          <a:xfrm>
            <a:off x="9219549" y="2257425"/>
            <a:ext cx="1643569" cy="2157413"/>
          </a:xfrm>
          <a:prstGeom prst="rect">
            <a:avLst/>
          </a:prstGeom>
        </p:spPr>
      </p:pic>
      <p:sp>
        <p:nvSpPr>
          <p:cNvPr id="16" name="Rounded Rectangle 15"/>
          <p:cNvSpPr/>
          <p:nvPr/>
        </p:nvSpPr>
        <p:spPr>
          <a:xfrm>
            <a:off x="9101138" y="423843"/>
            <a:ext cx="2183182" cy="1572534"/>
          </a:xfrm>
          <a:prstGeom prst="roundRect">
            <a:avLst/>
          </a:prstGeom>
          <a:blipFill>
            <a:blip r:embed="rId5"/>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436673" y="997937"/>
            <a:ext cx="8101011" cy="5272087"/>
          </a:xfrm>
          <a:prstGeom prst="roundRect">
            <a:avLst/>
          </a:prstGeom>
          <a:solidFill>
            <a:srgbClr val="FFEEB9"/>
          </a:solidFill>
          <a:ln w="28575">
            <a:noFill/>
          </a:ln>
        </p:spPr>
        <p:style>
          <a:lnRef idx="2">
            <a:schemeClr val="accent2"/>
          </a:lnRef>
          <a:fillRef idx="1">
            <a:schemeClr val="lt1"/>
          </a:fillRef>
          <a:effectRef idx="0">
            <a:schemeClr val="accent2"/>
          </a:effectRef>
          <a:fontRef idx="minor">
            <a:schemeClr val="dk1"/>
          </a:fontRef>
        </p:style>
        <p:txBody>
          <a:bodyPr rtlCol="0" anchor="b"/>
          <a:lstStyle/>
          <a:p>
            <a:pPr marL="342900" indent="-342900" algn="just">
              <a:lnSpc>
                <a:spcPct val="130000"/>
              </a:lnSpc>
              <a:spcBef>
                <a:spcPts val="600"/>
              </a:spcBef>
              <a:buFont typeface="Wingdings" panose="05000000000000000000" pitchFamily="2" charset="2"/>
              <a:buChar char="v"/>
            </a:pPr>
            <a:r>
              <a:rPr lang="vi-VN" sz="2500" smtClean="0">
                <a:solidFill>
                  <a:srgbClr val="3333CC"/>
                </a:solidFill>
                <a:latin typeface="Arial (Body)"/>
              </a:rPr>
              <a:t>Mận và em ở nhà, em của Mận đang xem phim hoạt hình trên máy tính. Một lúc sau trời chuyển mưa, có sấm chớp. </a:t>
            </a:r>
            <a:endParaRPr lang="en-US" sz="2500">
              <a:solidFill>
                <a:srgbClr val="3333CC"/>
              </a:solidFill>
              <a:latin typeface="Arial (Body)"/>
            </a:endParaRPr>
          </a:p>
          <a:p>
            <a:pPr marL="342900" indent="-342900" algn="just">
              <a:lnSpc>
                <a:spcPct val="130000"/>
              </a:lnSpc>
              <a:spcBef>
                <a:spcPts val="600"/>
              </a:spcBef>
              <a:buFont typeface="Arial" panose="020B0604020202020204" pitchFamily="34" charset="0"/>
              <a:buChar char="•"/>
            </a:pPr>
            <a:r>
              <a:rPr lang="en-US" sz="2500" smtClean="0">
                <a:solidFill>
                  <a:srgbClr val="9900CC"/>
                </a:solidFill>
                <a:latin typeface="Arial (Body)"/>
                <a:cs typeface="Times New Roman" panose="02020603050405020304" pitchFamily="18" charset="0"/>
              </a:rPr>
              <a:t>Theo em, Mận nên khuyên em của bạn ấy thế nào? </a:t>
            </a:r>
          </a:p>
          <a:p>
            <a:pPr algn="just">
              <a:lnSpc>
                <a:spcPct val="130000"/>
              </a:lnSpc>
              <a:spcBef>
                <a:spcPts val="600"/>
              </a:spcBef>
            </a:pPr>
            <a:r>
              <a:rPr lang="en-US" sz="2500" smtClean="0">
                <a:solidFill>
                  <a:srgbClr val="9900CC"/>
                </a:solidFill>
                <a:latin typeface="Arial (Body)"/>
                <a:cs typeface="Times New Roman" panose="02020603050405020304" pitchFamily="18" charset="0"/>
              </a:rPr>
              <a:t>Tại sao không nên làm việc với máy tính khi ngoài trời đang có sấm sét? ( thảo luận nhóm đôi  2’)</a:t>
            </a:r>
            <a:endParaRPr lang="en-US" sz="2500" smtClean="0">
              <a:solidFill>
                <a:srgbClr val="9900CC"/>
              </a:solidFill>
              <a:latin typeface="Arial (Body)"/>
              <a:cs typeface="Arial" panose="020B0604020202020204" pitchFamily="34" charset="0"/>
            </a:endParaRPr>
          </a:p>
          <a:p>
            <a:pPr marL="342900" indent="-342900">
              <a:buFont typeface="Wingdings" panose="05000000000000000000" pitchFamily="2" charset="2"/>
              <a:buChar char="Ø"/>
            </a:pPr>
            <a:r>
              <a:rPr lang="en-US" sz="2500" smtClean="0">
                <a:solidFill>
                  <a:srgbClr val="FF0000"/>
                </a:solidFill>
                <a:latin typeface="Arial (Body)"/>
                <a:ea typeface="Calibri" panose="020F0502020204030204" pitchFamily="34" charset="0"/>
                <a:cs typeface="Times New Roman" panose="02020603050405020304" pitchFamily="18" charset="0"/>
              </a:rPr>
              <a:t>Khi </a:t>
            </a:r>
            <a:r>
              <a:rPr lang="en-US" sz="2500" smtClean="0">
                <a:solidFill>
                  <a:srgbClr val="FF0000"/>
                </a:solidFill>
                <a:latin typeface="Arial (Body)"/>
                <a:ea typeface="Calibri" panose="020F0502020204030204" pitchFamily="34" charset="0"/>
                <a:cs typeface="Times New Roman" panose="02020603050405020304" pitchFamily="18" charset="0"/>
              </a:rPr>
              <a:t>trời mưa có sấm chớp các con cần tắt tất cả các thiết bị thu song: </a:t>
            </a:r>
            <a:r>
              <a:rPr lang="en-US" sz="2500" smtClean="0">
                <a:solidFill>
                  <a:srgbClr val="FF0000"/>
                </a:solidFill>
                <a:latin typeface="Arial (Body)"/>
                <a:cs typeface="Times New Roman" panose="02020603050405020304" pitchFamily="18" charset="0"/>
              </a:rPr>
              <a:t>Ti vi, điện thoại, máy tính,… để tránh bị sét đánh.</a:t>
            </a:r>
            <a:endParaRPr lang="en-US" sz="2500" dirty="0">
              <a:solidFill>
                <a:srgbClr val="FF0000"/>
              </a:solidFill>
              <a:latin typeface="Arial (Body)"/>
              <a:cs typeface="Times New Roman" panose="02020603050405020304" pitchFamily="18" charset="0"/>
            </a:endParaRPr>
          </a:p>
        </p:txBody>
      </p:sp>
      <p:sp>
        <p:nvSpPr>
          <p:cNvPr id="15" name="Oval 14"/>
          <p:cNvSpPr/>
          <p:nvPr/>
        </p:nvSpPr>
        <p:spPr>
          <a:xfrm>
            <a:off x="2217137" y="836221"/>
            <a:ext cx="4198198" cy="527831"/>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1"/>
                </a:solidFill>
                <a:latin typeface="Arial" panose="020B0604020202020204" pitchFamily="34" charset="0"/>
                <a:cs typeface="Arial" panose="020B0604020202020204" pitchFamily="34" charset="0"/>
              </a:rPr>
              <a:t>Tình</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huống</a:t>
            </a:r>
            <a:endParaRPr lang="en-US" sz="20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heel(1)">
                                      <p:cBhvr>
                                        <p:cTn id="15" dur="2000"/>
                                        <p:tgtEl>
                                          <p:spTgt spid="15"/>
                                        </p:tgtEl>
                                      </p:cBhvr>
                                    </p:animEffect>
                                  </p:childTnLst>
                                </p:cTn>
                              </p:par>
                              <p:par>
                                <p:cTn id="16" presetID="6"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circle(in)">
                                      <p:cBhvr>
                                        <p:cTn id="18" dur="2000"/>
                                        <p:tgtEl>
                                          <p:spTgt spid="3"/>
                                        </p:tgtEl>
                                      </p:cBhvr>
                                    </p:animEffect>
                                  </p:childTnLst>
                                </p:cTn>
                              </p:par>
                              <p:par>
                                <p:cTn id="19" presetID="6" presetClass="entr" presetSubtype="16"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circle(in)">
                                      <p:cBhvr>
                                        <p:cTn id="21" dur="20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anim calcmode="lin" valueType="num">
                                      <p:cBhvr additive="base">
                                        <p:cTn id="26"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3">
                                            <p:txEl>
                                              <p:pRg st="1" end="1"/>
                                            </p:txEl>
                                          </p:spTgt>
                                        </p:tgtEl>
                                        <p:attrNameLst>
                                          <p:attrName>style.visibility</p:attrName>
                                        </p:attrNameLst>
                                      </p:cBhvr>
                                      <p:to>
                                        <p:strVal val="visible"/>
                                      </p:to>
                                    </p:set>
                                    <p:animEffect transition="in" filter="fade">
                                      <p:cBhvr>
                                        <p:cTn id="32" dur="1000"/>
                                        <p:tgtEl>
                                          <p:spTgt spid="13">
                                            <p:txEl>
                                              <p:pRg st="1" end="1"/>
                                            </p:txEl>
                                          </p:spTgt>
                                        </p:tgtEl>
                                      </p:cBhvr>
                                    </p:animEffect>
                                    <p:anim calcmode="lin" valueType="num">
                                      <p:cBhvr>
                                        <p:cTn id="33"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3">
                                            <p:txEl>
                                              <p:pRg st="2" end="2"/>
                                            </p:txEl>
                                          </p:spTgt>
                                        </p:tgtEl>
                                        <p:attrNameLst>
                                          <p:attrName>style.visibility</p:attrName>
                                        </p:attrNameLst>
                                      </p:cBhvr>
                                      <p:to>
                                        <p:strVal val="visible"/>
                                      </p:to>
                                    </p:set>
                                    <p:animEffect transition="in" filter="fade">
                                      <p:cBhvr>
                                        <p:cTn id="37" dur="1000"/>
                                        <p:tgtEl>
                                          <p:spTgt spid="13">
                                            <p:txEl>
                                              <p:pRg st="2" end="2"/>
                                            </p:txEl>
                                          </p:spTgt>
                                        </p:tgtEl>
                                      </p:cBhvr>
                                    </p:animEffect>
                                    <p:anim calcmode="lin" valueType="num">
                                      <p:cBhvr>
                                        <p:cTn id="38"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3">
                                            <p:txEl>
                                              <p:pRg st="3" end="3"/>
                                            </p:txEl>
                                          </p:spTgt>
                                        </p:tgtEl>
                                        <p:attrNameLst>
                                          <p:attrName>style.visibility</p:attrName>
                                        </p:attrNameLst>
                                      </p:cBhvr>
                                      <p:to>
                                        <p:strVal val="visible"/>
                                      </p:to>
                                    </p:set>
                                    <p:anim calcmode="lin" valueType="num">
                                      <p:cBhvr>
                                        <p:cTn id="44" dur="500" fill="hold"/>
                                        <p:tgtEl>
                                          <p:spTgt spid="13">
                                            <p:txEl>
                                              <p:pRg st="3" end="3"/>
                                            </p:txEl>
                                          </p:spTgt>
                                        </p:tgtEl>
                                        <p:attrNameLst>
                                          <p:attrName>ppt_w</p:attrName>
                                        </p:attrNameLst>
                                      </p:cBhvr>
                                      <p:tavLst>
                                        <p:tav tm="0">
                                          <p:val>
                                            <p:fltVal val="0"/>
                                          </p:val>
                                        </p:tav>
                                        <p:tav tm="100000">
                                          <p:val>
                                            <p:strVal val="#ppt_w"/>
                                          </p:val>
                                        </p:tav>
                                      </p:tavLst>
                                    </p:anim>
                                    <p:anim calcmode="lin" valueType="num">
                                      <p:cBhvr>
                                        <p:cTn id="45" dur="500" fill="hold"/>
                                        <p:tgtEl>
                                          <p:spTgt spid="13">
                                            <p:txEl>
                                              <p:pRg st="3" end="3"/>
                                            </p:txEl>
                                          </p:spTgt>
                                        </p:tgtEl>
                                        <p:attrNameLst>
                                          <p:attrName>ppt_h</p:attrName>
                                        </p:attrNameLst>
                                      </p:cBhvr>
                                      <p:tavLst>
                                        <p:tav tm="0">
                                          <p:val>
                                            <p:fltVal val="0"/>
                                          </p:val>
                                        </p:tav>
                                        <p:tav tm="100000">
                                          <p:val>
                                            <p:strVal val="#ppt_h"/>
                                          </p:val>
                                        </p:tav>
                                      </p:tavLst>
                                    </p:anim>
                                    <p:animEffect transition="in" filter="fade">
                                      <p:cBhvr>
                                        <p:cTn id="46"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591"/>
            <a:ext cx="12192000" cy="6858000"/>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43534">
            <a:off x="9602334" y="3326879"/>
            <a:ext cx="1856688" cy="1898506"/>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884210">
            <a:off x="501479" y="2724751"/>
            <a:ext cx="1898342" cy="1941098"/>
          </a:xfrm>
          <a:prstGeom prst="rect">
            <a:avLst/>
          </a:prstGeom>
        </p:spPr>
      </p:pic>
      <p:sp>
        <p:nvSpPr>
          <p:cNvPr id="13" name="Rectangle 12"/>
          <p:cNvSpPr/>
          <p:nvPr/>
        </p:nvSpPr>
        <p:spPr>
          <a:xfrm>
            <a:off x="1450650" y="1256287"/>
            <a:ext cx="7893508" cy="110799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6600" b="1">
                <a:ln w="11430"/>
                <a:solidFill>
                  <a:srgbClr val="5B9BD5">
                    <a:lumMod val="40000"/>
                    <a:lumOff val="60000"/>
                  </a:srgbClr>
                </a:soli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ĐỪNG ĐỂ BOM NỔ</a:t>
            </a:r>
            <a:endParaRPr lang="en-US" sz="6600" b="1" dirty="0">
              <a:ln w="11430"/>
              <a:solidFill>
                <a:srgbClr val="5B9BD5">
                  <a:lumMod val="40000"/>
                  <a:lumOff val="60000"/>
                </a:srgbClr>
              </a:solidFill>
              <a:effectLst>
                <a:outerShdw blurRad="50800" dist="39000" dir="5460000" algn="tl">
                  <a:srgbClr val="000000">
                    <a:alpha val="38000"/>
                  </a:srgbClr>
                </a:outerShdw>
              </a:effectLst>
              <a:latin typeface="Arial" panose="020B0604020202020204" pitchFamily="34" charset="0"/>
              <a:cs typeface="Arial" panose="020B0604020202020204" pitchFamily="34" charset="0"/>
            </a:endParaRPr>
          </a:p>
        </p:txBody>
      </p:sp>
      <p:pic>
        <p:nvPicPr>
          <p:cNvPr id="1026" name="Picture 2" descr="Kết quả hình ảnh cho BOOM"/>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0" b="88462" l="0" r="100000">
                        <a14:foregroundMark x1="5600" y1="26667" x2="8200" y2="34872"/>
                        <a14:foregroundMark x1="36400" y1="8718" x2="32200" y2="14359"/>
                        <a14:foregroundMark x1="19600" y1="22051" x2="19600" y2="22051"/>
                        <a14:foregroundMark x1="13800" y1="57949" x2="14200" y2="61026"/>
                        <a14:foregroundMark x1="59000" y1="76923" x2="60600" y2="83333"/>
                        <a14:foregroundMark x1="86600" y1="69744" x2="88200" y2="72051"/>
                        <a14:foregroundMark x1="73600" y1="15385" x2="71000" y2="21538"/>
                        <a14:foregroundMark x1="66600" y1="7692" x2="66600" y2="7692"/>
                      </a14:backgroundRemoval>
                    </a14:imgEffect>
                  </a14:imgLayer>
                </a14:imgProps>
              </a:ext>
              <a:ext uri="{28A0092B-C50C-407E-A947-70E740481C1C}">
                <a14:useLocalDpi xmlns:a14="http://schemas.microsoft.com/office/drawing/2010/main" val="0"/>
              </a:ext>
            </a:extLst>
          </a:blip>
          <a:srcRect b="11495"/>
          <a:stretch/>
        </p:blipFill>
        <p:spPr bwMode="auto">
          <a:xfrm rot="423440">
            <a:off x="9048159" y="786852"/>
            <a:ext cx="2965040" cy="204686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ết quả hình ảnh cho BOOM"/>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88462" l="0" r="100000">
                        <a14:foregroundMark x1="5600" y1="26667" x2="8200" y2="34872"/>
                        <a14:foregroundMark x1="36400" y1="8718" x2="32200" y2="14359"/>
                        <a14:foregroundMark x1="19600" y1="22051" x2="19600" y2="22051"/>
                        <a14:foregroundMark x1="13800" y1="57949" x2="14200" y2="61026"/>
                        <a14:foregroundMark x1="59000" y1="76923" x2="60600" y2="83333"/>
                        <a14:foregroundMark x1="86600" y1="69744" x2="88200" y2="72051"/>
                        <a14:foregroundMark x1="73600" y1="15385" x2="71000" y2="21538"/>
                        <a14:foregroundMark x1="66600" y1="7692" x2="66600" y2="7692"/>
                      </a14:backgroundRemoval>
                    </a14:imgEffect>
                  </a14:imgLayer>
                </a14:imgProps>
              </a:ext>
              <a:ext uri="{28A0092B-C50C-407E-A947-70E740481C1C}">
                <a14:useLocalDpi xmlns:a14="http://schemas.microsoft.com/office/drawing/2010/main" val="0"/>
              </a:ext>
            </a:extLst>
          </a:blip>
          <a:srcRect b="11495"/>
          <a:stretch/>
        </p:blipFill>
        <p:spPr bwMode="auto">
          <a:xfrm rot="20857263" flipH="1">
            <a:off x="-89786" y="202421"/>
            <a:ext cx="2125531" cy="1705050"/>
          </a:xfrm>
          <a:prstGeom prst="rect">
            <a:avLst/>
          </a:prstGeom>
          <a:noFill/>
          <a:extLst>
            <a:ext uri="{909E8E84-426E-40DD-AFC4-6F175D3DCCD1}">
              <a14:hiddenFill xmlns:a14="http://schemas.microsoft.com/office/drawing/2010/main">
                <a:solidFill>
                  <a:srgbClr val="FFFFFF"/>
                </a:solidFill>
              </a14:hiddenFill>
            </a:ext>
          </a:extLst>
        </p:spPr>
      </p:pic>
      <p:pic>
        <p:nvPicPr>
          <p:cNvPr id="2" name="Nhac Gunb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557143" y="1054946"/>
            <a:ext cx="609600" cy="609600"/>
          </a:xfrm>
          <a:prstGeom prst="rect">
            <a:avLst/>
          </a:prstGeom>
        </p:spPr>
      </p:pic>
      <p:sp>
        <p:nvSpPr>
          <p:cNvPr id="9" name="Rounded Rectangle 8">
            <a:hlinkClick r:id="rId12" action="ppaction://hlinksldjump"/>
          </p:cNvPr>
          <p:cNvSpPr/>
          <p:nvPr/>
        </p:nvSpPr>
        <p:spPr>
          <a:xfrm>
            <a:off x="3138996" y="4410086"/>
            <a:ext cx="1917465" cy="1435540"/>
          </a:xfrm>
          <a:prstGeom prst="roundRect">
            <a:avLst/>
          </a:prstGeom>
          <a:solidFill>
            <a:srgbClr val="00B0F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prstClr val="white"/>
                </a:solidFill>
              </a:rPr>
              <a:t>1</a:t>
            </a:r>
          </a:p>
        </p:txBody>
      </p:sp>
      <p:sp>
        <p:nvSpPr>
          <p:cNvPr id="10" name="Rounded Rectangle 9">
            <a:hlinkClick r:id="rId13" action="ppaction://hlinksldjump"/>
          </p:cNvPr>
          <p:cNvSpPr/>
          <p:nvPr/>
        </p:nvSpPr>
        <p:spPr>
          <a:xfrm>
            <a:off x="6285130" y="4410086"/>
            <a:ext cx="1767283" cy="1748117"/>
          </a:xfrm>
          <a:prstGeom prst="roundRect">
            <a:avLst/>
          </a:prstGeom>
          <a:solidFill>
            <a:srgbClr val="00B0F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prstClr val="white"/>
                </a:solidFill>
              </a:rPr>
              <a:t>6</a:t>
            </a:r>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43534">
            <a:off x="6487554" y="4795929"/>
            <a:ext cx="1362435" cy="1393121"/>
          </a:xfrm>
          <a:prstGeom prst="rect">
            <a:avLst/>
          </a:prstGeom>
        </p:spPr>
      </p:pic>
      <p:pic>
        <p:nvPicPr>
          <p:cNvPr id="16" name="Picture 15">
            <a:hlinkClick r:id="rId14" action="ppaction://hlinksldjump"/>
          </p:cNvPr>
          <p:cNvPicPr>
            <a:picLocks noChangeAspect="1"/>
          </p:cNvPicPr>
          <p:nvPr/>
        </p:nvPicPr>
        <p:blipFill rotWithShape="1">
          <a:blip r:embed="rId15" cstate="print">
            <a:extLst>
              <a:ext uri="{28A0092B-C50C-407E-A947-70E740481C1C}">
                <a14:useLocalDpi xmlns:a14="http://schemas.microsoft.com/office/drawing/2010/main" val="0"/>
              </a:ext>
            </a:extLst>
          </a:blip>
          <a:srcRect l="7149" t="6516" r="22004" b="30832"/>
          <a:stretch/>
        </p:blipFill>
        <p:spPr>
          <a:xfrm>
            <a:off x="9503414" y="5700639"/>
            <a:ext cx="1164586" cy="1028405"/>
          </a:xfrm>
          <a:prstGeom prst="rect">
            <a:avLst/>
          </a:prstGeom>
        </p:spPr>
      </p:pic>
    </p:spTree>
    <p:extLst>
      <p:ext uri="{BB962C8B-B14F-4D97-AF65-F5344CB8AC3E}">
        <p14:creationId xmlns:p14="http://schemas.microsoft.com/office/powerpoint/2010/main" val="387892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200" fill="hold"/>
                                        <p:tgtEl>
                                          <p:spTgt spid="11"/>
                                        </p:tgtEl>
                                        <p:attrNameLst>
                                          <p:attrName>ppt_w</p:attrName>
                                        </p:attrNameLst>
                                      </p:cBhvr>
                                      <p:tavLst>
                                        <p:tav tm="0">
                                          <p:val>
                                            <p:fltVal val="0"/>
                                          </p:val>
                                        </p:tav>
                                        <p:tav tm="100000">
                                          <p:val>
                                            <p:strVal val="#ppt_w"/>
                                          </p:val>
                                        </p:tav>
                                      </p:tavLst>
                                    </p:anim>
                                    <p:anim calcmode="lin" valueType="num">
                                      <p:cBhvr>
                                        <p:cTn id="8" dur="200" fill="hold"/>
                                        <p:tgtEl>
                                          <p:spTgt spid="11"/>
                                        </p:tgtEl>
                                        <p:attrNameLst>
                                          <p:attrName>ppt_h</p:attrName>
                                        </p:attrNameLst>
                                      </p:cBhvr>
                                      <p:tavLst>
                                        <p:tav tm="0">
                                          <p:val>
                                            <p:fltVal val="0"/>
                                          </p:val>
                                        </p:tav>
                                        <p:tav tm="100000">
                                          <p:val>
                                            <p:strVal val="#ppt_h"/>
                                          </p:val>
                                        </p:tav>
                                      </p:tavLst>
                                    </p:anim>
                                    <p:animEffect transition="in" filter="fade">
                                      <p:cBhvr>
                                        <p:cTn id="9" dur="2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4" name="bomb.wav"/>
                                        </p:tgtEl>
                                      </p:cMediaNode>
                                    </p:audio>
                                  </p:sub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200" fill="hold"/>
                                        <p:tgtEl>
                                          <p:spTgt spid="12"/>
                                        </p:tgtEl>
                                        <p:attrNameLst>
                                          <p:attrName>ppt_w</p:attrName>
                                        </p:attrNameLst>
                                      </p:cBhvr>
                                      <p:tavLst>
                                        <p:tav tm="0">
                                          <p:val>
                                            <p:fltVal val="0"/>
                                          </p:val>
                                        </p:tav>
                                        <p:tav tm="100000">
                                          <p:val>
                                            <p:strVal val="#ppt_w"/>
                                          </p:val>
                                        </p:tav>
                                      </p:tavLst>
                                    </p:anim>
                                    <p:anim calcmode="lin" valueType="num">
                                      <p:cBhvr>
                                        <p:cTn id="13" dur="200" fill="hold"/>
                                        <p:tgtEl>
                                          <p:spTgt spid="12"/>
                                        </p:tgtEl>
                                        <p:attrNameLst>
                                          <p:attrName>ppt_h</p:attrName>
                                        </p:attrNameLst>
                                      </p:cBhvr>
                                      <p:tavLst>
                                        <p:tav tm="0">
                                          <p:val>
                                            <p:fltVal val="0"/>
                                          </p:val>
                                        </p:tav>
                                        <p:tav tm="100000">
                                          <p:val>
                                            <p:strVal val="#ppt_h"/>
                                          </p:val>
                                        </p:tav>
                                      </p:tavLst>
                                    </p:anim>
                                    <p:animEffect transition="in" filter="fade">
                                      <p:cBhvr>
                                        <p:cTn id="14" dur="2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4" name="bomb.wav"/>
                                        </p:tgtEl>
                                      </p:cMediaNode>
                                    </p:audio>
                                  </p:sub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par>
                                <p:cTn id="20" presetID="53" presetClass="entr" presetSubtype="16"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par>
                                <p:cTn id="25" presetID="53" presetClass="entr" presetSubtype="16"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 calcmode="lin" valueType="num">
                                      <p:cBhvr>
                                        <p:cTn id="27" dur="500" fill="hold"/>
                                        <p:tgtEl>
                                          <p:spTgt spid="1026"/>
                                        </p:tgtEl>
                                        <p:attrNameLst>
                                          <p:attrName>ppt_w</p:attrName>
                                        </p:attrNameLst>
                                      </p:cBhvr>
                                      <p:tavLst>
                                        <p:tav tm="0">
                                          <p:val>
                                            <p:fltVal val="0"/>
                                          </p:val>
                                        </p:tav>
                                        <p:tav tm="100000">
                                          <p:val>
                                            <p:strVal val="#ppt_w"/>
                                          </p:val>
                                        </p:tav>
                                      </p:tavLst>
                                    </p:anim>
                                    <p:anim calcmode="lin" valueType="num">
                                      <p:cBhvr>
                                        <p:cTn id="28" dur="500" fill="hold"/>
                                        <p:tgtEl>
                                          <p:spTgt spid="1026"/>
                                        </p:tgtEl>
                                        <p:attrNameLst>
                                          <p:attrName>ppt_h</p:attrName>
                                        </p:attrNameLst>
                                      </p:cBhvr>
                                      <p:tavLst>
                                        <p:tav tm="0">
                                          <p:val>
                                            <p:fltVal val="0"/>
                                          </p:val>
                                        </p:tav>
                                        <p:tav tm="100000">
                                          <p:val>
                                            <p:strVal val="#ppt_h"/>
                                          </p:val>
                                        </p:tav>
                                      </p:tavLst>
                                    </p:anim>
                                    <p:animEffect transition="in" filter="fade">
                                      <p:cBhvr>
                                        <p:cTn id="29" dur="500"/>
                                        <p:tgtEl>
                                          <p:spTgt spid="1026"/>
                                        </p:tgtEl>
                                      </p:cBhvr>
                                    </p:animEffect>
                                  </p:childTnLst>
                                </p:cTn>
                              </p:par>
                              <p:par>
                                <p:cTn id="30" presetID="1" presetClass="mediacall" presetSubtype="0" fill="hold" nodeType="withEffect">
                                  <p:stCondLst>
                                    <p:cond delay="0"/>
                                  </p:stCondLst>
                                  <p:childTnLst>
                                    <p:cmd type="call" cmd="playFrom(0.0)">
                                      <p:cBhvr>
                                        <p:cTn id="3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36364" numSld="24">
                <p:cTn id="32" repeatCount="indefinite" fill="hold" display="0">
                  <p:stCondLst>
                    <p:cond delay="indefinite"/>
                  </p:stCondLst>
                  <p:endCondLst>
                    <p:cond evt="onStopAudio" delay="0">
                      <p:tgtEl>
                        <p:sldTgt/>
                      </p:tgtEl>
                    </p:cond>
                  </p:endCondLst>
                </p:cTn>
                <p:tgtEl>
                  <p:spTgt spid="2"/>
                </p:tgtEl>
              </p:cMediaNode>
            </p:audio>
            <p:seq concurrent="1" nextAc="seek">
              <p:cTn id="33" restart="whenNotActive" fill="hold" evtFilter="cancelBubble" nodeType="interactiveSeq">
                <p:stCondLst>
                  <p:cond evt="onClick" delay="0">
                    <p:tgtEl>
                      <p:spTgt spid="9"/>
                    </p:tgtEl>
                  </p:cond>
                </p:stCondLst>
                <p:endSync evt="end" delay="0">
                  <p:rtn val="all"/>
                </p:endSync>
                <p:childTnLst>
                  <p:par>
                    <p:cTn id="34" fill="hold">
                      <p:stCondLst>
                        <p:cond delay="0"/>
                      </p:stCondLst>
                      <p:childTnLst>
                        <p:par>
                          <p:cTn id="35" fill="hold">
                            <p:stCondLst>
                              <p:cond delay="0"/>
                            </p:stCondLst>
                            <p:childTnLst>
                              <p:par>
                                <p:cTn id="36" presetID="10" presetClass="exit" presetSubtype="0" fill="hold" grpId="0" nodeType="clickEffect">
                                  <p:stCondLst>
                                    <p:cond delay="0"/>
                                  </p:stCondLst>
                                  <p:childTnLst>
                                    <p:animEffect transition="out" filter="fade">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grpId="0" nodeType="clickEffect">
                                  <p:stCondLst>
                                    <p:cond delay="0"/>
                                  </p:stCondLst>
                                  <p:childTnLst>
                                    <p:animEffect transition="out" filter="fade">
                                      <p:cBhvr>
                                        <p:cTn id="43" dur="500"/>
                                        <p:tgtEl>
                                          <p:spTgt spid="10"/>
                                        </p:tgtEl>
                                      </p:cBhvr>
                                    </p:animEffect>
                                    <p:set>
                                      <p:cBhvr>
                                        <p:cTn id="44" dur="1" fill="hold">
                                          <p:stCondLst>
                                            <p:cond delay="499"/>
                                          </p:stCondLst>
                                        </p:cTn>
                                        <p:tgtEl>
                                          <p:spTgt spid="10"/>
                                        </p:tgtEl>
                                        <p:attrNameLst>
                                          <p:attrName>style.visibility</p:attrName>
                                        </p:attrNameLst>
                                      </p:cBhvr>
                                      <p:to>
                                        <p:strVal val="hidden"/>
                                      </p:to>
                                    </p:set>
                                  </p:childTnLst>
                                </p:cTn>
                              </p:par>
                              <p:par>
                                <p:cTn id="45" presetID="53" presetClass="entr" presetSubtype="16" fill="hold" nodeType="withEffect">
                                  <p:stCondLst>
                                    <p:cond delay="1000"/>
                                  </p:stCondLst>
                                  <p:childTnLst>
                                    <p:set>
                                      <p:cBhvr>
                                        <p:cTn id="46" dur="1" fill="hold">
                                          <p:stCondLst>
                                            <p:cond delay="0"/>
                                          </p:stCondLst>
                                        </p:cTn>
                                        <p:tgtEl>
                                          <p:spTgt spid="15"/>
                                        </p:tgtEl>
                                        <p:attrNameLst>
                                          <p:attrName>style.visibility</p:attrName>
                                        </p:attrNameLst>
                                      </p:cBhvr>
                                      <p:to>
                                        <p:strVal val="visible"/>
                                      </p:to>
                                    </p:set>
                                    <p:anim calcmode="lin" valueType="num">
                                      <p:cBhvr>
                                        <p:cTn id="47" dur="200" fill="hold"/>
                                        <p:tgtEl>
                                          <p:spTgt spid="15"/>
                                        </p:tgtEl>
                                        <p:attrNameLst>
                                          <p:attrName>ppt_w</p:attrName>
                                        </p:attrNameLst>
                                      </p:cBhvr>
                                      <p:tavLst>
                                        <p:tav tm="0">
                                          <p:val>
                                            <p:fltVal val="0"/>
                                          </p:val>
                                        </p:tav>
                                        <p:tav tm="100000">
                                          <p:val>
                                            <p:strVal val="#ppt_w"/>
                                          </p:val>
                                        </p:tav>
                                      </p:tavLst>
                                    </p:anim>
                                    <p:anim calcmode="lin" valueType="num">
                                      <p:cBhvr>
                                        <p:cTn id="48" dur="200" fill="hold"/>
                                        <p:tgtEl>
                                          <p:spTgt spid="15"/>
                                        </p:tgtEl>
                                        <p:attrNameLst>
                                          <p:attrName>ppt_h</p:attrName>
                                        </p:attrNameLst>
                                      </p:cBhvr>
                                      <p:tavLst>
                                        <p:tav tm="0">
                                          <p:val>
                                            <p:fltVal val="0"/>
                                          </p:val>
                                        </p:tav>
                                        <p:tav tm="100000">
                                          <p:val>
                                            <p:strVal val="#ppt_h"/>
                                          </p:val>
                                        </p:tav>
                                      </p:tavLst>
                                    </p:anim>
                                    <p:animEffect transition="in" filter="fade">
                                      <p:cBhvr>
                                        <p:cTn id="49" dur="200"/>
                                        <p:tgtEl>
                                          <p:spTgt spid="15"/>
                                        </p:tgtEl>
                                      </p:cBhvr>
                                    </p:animEffect>
                                  </p:childTnLst>
                                  <p:subTnLst>
                                    <p:audio>
                                      <p:cMediaNode>
                                        <p:cTn display="0" masterRel="sameClick">
                                          <p:stCondLst>
                                            <p:cond evt="begin" delay="0">
                                              <p:tn val="45"/>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10"/>
                  </p:tgtEl>
                </p:cond>
              </p:nextCondLst>
            </p:seq>
          </p:childTnLst>
        </p:cTn>
      </p:par>
    </p:tnLst>
    <p:bldLst>
      <p:bldP spid="13" grpId="0"/>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8956"/>
            <a:ext cx="12192000" cy="6858000"/>
          </a:xfrm>
          <a:prstGeom prst="rect">
            <a:avLst/>
          </a:prstGeom>
        </p:spPr>
      </p:pic>
      <p:sp>
        <p:nvSpPr>
          <p:cNvPr id="3" name="Rectangle 2"/>
          <p:cNvSpPr/>
          <p:nvPr/>
        </p:nvSpPr>
        <p:spPr>
          <a:xfrm>
            <a:off x="1976505" y="454857"/>
            <a:ext cx="8941935" cy="3346625"/>
          </a:xfrm>
          <a:prstGeom prst="rect">
            <a:avLst/>
          </a:prstGeom>
          <a:solidFill>
            <a:srgbClr val="002060">
              <a:alpha val="89000"/>
            </a:srgbClr>
          </a:solidFill>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a:solidFill>
                  <a:prstClr val="white"/>
                </a:solidFill>
                <a:latin typeface="Times New Roman" panose="02020603050405020304" pitchFamily="18" charset="0"/>
                <a:cs typeface="Times New Roman" panose="02020603050405020304" pitchFamily="18" charset="0"/>
              </a:rPr>
              <a:t>Câu 1: Em hãy khoanh vào chữ cái trước câu đúng khi nói về vị trí đặt máy tính.</a:t>
            </a:r>
          </a:p>
          <a:p>
            <a:pPr lvl="1"/>
            <a:r>
              <a:rPr lang="vi-VN" sz="2800" smtClean="0">
                <a:solidFill>
                  <a:prstClr val="white"/>
                </a:solidFill>
                <a:latin typeface="Times New Roman" panose="02020603050405020304" pitchFamily="18" charset="0"/>
                <a:cs typeface="Times New Roman" panose="02020603050405020304" pitchFamily="18" charset="0"/>
              </a:rPr>
              <a:t>A</a:t>
            </a:r>
            <a:r>
              <a:rPr lang="vi-VN" sz="2800">
                <a:solidFill>
                  <a:prstClr val="white"/>
                </a:solidFill>
                <a:latin typeface="Times New Roman" panose="02020603050405020304" pitchFamily="18" charset="0"/>
                <a:cs typeface="Times New Roman" panose="02020603050405020304" pitchFamily="18" charset="0"/>
              </a:rPr>
              <a:t>. Ở nơi ẩm ướt</a:t>
            </a:r>
          </a:p>
          <a:p>
            <a:pPr lvl="1"/>
            <a:r>
              <a:rPr lang="vi-VN" sz="2800" smtClean="0">
                <a:solidFill>
                  <a:prstClr val="white"/>
                </a:solidFill>
                <a:latin typeface="Times New Roman" panose="02020603050405020304" pitchFamily="18" charset="0"/>
                <a:cs typeface="Times New Roman" panose="02020603050405020304" pitchFamily="18" charset="0"/>
              </a:rPr>
              <a:t>B</a:t>
            </a:r>
            <a:r>
              <a:rPr lang="vi-VN" sz="2800">
                <a:solidFill>
                  <a:prstClr val="white"/>
                </a:solidFill>
                <a:latin typeface="Times New Roman" panose="02020603050405020304" pitchFamily="18" charset="0"/>
                <a:cs typeface="Times New Roman" panose="02020603050405020304" pitchFamily="18" charset="0"/>
              </a:rPr>
              <a:t>. Ở nơi sạch sẽ, khô, thoáng, ánh sáng không chiếu thẳng vào</a:t>
            </a:r>
          </a:p>
          <a:p>
            <a:pPr lvl="1"/>
            <a:r>
              <a:rPr lang="vi-VN" sz="2800" smtClean="0">
                <a:solidFill>
                  <a:prstClr val="white"/>
                </a:solidFill>
                <a:latin typeface="Times New Roman" panose="02020603050405020304" pitchFamily="18" charset="0"/>
                <a:cs typeface="Times New Roman" panose="02020603050405020304" pitchFamily="18" charset="0"/>
              </a:rPr>
              <a:t>C</a:t>
            </a:r>
            <a:r>
              <a:rPr lang="vi-VN" sz="2800">
                <a:solidFill>
                  <a:prstClr val="white"/>
                </a:solidFill>
                <a:latin typeface="Times New Roman" panose="02020603050405020304" pitchFamily="18" charset="0"/>
                <a:cs typeface="Times New Roman" panose="02020603050405020304" pitchFamily="18" charset="0"/>
              </a:rPr>
              <a:t>. Ở nơi ồn ào có nguồn sáng mạnh.</a:t>
            </a:r>
          </a:p>
          <a:p>
            <a:pPr lvl="1"/>
            <a:r>
              <a:rPr lang="vi-VN" sz="2800" smtClean="0">
                <a:solidFill>
                  <a:prstClr val="white"/>
                </a:solidFill>
                <a:latin typeface="Times New Roman" panose="02020603050405020304" pitchFamily="18" charset="0"/>
                <a:cs typeface="Times New Roman" panose="02020603050405020304" pitchFamily="18" charset="0"/>
              </a:rPr>
              <a:t>D</a:t>
            </a:r>
            <a:r>
              <a:rPr lang="vi-VN" sz="2800">
                <a:solidFill>
                  <a:prstClr val="white"/>
                </a:solidFill>
                <a:latin typeface="Times New Roman" panose="02020603050405020304" pitchFamily="18" charset="0"/>
                <a:cs typeface="Times New Roman" panose="02020603050405020304" pitchFamily="18" charset="0"/>
              </a:rPr>
              <a:t>. Ở nơi gần các vật dụng chứa nước dễ đổ.</a:t>
            </a:r>
            <a:endParaRPr lang="vi-VN" sz="2800" dirty="0">
              <a:solidFill>
                <a:prstClr val="white"/>
              </a:solidFill>
              <a:latin typeface="Times New Roman" panose="02020603050405020304" pitchFamily="18" charset="0"/>
              <a:cs typeface="Times New Roman" panose="02020603050405020304" pitchFamily="18" charset="0"/>
            </a:endParaRPr>
          </a:p>
        </p:txBody>
      </p:sp>
      <p:grpSp>
        <p:nvGrpSpPr>
          <p:cNvPr id="5" name="Group 4"/>
          <p:cNvGrpSpPr/>
          <p:nvPr/>
        </p:nvGrpSpPr>
        <p:grpSpPr>
          <a:xfrm>
            <a:off x="1591678" y="631467"/>
            <a:ext cx="387790" cy="3124609"/>
            <a:chOff x="1322576" y="181189"/>
            <a:chExt cx="387790" cy="2666783"/>
          </a:xfrm>
        </p:grpSpPr>
        <p:grpSp>
          <p:nvGrpSpPr>
            <p:cNvPr id="6" name="Group 5"/>
            <p:cNvGrpSpPr/>
            <p:nvPr/>
          </p:nvGrpSpPr>
          <p:grpSpPr>
            <a:xfrm>
              <a:off x="1322576" y="1379570"/>
              <a:ext cx="286946" cy="286946"/>
              <a:chOff x="505017" y="3662327"/>
              <a:chExt cx="286946" cy="286946"/>
            </a:xfrm>
          </p:grpSpPr>
          <p:sp>
            <p:nvSpPr>
              <p:cNvPr id="8" name="Oval 7"/>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Oval 8"/>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7" name="Left Bracket 6"/>
            <p:cNvSpPr/>
            <p:nvPr/>
          </p:nvSpPr>
          <p:spPr>
            <a:xfrm>
              <a:off x="1461286" y="181189"/>
              <a:ext cx="249080" cy="2666783"/>
            </a:xfrm>
            <a:prstGeom prst="leftBracket">
              <a:avLst/>
            </a:prstGeom>
            <a:ln w="38100">
              <a:solidFill>
                <a:srgbClr val="008CF5"/>
              </a:solidFill>
            </a:ln>
            <a:effectLst>
              <a:glow rad="228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10" name="Left Bracket 9"/>
          <p:cNvSpPr/>
          <p:nvPr/>
        </p:nvSpPr>
        <p:spPr>
          <a:xfrm flipH="1">
            <a:off x="11019284" y="659603"/>
            <a:ext cx="214170" cy="3124609"/>
          </a:xfrm>
          <a:prstGeom prst="leftBracket">
            <a:avLst/>
          </a:prstGeom>
          <a:ln w="38100">
            <a:solidFill>
              <a:srgbClr val="008CF5"/>
            </a:solidFill>
          </a:ln>
          <a:effectLst>
            <a:glow rad="228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nvGrpSpPr>
          <p:cNvPr id="11" name="Group 10"/>
          <p:cNvGrpSpPr/>
          <p:nvPr/>
        </p:nvGrpSpPr>
        <p:grpSpPr>
          <a:xfrm>
            <a:off x="716007" y="1407437"/>
            <a:ext cx="455948" cy="3222722"/>
            <a:chOff x="393013" y="1064532"/>
            <a:chExt cx="455948" cy="3222722"/>
          </a:xfrm>
          <a:effectLst>
            <a:glow rad="101600">
              <a:schemeClr val="accent1">
                <a:satMod val="175000"/>
                <a:alpha val="40000"/>
              </a:schemeClr>
            </a:glow>
          </a:effectLst>
        </p:grpSpPr>
        <p:cxnSp>
          <p:nvCxnSpPr>
            <p:cNvPr id="12" name="Straight Connector 11"/>
            <p:cNvCxnSpPr>
              <a:stCxn id="26" idx="4"/>
              <a:endCxn id="14" idx="0"/>
            </p:cNvCxnSpPr>
            <p:nvPr/>
          </p:nvCxnSpPr>
          <p:spPr>
            <a:xfrm>
              <a:off x="617161" y="1064532"/>
              <a:ext cx="3826" cy="2766774"/>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3" name="Group 12"/>
            <p:cNvGrpSpPr/>
            <p:nvPr/>
          </p:nvGrpSpPr>
          <p:grpSpPr>
            <a:xfrm>
              <a:off x="393013" y="3831306"/>
              <a:ext cx="455948" cy="455948"/>
              <a:chOff x="268476" y="3198923"/>
              <a:chExt cx="286946" cy="286946"/>
            </a:xfrm>
          </p:grpSpPr>
          <p:sp>
            <p:nvSpPr>
              <p:cNvPr id="14" name="Oval 1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Oval 1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grpSp>
        <p:nvGrpSpPr>
          <p:cNvPr id="16" name="Group 15"/>
          <p:cNvGrpSpPr/>
          <p:nvPr/>
        </p:nvGrpSpPr>
        <p:grpSpPr>
          <a:xfrm>
            <a:off x="2107677" y="3920596"/>
            <a:ext cx="7672438" cy="2654675"/>
            <a:chOff x="583677" y="3549113"/>
            <a:chExt cx="7672438" cy="2654675"/>
          </a:xfrm>
          <a:effectLst>
            <a:glow rad="101600">
              <a:schemeClr val="accent1">
                <a:satMod val="175000"/>
                <a:alpha val="40000"/>
              </a:schemeClr>
            </a:glow>
          </a:effectLst>
        </p:grpSpPr>
        <p:grpSp>
          <p:nvGrpSpPr>
            <p:cNvPr id="17" name="Group 16"/>
            <p:cNvGrpSpPr/>
            <p:nvPr/>
          </p:nvGrpSpPr>
          <p:grpSpPr>
            <a:xfrm>
              <a:off x="620986" y="3549113"/>
              <a:ext cx="7597821" cy="2654675"/>
              <a:chOff x="1139780" y="2611241"/>
              <a:chExt cx="4733934" cy="2462475"/>
            </a:xfrm>
          </p:grpSpPr>
          <p:sp>
            <p:nvSpPr>
              <p:cNvPr id="22" name="Parallelogram 21"/>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prstClr val="white"/>
                  </a:solidFill>
                  <a:latin typeface="Times New Roman" panose="02020603050405020304" pitchFamily="18" charset="0"/>
                  <a:cs typeface="Times New Roman" panose="02020603050405020304" pitchFamily="18" charset="0"/>
                </a:endParaRPr>
              </a:p>
            </p:txBody>
          </p:sp>
          <p:sp>
            <p:nvSpPr>
              <p:cNvPr id="23" name="Parallelogram 22"/>
              <p:cNvSpPr/>
              <p:nvPr/>
            </p:nvSpPr>
            <p:spPr>
              <a:xfrm flipH="1">
                <a:off x="1357102" y="2611241"/>
                <a:ext cx="1403156" cy="534468"/>
              </a:xfrm>
              <a:prstGeom prst="parallelogram">
                <a:avLst/>
              </a:prstGeom>
              <a:solidFill>
                <a:srgbClr val="FFFF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0000"/>
                    </a:solidFill>
                    <a:latin typeface="Arial" panose="020B0604020202020204" pitchFamily="34" charset="0"/>
                    <a:cs typeface="Arial" panose="020B0604020202020204" pitchFamily="34" charset="0"/>
                  </a:rPr>
                  <a:t>ĐÁP ÁN</a:t>
                </a:r>
              </a:p>
            </p:txBody>
          </p:sp>
          <p:sp>
            <p:nvSpPr>
              <p:cNvPr id="24" name="Rectangle 23"/>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18" name="Straight Connector 17"/>
            <p:cNvCxnSpPr>
              <a:stCxn id="21" idx="3"/>
              <a:endCxn id="21"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0" name="Parallelogram 19"/>
                <p:cNvSpPr/>
                <p:nvPr/>
              </p:nvSpPr>
              <p:spPr>
                <a:xfrm>
                  <a:off x="583677" y="4055176"/>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vi-VN" sz="3200" b="1" i="1" smtClean="0">
                            <a:solidFill>
                              <a:prstClr val="white"/>
                            </a:solidFill>
                            <a:latin typeface="Times New Roman (Headings)"/>
                            <a:cs typeface="Times New Roman" panose="02020603050405020304" pitchFamily="18" charset="0"/>
                          </a:rPr>
                          <m:t>𝑩</m:t>
                        </m:r>
                        <m:r>
                          <a:rPr lang="vi-VN" sz="3200" b="1" i="1" smtClean="0">
                            <a:solidFill>
                              <a:prstClr val="white"/>
                            </a:solidFill>
                            <a:latin typeface="Times New Roman (Headings)"/>
                            <a:cs typeface="Times New Roman" panose="02020603050405020304" pitchFamily="18" charset="0"/>
                          </a:rPr>
                          <m:t>. Ở </m:t>
                        </m:r>
                        <m:r>
                          <a:rPr lang="vi-VN" sz="3200" b="1" i="1" smtClean="0">
                            <a:solidFill>
                              <a:prstClr val="white"/>
                            </a:solidFill>
                            <a:latin typeface="Times New Roman (Headings)"/>
                            <a:cs typeface="Times New Roman" panose="02020603050405020304" pitchFamily="18" charset="0"/>
                          </a:rPr>
                          <m:t>𝒏</m:t>
                        </m:r>
                        <m:r>
                          <a:rPr lang="vi-VN" sz="3200" b="1" i="1" smtClean="0">
                            <a:solidFill>
                              <a:prstClr val="white"/>
                            </a:solidFill>
                            <a:latin typeface="Times New Roman (Headings)"/>
                            <a:cs typeface="Times New Roman" panose="02020603050405020304" pitchFamily="18" charset="0"/>
                          </a:rPr>
                          <m:t>ơ</m:t>
                        </m:r>
                        <m:r>
                          <a:rPr lang="vi-VN" sz="3200" b="1" i="1" smtClean="0">
                            <a:solidFill>
                              <a:prstClr val="white"/>
                            </a:solidFill>
                            <a:latin typeface="Times New Roman (Headings)"/>
                            <a:cs typeface="Times New Roman" panose="02020603050405020304" pitchFamily="18" charset="0"/>
                          </a:rPr>
                          <m:t>𝒊</m:t>
                        </m:r>
                        <m:r>
                          <a:rPr lang="vi-VN" sz="3200" b="1" i="1" smtClean="0">
                            <a:solidFill>
                              <a:prstClr val="white"/>
                            </a:solidFill>
                            <a:latin typeface="Times New Roman (Headings)"/>
                            <a:cs typeface="Times New Roman" panose="02020603050405020304" pitchFamily="18" charset="0"/>
                          </a:rPr>
                          <m:t> </m:t>
                        </m:r>
                        <m:r>
                          <a:rPr lang="vi-VN" sz="3200" b="1" i="1" smtClean="0">
                            <a:solidFill>
                              <a:prstClr val="white"/>
                            </a:solidFill>
                            <a:latin typeface="Times New Roman (Headings)"/>
                            <a:cs typeface="Times New Roman" panose="02020603050405020304" pitchFamily="18" charset="0"/>
                          </a:rPr>
                          <m:t>𝒔</m:t>
                        </m:r>
                        <m:r>
                          <a:rPr lang="vi-VN" sz="3200" b="1" i="1" smtClean="0">
                            <a:solidFill>
                              <a:prstClr val="white"/>
                            </a:solidFill>
                            <a:latin typeface="Times New Roman (Headings)"/>
                            <a:cs typeface="Times New Roman" panose="02020603050405020304" pitchFamily="18" charset="0"/>
                          </a:rPr>
                          <m:t>ạ</m:t>
                        </m:r>
                        <m:r>
                          <a:rPr lang="vi-VN" sz="3200" b="1" i="1" smtClean="0">
                            <a:solidFill>
                              <a:prstClr val="white"/>
                            </a:solidFill>
                            <a:latin typeface="Times New Roman (Headings)"/>
                            <a:cs typeface="Times New Roman" panose="02020603050405020304" pitchFamily="18" charset="0"/>
                          </a:rPr>
                          <m:t>𝒄𝒉</m:t>
                        </m:r>
                        <m:r>
                          <a:rPr lang="vi-VN" sz="3200" b="1" i="1" smtClean="0">
                            <a:solidFill>
                              <a:prstClr val="white"/>
                            </a:solidFill>
                            <a:latin typeface="Times New Roman (Headings)"/>
                            <a:cs typeface="Times New Roman" panose="02020603050405020304" pitchFamily="18" charset="0"/>
                          </a:rPr>
                          <m:t> </m:t>
                        </m:r>
                        <m:r>
                          <a:rPr lang="vi-VN" sz="3200" b="1" i="1" smtClean="0">
                            <a:solidFill>
                              <a:prstClr val="white"/>
                            </a:solidFill>
                            <a:latin typeface="Times New Roman (Headings)"/>
                            <a:cs typeface="Times New Roman" panose="02020603050405020304" pitchFamily="18" charset="0"/>
                          </a:rPr>
                          <m:t>𝒔</m:t>
                        </m:r>
                        <m:r>
                          <a:rPr lang="vi-VN" sz="3200" b="1" i="1" smtClean="0">
                            <a:solidFill>
                              <a:prstClr val="white"/>
                            </a:solidFill>
                            <a:latin typeface="Times New Roman (Headings)"/>
                            <a:cs typeface="Times New Roman" panose="02020603050405020304" pitchFamily="18" charset="0"/>
                          </a:rPr>
                          <m:t>ẽ, </m:t>
                        </m:r>
                        <m:r>
                          <a:rPr lang="vi-VN" sz="3200" b="1" i="1" smtClean="0">
                            <a:solidFill>
                              <a:prstClr val="white"/>
                            </a:solidFill>
                            <a:latin typeface="Times New Roman (Headings)"/>
                            <a:cs typeface="Times New Roman" panose="02020603050405020304" pitchFamily="18" charset="0"/>
                          </a:rPr>
                          <m:t>𝒌𝒉</m:t>
                        </m:r>
                        <m:r>
                          <a:rPr lang="vi-VN" sz="3200" b="1" i="1" smtClean="0">
                            <a:solidFill>
                              <a:prstClr val="white"/>
                            </a:solidFill>
                            <a:latin typeface="Times New Roman (Headings)"/>
                            <a:cs typeface="Times New Roman" panose="02020603050405020304" pitchFamily="18" charset="0"/>
                          </a:rPr>
                          <m:t>ô, </m:t>
                        </m:r>
                        <m:r>
                          <a:rPr lang="vi-VN" sz="3200" b="1" i="1" smtClean="0">
                            <a:solidFill>
                              <a:prstClr val="white"/>
                            </a:solidFill>
                            <a:latin typeface="Times New Roman (Headings)"/>
                            <a:cs typeface="Times New Roman" panose="02020603050405020304" pitchFamily="18" charset="0"/>
                          </a:rPr>
                          <m:t>𝒕𝒉𝒐</m:t>
                        </m:r>
                        <m:r>
                          <a:rPr lang="vi-VN" sz="3200" b="1" i="1" smtClean="0">
                            <a:solidFill>
                              <a:prstClr val="white"/>
                            </a:solidFill>
                            <a:latin typeface="Times New Roman (Headings)"/>
                            <a:cs typeface="Times New Roman" panose="02020603050405020304" pitchFamily="18" charset="0"/>
                          </a:rPr>
                          <m:t>á</m:t>
                        </m:r>
                        <m:r>
                          <a:rPr lang="vi-VN" sz="3200" b="1" i="1" smtClean="0">
                            <a:solidFill>
                              <a:prstClr val="white"/>
                            </a:solidFill>
                            <a:latin typeface="Times New Roman (Headings)"/>
                            <a:cs typeface="Times New Roman" panose="02020603050405020304" pitchFamily="18" charset="0"/>
                          </a:rPr>
                          <m:t>𝒏𝒈</m:t>
                        </m:r>
                        <m:r>
                          <a:rPr lang="vi-VN" sz="3200" b="1" i="1" smtClean="0">
                            <a:solidFill>
                              <a:prstClr val="white"/>
                            </a:solidFill>
                            <a:latin typeface="Times New Roman (Headings)"/>
                            <a:cs typeface="Times New Roman" panose="02020603050405020304" pitchFamily="18" charset="0"/>
                          </a:rPr>
                          <m:t>,</m:t>
                        </m:r>
                      </m:oMath>
                    </m:oMathPara>
                  </a14:m>
                  <a:endParaRPr lang="en-US" sz="3200" b="1" i="1" smtClean="0">
                    <a:solidFill>
                      <a:prstClr val="white"/>
                    </a:solidFill>
                    <a:latin typeface="Times New Roman (Headings)"/>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vi-VN" sz="3200" b="1" i="1">
                            <a:solidFill>
                              <a:prstClr val="white"/>
                            </a:solidFill>
                            <a:latin typeface="Times New Roman (Headings)"/>
                            <a:cs typeface="Times New Roman" panose="02020603050405020304" pitchFamily="18" charset="0"/>
                          </a:rPr>
                          <m:t> á</m:t>
                        </m:r>
                        <m:r>
                          <a:rPr lang="vi-VN" sz="3200" b="1" i="1">
                            <a:solidFill>
                              <a:prstClr val="white"/>
                            </a:solidFill>
                            <a:latin typeface="Times New Roman (Headings)"/>
                            <a:cs typeface="Times New Roman" panose="02020603050405020304" pitchFamily="18" charset="0"/>
                          </a:rPr>
                          <m:t>𝒏𝒉</m:t>
                        </m:r>
                        <m:r>
                          <a:rPr lang="vi-VN" sz="3200" b="1" i="1">
                            <a:solidFill>
                              <a:prstClr val="white"/>
                            </a:solidFill>
                            <a:latin typeface="Times New Roman (Headings)"/>
                            <a:cs typeface="Times New Roman" panose="02020603050405020304" pitchFamily="18" charset="0"/>
                          </a:rPr>
                          <m:t> </m:t>
                        </m:r>
                        <m:r>
                          <a:rPr lang="vi-VN" sz="3200" b="1" i="1">
                            <a:solidFill>
                              <a:prstClr val="white"/>
                            </a:solidFill>
                            <a:latin typeface="Times New Roman (Headings)"/>
                            <a:cs typeface="Times New Roman" panose="02020603050405020304" pitchFamily="18" charset="0"/>
                          </a:rPr>
                          <m:t>𝒔</m:t>
                        </m:r>
                        <m:r>
                          <a:rPr lang="vi-VN" sz="3200" b="1" i="1">
                            <a:solidFill>
                              <a:prstClr val="white"/>
                            </a:solidFill>
                            <a:latin typeface="Times New Roman (Headings)"/>
                            <a:cs typeface="Times New Roman" panose="02020603050405020304" pitchFamily="18" charset="0"/>
                          </a:rPr>
                          <m:t>á</m:t>
                        </m:r>
                        <m:r>
                          <a:rPr lang="vi-VN" sz="3200" b="1" i="1">
                            <a:solidFill>
                              <a:prstClr val="white"/>
                            </a:solidFill>
                            <a:latin typeface="Times New Roman (Headings)"/>
                            <a:cs typeface="Times New Roman" panose="02020603050405020304" pitchFamily="18" charset="0"/>
                          </a:rPr>
                          <m:t>𝒏𝒈</m:t>
                        </m:r>
                        <m:r>
                          <a:rPr lang="vi-VN" sz="3200" b="1" i="1">
                            <a:solidFill>
                              <a:prstClr val="white"/>
                            </a:solidFill>
                            <a:latin typeface="Times New Roman (Headings)"/>
                            <a:cs typeface="Times New Roman" panose="02020603050405020304" pitchFamily="18" charset="0"/>
                          </a:rPr>
                          <m:t> </m:t>
                        </m:r>
                        <m:r>
                          <a:rPr lang="vi-VN" sz="3200" b="1" i="1">
                            <a:solidFill>
                              <a:prstClr val="white"/>
                            </a:solidFill>
                            <a:latin typeface="Times New Roman (Headings)"/>
                            <a:cs typeface="Times New Roman" panose="02020603050405020304" pitchFamily="18" charset="0"/>
                          </a:rPr>
                          <m:t>𝒌𝒉</m:t>
                        </m:r>
                        <m:r>
                          <a:rPr lang="vi-VN" sz="3200" b="1" i="1">
                            <a:solidFill>
                              <a:prstClr val="white"/>
                            </a:solidFill>
                            <a:latin typeface="Times New Roman (Headings)"/>
                            <a:cs typeface="Times New Roman" panose="02020603050405020304" pitchFamily="18" charset="0"/>
                          </a:rPr>
                          <m:t>ô</m:t>
                        </m:r>
                        <m:r>
                          <a:rPr lang="vi-VN" sz="3200" b="1" i="1">
                            <a:solidFill>
                              <a:prstClr val="white"/>
                            </a:solidFill>
                            <a:latin typeface="Times New Roman (Headings)"/>
                            <a:cs typeface="Times New Roman" panose="02020603050405020304" pitchFamily="18" charset="0"/>
                          </a:rPr>
                          <m:t>𝒏𝒈</m:t>
                        </m:r>
                        <m:r>
                          <a:rPr lang="vi-VN" sz="3200" b="1" i="1">
                            <a:solidFill>
                              <a:prstClr val="white"/>
                            </a:solidFill>
                            <a:latin typeface="Times New Roman (Headings)"/>
                            <a:cs typeface="Times New Roman" panose="02020603050405020304" pitchFamily="18" charset="0"/>
                          </a:rPr>
                          <m:t> </m:t>
                        </m:r>
                        <m:r>
                          <a:rPr lang="vi-VN" sz="3200" b="1" i="1">
                            <a:solidFill>
                              <a:prstClr val="white"/>
                            </a:solidFill>
                            <a:latin typeface="Times New Roman (Headings)"/>
                            <a:cs typeface="Times New Roman" panose="02020603050405020304" pitchFamily="18" charset="0"/>
                          </a:rPr>
                          <m:t>𝒄𝒉𝒊</m:t>
                        </m:r>
                        <m:r>
                          <a:rPr lang="vi-VN" sz="3200" b="1" i="1">
                            <a:solidFill>
                              <a:prstClr val="white"/>
                            </a:solidFill>
                            <a:latin typeface="Times New Roman (Headings)"/>
                            <a:cs typeface="Times New Roman" panose="02020603050405020304" pitchFamily="18" charset="0"/>
                          </a:rPr>
                          <m:t>ế</m:t>
                        </m:r>
                        <m:r>
                          <a:rPr lang="vi-VN" sz="3200" b="1" i="1">
                            <a:solidFill>
                              <a:prstClr val="white"/>
                            </a:solidFill>
                            <a:latin typeface="Times New Roman (Headings)"/>
                            <a:cs typeface="Times New Roman" panose="02020603050405020304" pitchFamily="18" charset="0"/>
                          </a:rPr>
                          <m:t>𝒖</m:t>
                        </m:r>
                        <m:r>
                          <a:rPr lang="vi-VN" sz="3200" b="1" i="1">
                            <a:solidFill>
                              <a:prstClr val="white"/>
                            </a:solidFill>
                            <a:latin typeface="Times New Roman (Headings)"/>
                            <a:cs typeface="Times New Roman" panose="02020603050405020304" pitchFamily="18" charset="0"/>
                          </a:rPr>
                          <m:t> </m:t>
                        </m:r>
                        <m:r>
                          <a:rPr lang="vi-VN" sz="3200" b="1" i="1">
                            <a:solidFill>
                              <a:prstClr val="white"/>
                            </a:solidFill>
                            <a:latin typeface="Times New Roman (Headings)"/>
                            <a:cs typeface="Times New Roman" panose="02020603050405020304" pitchFamily="18" charset="0"/>
                          </a:rPr>
                          <m:t>𝒕𝒉</m:t>
                        </m:r>
                        <m:r>
                          <a:rPr lang="vi-VN" sz="3200" b="1" i="1">
                            <a:solidFill>
                              <a:prstClr val="white"/>
                            </a:solidFill>
                            <a:latin typeface="Times New Roman (Headings)"/>
                            <a:cs typeface="Times New Roman" panose="02020603050405020304" pitchFamily="18" charset="0"/>
                          </a:rPr>
                          <m:t>ẳ</m:t>
                        </m:r>
                        <m:r>
                          <a:rPr lang="vi-VN" sz="3200" b="1" i="1">
                            <a:solidFill>
                              <a:prstClr val="white"/>
                            </a:solidFill>
                            <a:latin typeface="Times New Roman (Headings)"/>
                            <a:cs typeface="Times New Roman" panose="02020603050405020304" pitchFamily="18" charset="0"/>
                          </a:rPr>
                          <m:t>𝒏𝒈</m:t>
                        </m:r>
                        <m:r>
                          <a:rPr lang="vi-VN" sz="3200" b="1" i="1">
                            <a:solidFill>
                              <a:prstClr val="white"/>
                            </a:solidFill>
                            <a:latin typeface="Times New Roman (Headings)"/>
                            <a:cs typeface="Times New Roman" panose="02020603050405020304" pitchFamily="18" charset="0"/>
                          </a:rPr>
                          <m:t> </m:t>
                        </m:r>
                        <m:r>
                          <a:rPr lang="vi-VN" sz="3200" b="1" i="1">
                            <a:solidFill>
                              <a:prstClr val="white"/>
                            </a:solidFill>
                            <a:latin typeface="Times New Roman (Headings)"/>
                            <a:cs typeface="Times New Roman" panose="02020603050405020304" pitchFamily="18" charset="0"/>
                          </a:rPr>
                          <m:t>𝒗</m:t>
                        </m:r>
                        <m:r>
                          <a:rPr lang="vi-VN" sz="3200" b="1" i="1">
                            <a:solidFill>
                              <a:prstClr val="white"/>
                            </a:solidFill>
                            <a:latin typeface="Times New Roman (Headings)"/>
                            <a:cs typeface="Times New Roman" panose="02020603050405020304" pitchFamily="18" charset="0"/>
                          </a:rPr>
                          <m:t>à</m:t>
                        </m:r>
                        <m:r>
                          <a:rPr lang="vi-VN" sz="3200" b="1" i="1">
                            <a:solidFill>
                              <a:prstClr val="white"/>
                            </a:solidFill>
                            <a:latin typeface="Times New Roman (Headings)"/>
                            <a:cs typeface="Times New Roman" panose="02020603050405020304" pitchFamily="18" charset="0"/>
                          </a:rPr>
                          <m:t>𝒐</m:t>
                        </m:r>
                      </m:oMath>
                    </m:oMathPara>
                  </a14:m>
                </a:p>
              </p:txBody>
            </p:sp>
          </mc:Choice>
          <mc:Fallback>
            <p:sp>
              <p:nvSpPr>
                <p:cNvPr id="20" name="Parallelogram 19"/>
                <p:cNvSpPr>
                  <a:spLocks noRot="1" noChangeAspect="1" noMove="1" noResize="1" noEditPoints="1" noAdjustHandles="1" noChangeArrowheads="1" noChangeShapeType="1" noTextEdit="1"/>
                </p:cNvSpPr>
                <p:nvPr/>
              </p:nvSpPr>
              <p:spPr>
                <a:xfrm>
                  <a:off x="583677" y="4055176"/>
                  <a:ext cx="7672438" cy="2067626"/>
                </a:xfrm>
                <a:prstGeom prst="parallelogram">
                  <a:avLst/>
                </a:prstGeom>
                <a:blipFill rotWithShape="0">
                  <a:blip r:embed="rId5"/>
                  <a:stretch>
                    <a:fillRect/>
                  </a:stretch>
                </a:blipFill>
                <a:ln>
                  <a:noFill/>
                </a:ln>
              </p:spPr>
              <p:txBody>
                <a:bodyPr/>
                <a:lstStyle/>
                <a:p>
                  <a:r>
                    <a:rPr lang="en-US">
                      <a:noFill/>
                    </a:rPr>
                    <a:t> </a:t>
                  </a:r>
                </a:p>
              </p:txBody>
            </p:sp>
          </mc:Fallback>
        </mc:AlternateContent>
        <p:pic>
          <p:nvPicPr>
            <p:cNvPr id="21" name="Picture 20"/>
            <p:cNvPicPr>
              <a:picLocks noChangeAspect="1"/>
            </p:cNvPicPr>
            <p:nvPr/>
          </p:nvPicPr>
          <p:blipFill>
            <a:blip r:embed="rId6"/>
            <a:stretch>
              <a:fillRect/>
            </a:stretch>
          </p:blipFill>
          <p:spPr>
            <a:xfrm rot="10800000">
              <a:off x="3221801" y="3879674"/>
              <a:ext cx="4997003" cy="303750"/>
            </a:xfrm>
            <a:prstGeom prst="rect">
              <a:avLst/>
            </a:prstGeom>
          </p:spPr>
        </p:pic>
      </p:grpSp>
      <p:grpSp>
        <p:nvGrpSpPr>
          <p:cNvPr id="25" name="Group 24"/>
          <p:cNvGrpSpPr/>
          <p:nvPr/>
        </p:nvGrpSpPr>
        <p:grpSpPr>
          <a:xfrm>
            <a:off x="402829" y="336866"/>
            <a:ext cx="1082288" cy="1082288"/>
            <a:chOff x="83662" y="159259"/>
            <a:chExt cx="1082288" cy="1082288"/>
          </a:xfrm>
          <a:effectLst>
            <a:glow rad="63500">
              <a:schemeClr val="accent1">
                <a:satMod val="175000"/>
                <a:alpha val="40000"/>
              </a:schemeClr>
            </a:glow>
          </a:effectLst>
        </p:grpSpPr>
        <p:sp>
          <p:nvSpPr>
            <p:cNvPr id="26" name="Oval 25"/>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b="1" dirty="0">
                <a:solidFill>
                  <a:srgbClr val="008CF5"/>
                </a:solidFill>
                <a:latin typeface="Arial" panose="020B0604020202020204" pitchFamily="34" charset="0"/>
                <a:cs typeface="Arial" panose="020B0604020202020204" pitchFamily="34" charset="0"/>
              </a:endParaRPr>
            </a:p>
          </p:txBody>
        </p:sp>
        <p:pic>
          <p:nvPicPr>
            <p:cNvPr id="27" name="Picture 26"/>
            <p:cNvPicPr>
              <a:picLocks noChangeAspect="1"/>
            </p:cNvPicPr>
            <p:nvPr/>
          </p:nvPicPr>
          <p:blipFill>
            <a:blip r:embed="rId7"/>
            <a:stretch>
              <a:fillRect/>
            </a:stretch>
          </p:blipFill>
          <p:spPr>
            <a:xfrm>
              <a:off x="83662" y="159259"/>
              <a:ext cx="1082288" cy="1082288"/>
            </a:xfrm>
            <a:prstGeom prst="rect">
              <a:avLst/>
            </a:prstGeom>
          </p:spPr>
        </p:pic>
        <p:pic>
          <p:nvPicPr>
            <p:cNvPr id="28" name="Picture 27"/>
            <p:cNvPicPr>
              <a:picLocks noChangeAspect="1"/>
            </p:cNvPicPr>
            <p:nvPr/>
          </p:nvPicPr>
          <p:blipFill>
            <a:blip r:embed="rId8"/>
            <a:stretch>
              <a:fillRect/>
            </a:stretch>
          </p:blipFill>
          <p:spPr>
            <a:xfrm>
              <a:off x="140649" y="240741"/>
              <a:ext cx="757177" cy="937456"/>
            </a:xfrm>
            <a:prstGeom prst="rect">
              <a:avLst/>
            </a:prstGeom>
          </p:spPr>
        </p:pic>
        <p:sp>
          <p:nvSpPr>
            <p:cNvPr id="29" name="TextBox 28"/>
            <p:cNvSpPr txBox="1"/>
            <p:nvPr/>
          </p:nvSpPr>
          <p:spPr>
            <a:xfrm>
              <a:off x="532452" y="277250"/>
              <a:ext cx="184731" cy="861774"/>
            </a:xfrm>
            <a:prstGeom prst="rect">
              <a:avLst/>
            </a:prstGeom>
            <a:noFill/>
          </p:spPr>
          <p:txBody>
            <a:bodyPr wrap="none" rtlCol="0">
              <a:spAutoFit/>
            </a:bodyPr>
            <a:lstStyle/>
            <a:p>
              <a:pPr algn="ctr"/>
              <a:endParaRPr lang="en-US" sz="5000" b="1" dirty="0">
                <a:solidFill>
                  <a:srgbClr val="00FF4E"/>
                </a:solidFill>
                <a:effectLst>
                  <a:glow rad="88900">
                    <a:srgbClr val="00FF4E">
                      <a:alpha val="60000"/>
                    </a:srgbClr>
                  </a:glow>
                </a:effectLst>
                <a:latin typeface="Arial" panose="020B0604020202020204" pitchFamily="34" charset="0"/>
                <a:cs typeface="Arial" panose="020B0604020202020204" pitchFamily="34" charset="0"/>
              </a:endParaRPr>
            </a:p>
          </p:txBody>
        </p:sp>
      </p:grpSp>
      <p:pic>
        <p:nvPicPr>
          <p:cNvPr id="30" name="Picture 29">
            <a:hlinkClick r:id="rId9" action="ppaction://hlinksldjump"/>
          </p:cNvPr>
          <p:cNvPicPr>
            <a:picLocks noChangeAspect="1"/>
          </p:cNvPicPr>
          <p:nvPr/>
        </p:nvPicPr>
        <p:blipFill rotWithShape="1">
          <a:blip r:embed="rId10" cstate="print">
            <a:extLst>
              <a:ext uri="{28A0092B-C50C-407E-A947-70E740481C1C}">
                <a14:useLocalDpi xmlns:a14="http://schemas.microsoft.com/office/drawing/2010/main" val="0"/>
              </a:ext>
            </a:extLst>
          </a:blip>
          <a:srcRect l="7149" t="6516" r="22004" b="30832"/>
          <a:stretch/>
        </p:blipFill>
        <p:spPr>
          <a:xfrm>
            <a:off x="9503414" y="5700639"/>
            <a:ext cx="1164586" cy="1028405"/>
          </a:xfrm>
          <a:prstGeom prst="rect">
            <a:avLst/>
          </a:prstGeom>
        </p:spPr>
      </p:pic>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9326" y="219334"/>
            <a:ext cx="1321670" cy="1317096"/>
          </a:xfrm>
          <a:prstGeom prst="rect">
            <a:avLst/>
          </a:prstGeom>
        </p:spPr>
      </p:pic>
    </p:spTree>
    <p:extLst>
      <p:ext uri="{BB962C8B-B14F-4D97-AF65-F5344CB8AC3E}">
        <p14:creationId xmlns:p14="http://schemas.microsoft.com/office/powerpoint/2010/main" val="2652564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1000"/>
                                        <p:tgtEl>
                                          <p:spTgt spid="5"/>
                                        </p:tgtEl>
                                      </p:cBhvr>
                                    </p:animEffect>
                                  </p:childTnLst>
                                </p:cTn>
                              </p:par>
                            </p:childTnLst>
                          </p:cTn>
                        </p:par>
                        <p:par>
                          <p:cTn id="8" fill="hold">
                            <p:stCondLst>
                              <p:cond delay="1000"/>
                            </p:stCondLst>
                            <p:childTnLst>
                              <p:par>
                                <p:cTn id="9" presetID="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0-#ppt_w/2"/>
                                          </p:val>
                                        </p:tav>
                                        <p:tav tm="100000">
                                          <p:val>
                                            <p:strVal val="#ppt_x"/>
                                          </p:val>
                                        </p:tav>
                                      </p:tavLst>
                                    </p:anim>
                                    <p:anim calcmode="lin" valueType="num">
                                      <p:cBhvr additive="base">
                                        <p:cTn id="12" dur="1000" fill="hold"/>
                                        <p:tgtEl>
                                          <p:spTgt spid="1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laser.wav"/>
                                        </p:tgtEl>
                                      </p:cMediaNode>
                                    </p:audio>
                                  </p:sub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0-#ppt_w/2"/>
                                          </p:val>
                                        </p:tav>
                                        <p:tav tm="100000">
                                          <p:val>
                                            <p:strVal val="#ppt_x"/>
                                          </p:val>
                                        </p:tav>
                                      </p:tavLst>
                                    </p:anim>
                                    <p:anim calcmode="lin" valueType="num">
                                      <p:cBhvr additive="base">
                                        <p:cTn id="16"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200"/>
                                        <p:tgtEl>
                                          <p:spTgt spid="11"/>
                                        </p:tgtEl>
                                      </p:cBhvr>
                                    </p:animEffect>
                                  </p:childTnLst>
                                </p:cTn>
                              </p:par>
                            </p:childTnLst>
                          </p:cTn>
                        </p:par>
                        <p:par>
                          <p:cTn id="22" fill="hold">
                            <p:stCondLst>
                              <p:cond delay="200"/>
                            </p:stCondLst>
                            <p:childTnLst>
                              <p:par>
                                <p:cTn id="23" presetID="17" presetClass="entr" presetSubtype="8"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300" fill="hold"/>
                                        <p:tgtEl>
                                          <p:spTgt spid="16"/>
                                        </p:tgtEl>
                                        <p:attrNameLst>
                                          <p:attrName>ppt_x</p:attrName>
                                        </p:attrNameLst>
                                      </p:cBhvr>
                                      <p:tavLst>
                                        <p:tav tm="0">
                                          <p:val>
                                            <p:strVal val="#ppt_x-#ppt_w/2"/>
                                          </p:val>
                                        </p:tav>
                                        <p:tav tm="100000">
                                          <p:val>
                                            <p:strVal val="#ppt_x"/>
                                          </p:val>
                                        </p:tav>
                                      </p:tavLst>
                                    </p:anim>
                                    <p:anim calcmode="lin" valueType="num">
                                      <p:cBhvr>
                                        <p:cTn id="26" dur="300" fill="hold"/>
                                        <p:tgtEl>
                                          <p:spTgt spid="16"/>
                                        </p:tgtEl>
                                        <p:attrNameLst>
                                          <p:attrName>ppt_y</p:attrName>
                                        </p:attrNameLst>
                                      </p:cBhvr>
                                      <p:tavLst>
                                        <p:tav tm="0">
                                          <p:val>
                                            <p:strVal val="#ppt_y"/>
                                          </p:val>
                                        </p:tav>
                                        <p:tav tm="100000">
                                          <p:val>
                                            <p:strVal val="#ppt_y"/>
                                          </p:val>
                                        </p:tav>
                                      </p:tavLst>
                                    </p:anim>
                                    <p:anim calcmode="lin" valueType="num">
                                      <p:cBhvr>
                                        <p:cTn id="27" dur="300" fill="hold"/>
                                        <p:tgtEl>
                                          <p:spTgt spid="16"/>
                                        </p:tgtEl>
                                        <p:attrNameLst>
                                          <p:attrName>ppt_w</p:attrName>
                                        </p:attrNameLst>
                                      </p:cBhvr>
                                      <p:tavLst>
                                        <p:tav tm="0">
                                          <p:val>
                                            <p:fltVal val="0"/>
                                          </p:val>
                                        </p:tav>
                                        <p:tav tm="100000">
                                          <p:val>
                                            <p:strVal val="#ppt_w"/>
                                          </p:val>
                                        </p:tav>
                                      </p:tavLst>
                                    </p:anim>
                                    <p:anim calcmode="lin" valueType="num">
                                      <p:cBhvr>
                                        <p:cTn id="28" dur="300" fill="hold"/>
                                        <p:tgtEl>
                                          <p:spTgt spid="1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3"/>
                                            </p:cond>
                                          </p:stCondLst>
                                          <p:endCondLst>
                                            <p:cond evt="onStopAudio" delay="0">
                                              <p:tgtEl>
                                                <p:sldTgt/>
                                              </p:tgtEl>
                                            </p:cond>
                                          </p:endCondLst>
                                        </p:cTn>
                                        <p:tgtEl>
                                          <p:sndTgt r:embed="rId3" name="fins__success-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64"/>
            <a:ext cx="12192000" cy="6858000"/>
          </a:xfrm>
          <a:prstGeom prst="rect">
            <a:avLst/>
          </a:prstGeom>
        </p:spPr>
      </p:pic>
      <p:sp>
        <p:nvSpPr>
          <p:cNvPr id="3" name="Rectangle 2"/>
          <p:cNvSpPr/>
          <p:nvPr/>
        </p:nvSpPr>
        <p:spPr>
          <a:xfrm>
            <a:off x="2131539" y="257043"/>
            <a:ext cx="9539707" cy="3527169"/>
          </a:xfrm>
          <a:prstGeom prst="rect">
            <a:avLst/>
          </a:prstGeom>
          <a:solidFill>
            <a:srgbClr val="002060">
              <a:alpha val="89000"/>
            </a:srgbClr>
          </a:solidFill>
          <a:ln>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a:solidFill>
                  <a:prstClr val="white"/>
                </a:solidFill>
                <a:latin typeface="+mj-lt"/>
                <a:cs typeface="Times New Roman" panose="02020603050405020304" pitchFamily="18" charset="0"/>
              </a:rPr>
              <a:t>Câu 2: Em hãy khoanh vào chữ cái trước câu đúng để tránh các tai nạn về điện khi làm việc với máy tính</a:t>
            </a:r>
          </a:p>
          <a:p>
            <a:pPr lvl="1"/>
            <a:r>
              <a:rPr lang="vi-VN" sz="3200" smtClean="0">
                <a:solidFill>
                  <a:prstClr val="white"/>
                </a:solidFill>
                <a:latin typeface="+mj-lt"/>
                <a:cs typeface="Times New Roman" panose="02020603050405020304" pitchFamily="18" charset="0"/>
              </a:rPr>
              <a:t>A</a:t>
            </a:r>
            <a:r>
              <a:rPr lang="vi-VN" sz="3200">
                <a:solidFill>
                  <a:prstClr val="white"/>
                </a:solidFill>
                <a:latin typeface="+mj-lt"/>
                <a:cs typeface="Times New Roman" panose="02020603050405020304" pitchFamily="18" charset="0"/>
              </a:rPr>
              <a:t>. Không làm việc với máy tính khi có hiện tượng dò điện.  </a:t>
            </a:r>
          </a:p>
          <a:p>
            <a:pPr lvl="1"/>
            <a:r>
              <a:rPr lang="vi-VN" sz="3200" smtClean="0">
                <a:solidFill>
                  <a:prstClr val="white"/>
                </a:solidFill>
                <a:latin typeface="+mj-lt"/>
                <a:cs typeface="Times New Roman" panose="02020603050405020304" pitchFamily="18" charset="0"/>
              </a:rPr>
              <a:t>B</a:t>
            </a:r>
            <a:r>
              <a:rPr lang="vi-VN" sz="3200">
                <a:solidFill>
                  <a:prstClr val="white"/>
                </a:solidFill>
                <a:latin typeface="+mj-lt"/>
                <a:cs typeface="Times New Roman" panose="02020603050405020304" pitchFamily="18" charset="0"/>
              </a:rPr>
              <a:t>. Làm việc với máy tính khi tay ướt</a:t>
            </a:r>
          </a:p>
          <a:p>
            <a:pPr lvl="1"/>
            <a:r>
              <a:rPr lang="vi-VN" sz="3200" smtClean="0">
                <a:solidFill>
                  <a:prstClr val="white"/>
                </a:solidFill>
                <a:latin typeface="+mj-lt"/>
                <a:cs typeface="Times New Roman" panose="02020603050405020304" pitchFamily="18" charset="0"/>
              </a:rPr>
              <a:t>C</a:t>
            </a:r>
            <a:r>
              <a:rPr lang="vi-VN" sz="3200">
                <a:solidFill>
                  <a:prstClr val="white"/>
                </a:solidFill>
                <a:latin typeface="+mj-lt"/>
                <a:cs typeface="Times New Roman" panose="02020603050405020304" pitchFamily="18" charset="0"/>
              </a:rPr>
              <a:t>. Làm việc với máy tính khi ngoài trời có sấm sét.</a:t>
            </a:r>
          </a:p>
          <a:p>
            <a:pPr lvl="1"/>
            <a:r>
              <a:rPr lang="vi-VN" sz="3200" smtClean="0">
                <a:solidFill>
                  <a:prstClr val="white"/>
                </a:solidFill>
                <a:latin typeface="+mj-lt"/>
                <a:cs typeface="Times New Roman" panose="02020603050405020304" pitchFamily="18" charset="0"/>
              </a:rPr>
              <a:t>D</a:t>
            </a:r>
            <a:r>
              <a:rPr lang="vi-VN" sz="3200">
                <a:solidFill>
                  <a:prstClr val="white"/>
                </a:solidFill>
                <a:latin typeface="+mj-lt"/>
                <a:cs typeface="Times New Roman" panose="02020603050405020304" pitchFamily="18" charset="0"/>
              </a:rPr>
              <a:t>. Để cốc nước cạnh máy tính khi làm việc.</a:t>
            </a:r>
            <a:endParaRPr lang="vi-VN" sz="3200" dirty="0" err="1">
              <a:solidFill>
                <a:prstClr val="white"/>
              </a:solidFill>
              <a:latin typeface="+mj-lt"/>
              <a:cs typeface="Times New Roman" panose="02020603050405020304" pitchFamily="18" charset="0"/>
            </a:endParaRPr>
          </a:p>
        </p:txBody>
      </p:sp>
      <p:grpSp>
        <p:nvGrpSpPr>
          <p:cNvPr id="5" name="Group 4"/>
          <p:cNvGrpSpPr/>
          <p:nvPr/>
        </p:nvGrpSpPr>
        <p:grpSpPr>
          <a:xfrm>
            <a:off x="1730771" y="219335"/>
            <a:ext cx="532822" cy="3536741"/>
            <a:chOff x="1322576" y="181189"/>
            <a:chExt cx="387790" cy="2666783"/>
          </a:xfrm>
        </p:grpSpPr>
        <p:grpSp>
          <p:nvGrpSpPr>
            <p:cNvPr id="6" name="Group 5"/>
            <p:cNvGrpSpPr/>
            <p:nvPr/>
          </p:nvGrpSpPr>
          <p:grpSpPr>
            <a:xfrm>
              <a:off x="1322576" y="1379570"/>
              <a:ext cx="286946" cy="286946"/>
              <a:chOff x="505017" y="3662327"/>
              <a:chExt cx="286946" cy="286946"/>
            </a:xfrm>
          </p:grpSpPr>
          <p:sp>
            <p:nvSpPr>
              <p:cNvPr id="8" name="Oval 7"/>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Oval 8"/>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7" name="Left Bracket 6"/>
            <p:cNvSpPr/>
            <p:nvPr/>
          </p:nvSpPr>
          <p:spPr>
            <a:xfrm>
              <a:off x="1461286" y="181189"/>
              <a:ext cx="249080" cy="2666783"/>
            </a:xfrm>
            <a:prstGeom prst="leftBracket">
              <a:avLst/>
            </a:prstGeom>
            <a:ln w="38100">
              <a:solidFill>
                <a:srgbClr val="008CF5"/>
              </a:solidFill>
            </a:ln>
            <a:effectLst>
              <a:glow rad="228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sp>
        <p:nvSpPr>
          <p:cNvPr id="10" name="Left Bracket 9"/>
          <p:cNvSpPr/>
          <p:nvPr/>
        </p:nvSpPr>
        <p:spPr>
          <a:xfrm flipH="1">
            <a:off x="11398227" y="219335"/>
            <a:ext cx="304660" cy="3564877"/>
          </a:xfrm>
          <a:prstGeom prst="leftBracket">
            <a:avLst/>
          </a:prstGeom>
          <a:ln w="38100">
            <a:solidFill>
              <a:srgbClr val="008CF5"/>
            </a:solidFill>
          </a:ln>
          <a:effectLst>
            <a:glow rad="228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nvGrpSpPr>
          <p:cNvPr id="11" name="Group 10"/>
          <p:cNvGrpSpPr/>
          <p:nvPr/>
        </p:nvGrpSpPr>
        <p:grpSpPr>
          <a:xfrm>
            <a:off x="666442" y="1407437"/>
            <a:ext cx="455948" cy="3222722"/>
            <a:chOff x="393013" y="1064532"/>
            <a:chExt cx="455948" cy="3222722"/>
          </a:xfrm>
          <a:effectLst>
            <a:glow rad="101600">
              <a:schemeClr val="accent1">
                <a:satMod val="175000"/>
                <a:alpha val="40000"/>
              </a:schemeClr>
            </a:glow>
          </a:effectLst>
        </p:grpSpPr>
        <p:cxnSp>
          <p:nvCxnSpPr>
            <p:cNvPr id="12" name="Straight Connector 11"/>
            <p:cNvCxnSpPr>
              <a:stCxn id="26" idx="4"/>
              <a:endCxn id="14" idx="0"/>
            </p:cNvCxnSpPr>
            <p:nvPr/>
          </p:nvCxnSpPr>
          <p:spPr>
            <a:xfrm>
              <a:off x="617168" y="1064532"/>
              <a:ext cx="3819" cy="2766774"/>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3" name="Group 12"/>
            <p:cNvGrpSpPr/>
            <p:nvPr/>
          </p:nvGrpSpPr>
          <p:grpSpPr>
            <a:xfrm>
              <a:off x="393013" y="3831306"/>
              <a:ext cx="455948" cy="455948"/>
              <a:chOff x="268476" y="3198923"/>
              <a:chExt cx="286946" cy="286946"/>
            </a:xfrm>
          </p:grpSpPr>
          <p:sp>
            <p:nvSpPr>
              <p:cNvPr id="14" name="Oval 1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Oval 1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grpSp>
        <p:nvGrpSpPr>
          <p:cNvPr id="16" name="Group 15"/>
          <p:cNvGrpSpPr/>
          <p:nvPr/>
        </p:nvGrpSpPr>
        <p:grpSpPr>
          <a:xfrm>
            <a:off x="2084434" y="3920596"/>
            <a:ext cx="7672438" cy="2654675"/>
            <a:chOff x="560434" y="3549113"/>
            <a:chExt cx="7672438" cy="2654675"/>
          </a:xfrm>
          <a:effectLst>
            <a:glow rad="101600">
              <a:schemeClr val="accent1">
                <a:satMod val="175000"/>
                <a:alpha val="40000"/>
              </a:schemeClr>
            </a:glow>
          </a:effectLst>
        </p:grpSpPr>
        <p:grpSp>
          <p:nvGrpSpPr>
            <p:cNvPr id="17" name="Group 16"/>
            <p:cNvGrpSpPr/>
            <p:nvPr/>
          </p:nvGrpSpPr>
          <p:grpSpPr>
            <a:xfrm>
              <a:off x="620986" y="3549113"/>
              <a:ext cx="7597821" cy="2654675"/>
              <a:chOff x="1139780" y="2611241"/>
              <a:chExt cx="4733934" cy="2462475"/>
            </a:xfrm>
          </p:grpSpPr>
          <p:sp>
            <p:nvSpPr>
              <p:cNvPr id="22" name="Parallelogram 21"/>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prstClr val="white"/>
                  </a:solidFill>
                  <a:latin typeface="Times New Roman" panose="02020603050405020304" pitchFamily="18" charset="0"/>
                  <a:cs typeface="Times New Roman" panose="02020603050405020304" pitchFamily="18" charset="0"/>
                </a:endParaRPr>
              </a:p>
            </p:txBody>
          </p:sp>
          <p:sp>
            <p:nvSpPr>
              <p:cNvPr id="23" name="Parallelogram 22"/>
              <p:cNvSpPr/>
              <p:nvPr/>
            </p:nvSpPr>
            <p:spPr>
              <a:xfrm flipH="1">
                <a:off x="1357102" y="2611241"/>
                <a:ext cx="1403156" cy="534468"/>
              </a:xfrm>
              <a:prstGeom prst="parallelogram">
                <a:avLst/>
              </a:prstGeom>
              <a:solidFill>
                <a:srgbClr val="FFFF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FF0000"/>
                    </a:solidFill>
                    <a:latin typeface="Arial" panose="020B0604020202020204" pitchFamily="34" charset="0"/>
                    <a:cs typeface="Arial" panose="020B0604020202020204" pitchFamily="34" charset="0"/>
                  </a:rPr>
                  <a:t>ĐÁP ÁN</a:t>
                </a:r>
              </a:p>
            </p:txBody>
          </p:sp>
          <p:sp>
            <p:nvSpPr>
              <p:cNvPr id="24" name="Rectangle 23"/>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18" name="Straight Connector 17"/>
            <p:cNvCxnSpPr>
              <a:stCxn id="21" idx="3"/>
              <a:endCxn id="21"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20" name="Parallelogram 1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prstClr val="white"/>
                  </a:solidFill>
                  <a:latin typeface="Times New Roman" panose="02020603050405020304" pitchFamily="18" charset="0"/>
                  <a:cs typeface="Times New Roman" panose="02020603050405020304" pitchFamily="18" charset="0"/>
                </a:rPr>
                <a:t>A. Không làm việc với máy tính khi có hiện tượng dò điện. </a:t>
              </a:r>
              <a:endParaRPr lang="en-US" sz="3200" b="1" dirty="0">
                <a:solidFill>
                  <a:prstClr val="white"/>
                </a:solidFill>
                <a:latin typeface="Times New Roman" panose="02020603050405020304" pitchFamily="18" charset="0"/>
                <a:cs typeface="Times New Roman" panose="02020603050405020304" pitchFamily="18" charset="0"/>
              </a:endParaRPr>
            </a:p>
          </p:txBody>
        </p:sp>
        <p:pic>
          <p:nvPicPr>
            <p:cNvPr id="21" name="Picture 20"/>
            <p:cNvPicPr>
              <a:picLocks noChangeAspect="1"/>
            </p:cNvPicPr>
            <p:nvPr/>
          </p:nvPicPr>
          <p:blipFill>
            <a:blip r:embed="rId5"/>
            <a:stretch>
              <a:fillRect/>
            </a:stretch>
          </p:blipFill>
          <p:spPr>
            <a:xfrm rot="10800000">
              <a:off x="3221801" y="3879674"/>
              <a:ext cx="4997003" cy="303750"/>
            </a:xfrm>
            <a:prstGeom prst="rect">
              <a:avLst/>
            </a:prstGeom>
          </p:spPr>
        </p:pic>
      </p:grpSp>
      <p:grpSp>
        <p:nvGrpSpPr>
          <p:cNvPr id="25" name="Group 24"/>
          <p:cNvGrpSpPr/>
          <p:nvPr/>
        </p:nvGrpSpPr>
        <p:grpSpPr>
          <a:xfrm>
            <a:off x="353271" y="336866"/>
            <a:ext cx="1082288" cy="1082288"/>
            <a:chOff x="83662" y="159259"/>
            <a:chExt cx="1082288" cy="1082288"/>
          </a:xfrm>
          <a:effectLst>
            <a:glow rad="63500">
              <a:schemeClr val="accent1">
                <a:satMod val="175000"/>
                <a:alpha val="40000"/>
              </a:schemeClr>
            </a:glow>
          </a:effectLst>
        </p:grpSpPr>
        <p:sp>
          <p:nvSpPr>
            <p:cNvPr id="26" name="Oval 25"/>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b="1" dirty="0">
                <a:solidFill>
                  <a:srgbClr val="008CF5"/>
                </a:solidFill>
                <a:latin typeface="Arial" panose="020B0604020202020204" pitchFamily="34" charset="0"/>
                <a:cs typeface="Arial" panose="020B0604020202020204" pitchFamily="34" charset="0"/>
              </a:endParaRPr>
            </a:p>
          </p:txBody>
        </p:sp>
        <p:pic>
          <p:nvPicPr>
            <p:cNvPr id="27" name="Picture 26"/>
            <p:cNvPicPr>
              <a:picLocks noChangeAspect="1"/>
            </p:cNvPicPr>
            <p:nvPr/>
          </p:nvPicPr>
          <p:blipFill>
            <a:blip r:embed="rId6"/>
            <a:stretch>
              <a:fillRect/>
            </a:stretch>
          </p:blipFill>
          <p:spPr>
            <a:xfrm>
              <a:off x="83662" y="159259"/>
              <a:ext cx="1082288" cy="1082288"/>
            </a:xfrm>
            <a:prstGeom prst="rect">
              <a:avLst/>
            </a:prstGeom>
          </p:spPr>
        </p:pic>
        <p:pic>
          <p:nvPicPr>
            <p:cNvPr id="28" name="Picture 27"/>
            <p:cNvPicPr>
              <a:picLocks noChangeAspect="1"/>
            </p:cNvPicPr>
            <p:nvPr/>
          </p:nvPicPr>
          <p:blipFill>
            <a:blip r:embed="rId7"/>
            <a:stretch>
              <a:fillRect/>
            </a:stretch>
          </p:blipFill>
          <p:spPr>
            <a:xfrm>
              <a:off x="140649" y="240741"/>
              <a:ext cx="757177" cy="937456"/>
            </a:xfrm>
            <a:prstGeom prst="rect">
              <a:avLst/>
            </a:prstGeom>
          </p:spPr>
        </p:pic>
        <p:sp>
          <p:nvSpPr>
            <p:cNvPr id="29" name="TextBox 28"/>
            <p:cNvSpPr txBox="1"/>
            <p:nvPr/>
          </p:nvSpPr>
          <p:spPr>
            <a:xfrm>
              <a:off x="532452" y="277250"/>
              <a:ext cx="184731" cy="861774"/>
            </a:xfrm>
            <a:prstGeom prst="rect">
              <a:avLst/>
            </a:prstGeom>
            <a:noFill/>
          </p:spPr>
          <p:txBody>
            <a:bodyPr wrap="none" rtlCol="0">
              <a:spAutoFit/>
            </a:bodyPr>
            <a:lstStyle/>
            <a:p>
              <a:pPr algn="ctr"/>
              <a:endParaRPr lang="en-US" sz="5000" b="1" dirty="0">
                <a:solidFill>
                  <a:srgbClr val="00FF4E"/>
                </a:solidFill>
                <a:effectLst>
                  <a:glow rad="88900">
                    <a:srgbClr val="00FF4E">
                      <a:alpha val="60000"/>
                    </a:srgbClr>
                  </a:glow>
                </a:effectLst>
                <a:latin typeface="Arial" panose="020B0604020202020204" pitchFamily="34" charset="0"/>
                <a:cs typeface="Arial" panose="020B0604020202020204" pitchFamily="34" charset="0"/>
              </a:endParaRPr>
            </a:p>
          </p:txBody>
        </p:sp>
      </p:grpSp>
      <p:pic>
        <p:nvPicPr>
          <p:cNvPr id="30" name="Picture 29">
            <a:hlinkClick r:id="rId8" action="ppaction://hlinksldjump"/>
          </p:cNvPr>
          <p:cNvPicPr>
            <a:picLocks noChangeAspect="1"/>
          </p:cNvPicPr>
          <p:nvPr/>
        </p:nvPicPr>
        <p:blipFill rotWithShape="1">
          <a:blip r:embed="rId9" cstate="print">
            <a:extLst>
              <a:ext uri="{28A0092B-C50C-407E-A947-70E740481C1C}">
                <a14:useLocalDpi xmlns:a14="http://schemas.microsoft.com/office/drawing/2010/main" val="0"/>
              </a:ext>
            </a:extLst>
          </a:blip>
          <a:srcRect l="7149" t="6516" r="22004" b="30832"/>
          <a:stretch/>
        </p:blipFill>
        <p:spPr>
          <a:xfrm>
            <a:off x="9503414" y="5700639"/>
            <a:ext cx="1164586" cy="1028405"/>
          </a:xfrm>
          <a:prstGeom prst="rect">
            <a:avLst/>
          </a:prstGeom>
        </p:spPr>
      </p:pic>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9761" y="219334"/>
            <a:ext cx="1321670" cy="1317096"/>
          </a:xfrm>
          <a:prstGeom prst="rect">
            <a:avLst/>
          </a:prstGeom>
        </p:spPr>
      </p:pic>
    </p:spTree>
    <p:extLst>
      <p:ext uri="{BB962C8B-B14F-4D97-AF65-F5344CB8AC3E}">
        <p14:creationId xmlns:p14="http://schemas.microsoft.com/office/powerpoint/2010/main" val="393225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1000"/>
                                        <p:tgtEl>
                                          <p:spTgt spid="5"/>
                                        </p:tgtEl>
                                      </p:cBhvr>
                                    </p:animEffect>
                                  </p:childTnLst>
                                </p:cTn>
                              </p:par>
                            </p:childTnLst>
                          </p:cTn>
                        </p:par>
                        <p:par>
                          <p:cTn id="8" fill="hold">
                            <p:stCondLst>
                              <p:cond delay="1000"/>
                            </p:stCondLst>
                            <p:childTnLst>
                              <p:par>
                                <p:cTn id="9" presetID="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0-#ppt_w/2"/>
                                          </p:val>
                                        </p:tav>
                                        <p:tav tm="100000">
                                          <p:val>
                                            <p:strVal val="#ppt_x"/>
                                          </p:val>
                                        </p:tav>
                                      </p:tavLst>
                                    </p:anim>
                                    <p:anim calcmode="lin" valueType="num">
                                      <p:cBhvr additive="base">
                                        <p:cTn id="12" dur="1000" fill="hold"/>
                                        <p:tgtEl>
                                          <p:spTgt spid="1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laser.wav"/>
                                        </p:tgtEl>
                                      </p:cMediaNode>
                                    </p:audio>
                                  </p:sub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0-#ppt_w/2"/>
                                          </p:val>
                                        </p:tav>
                                        <p:tav tm="100000">
                                          <p:val>
                                            <p:strVal val="#ppt_x"/>
                                          </p:val>
                                        </p:tav>
                                      </p:tavLst>
                                    </p:anim>
                                    <p:anim calcmode="lin" valueType="num">
                                      <p:cBhvr additive="base">
                                        <p:cTn id="16"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200"/>
                                        <p:tgtEl>
                                          <p:spTgt spid="11"/>
                                        </p:tgtEl>
                                      </p:cBhvr>
                                    </p:animEffect>
                                  </p:childTnLst>
                                </p:cTn>
                              </p:par>
                            </p:childTnLst>
                          </p:cTn>
                        </p:par>
                        <p:par>
                          <p:cTn id="22" fill="hold">
                            <p:stCondLst>
                              <p:cond delay="200"/>
                            </p:stCondLst>
                            <p:childTnLst>
                              <p:par>
                                <p:cTn id="23" presetID="17" presetClass="entr" presetSubtype="8"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300" fill="hold"/>
                                        <p:tgtEl>
                                          <p:spTgt spid="16"/>
                                        </p:tgtEl>
                                        <p:attrNameLst>
                                          <p:attrName>ppt_x</p:attrName>
                                        </p:attrNameLst>
                                      </p:cBhvr>
                                      <p:tavLst>
                                        <p:tav tm="0">
                                          <p:val>
                                            <p:strVal val="#ppt_x-#ppt_w/2"/>
                                          </p:val>
                                        </p:tav>
                                        <p:tav tm="100000">
                                          <p:val>
                                            <p:strVal val="#ppt_x"/>
                                          </p:val>
                                        </p:tav>
                                      </p:tavLst>
                                    </p:anim>
                                    <p:anim calcmode="lin" valueType="num">
                                      <p:cBhvr>
                                        <p:cTn id="26" dur="300" fill="hold"/>
                                        <p:tgtEl>
                                          <p:spTgt spid="16"/>
                                        </p:tgtEl>
                                        <p:attrNameLst>
                                          <p:attrName>ppt_y</p:attrName>
                                        </p:attrNameLst>
                                      </p:cBhvr>
                                      <p:tavLst>
                                        <p:tav tm="0">
                                          <p:val>
                                            <p:strVal val="#ppt_y"/>
                                          </p:val>
                                        </p:tav>
                                        <p:tav tm="100000">
                                          <p:val>
                                            <p:strVal val="#ppt_y"/>
                                          </p:val>
                                        </p:tav>
                                      </p:tavLst>
                                    </p:anim>
                                    <p:anim calcmode="lin" valueType="num">
                                      <p:cBhvr>
                                        <p:cTn id="27" dur="300" fill="hold"/>
                                        <p:tgtEl>
                                          <p:spTgt spid="16"/>
                                        </p:tgtEl>
                                        <p:attrNameLst>
                                          <p:attrName>ppt_w</p:attrName>
                                        </p:attrNameLst>
                                      </p:cBhvr>
                                      <p:tavLst>
                                        <p:tav tm="0">
                                          <p:val>
                                            <p:fltVal val="0"/>
                                          </p:val>
                                        </p:tav>
                                        <p:tav tm="100000">
                                          <p:val>
                                            <p:strVal val="#ppt_w"/>
                                          </p:val>
                                        </p:tav>
                                      </p:tavLst>
                                    </p:anim>
                                    <p:anim calcmode="lin" valueType="num">
                                      <p:cBhvr>
                                        <p:cTn id="28" dur="300" fill="hold"/>
                                        <p:tgtEl>
                                          <p:spTgt spid="1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3"/>
                                            </p:cond>
                                          </p:stCondLst>
                                          <p:endCondLst>
                                            <p:cond evt="onStopAudio" delay="0">
                                              <p:tgtEl>
                                                <p:sldTgt/>
                                              </p:tgtEl>
                                            </p:cond>
                                          </p:endCondLst>
                                        </p:cTn>
                                        <p:tgtEl>
                                          <p:sndTgt r:embed="rId3" name="fins__success-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601768" y="2510724"/>
            <a:ext cx="1357659" cy="3871444"/>
          </a:xfrm>
          <a:prstGeom prst="rect">
            <a:avLst/>
          </a:prstGeom>
        </p:spPr>
      </p:pic>
      <p:pic>
        <p:nvPicPr>
          <p:cNvPr id="11" name="Picture 10"/>
          <p:cNvPicPr>
            <a:picLocks noChangeAspect="1"/>
          </p:cNvPicPr>
          <p:nvPr/>
        </p:nvPicPr>
        <p:blipFill>
          <a:blip r:embed="rId3"/>
          <a:stretch>
            <a:fillRect/>
          </a:stretch>
        </p:blipFill>
        <p:spPr>
          <a:xfrm>
            <a:off x="9163017" y="329714"/>
            <a:ext cx="2113788" cy="2999274"/>
          </a:xfrm>
          <a:prstGeom prst="rect">
            <a:avLst/>
          </a:prstGeom>
        </p:spPr>
      </p:pic>
      <p:sp>
        <p:nvSpPr>
          <p:cNvPr id="10" name="Round Diagonal Corner Rectangle 9"/>
          <p:cNvSpPr/>
          <p:nvPr/>
        </p:nvSpPr>
        <p:spPr>
          <a:xfrm>
            <a:off x="2111811" y="1127904"/>
            <a:ext cx="6746439" cy="4332562"/>
          </a:xfrm>
          <a:prstGeom prst="round2DiagRect">
            <a:avLst/>
          </a:prstGeom>
          <a:noFill/>
          <a:ln w="28575">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614612" y="1770691"/>
            <a:ext cx="5988453" cy="3046988"/>
          </a:xfrm>
          <a:prstGeom prst="rect">
            <a:avLst/>
          </a:prstGeom>
        </p:spPr>
        <p:txBody>
          <a:bodyPr wrap="square">
            <a:spAutoFit/>
          </a:bodyPr>
          <a:lstStyle/>
          <a:p>
            <a:r>
              <a:rPr lang="en-US" sz="3200">
                <a:solidFill>
                  <a:srgbClr val="3333CC"/>
                </a:solidFill>
                <a:latin typeface="Arial (Body)"/>
                <a:ea typeface="Calibri" panose="020F0502020204030204" pitchFamily="34" charset="0"/>
              </a:rPr>
              <a:t>-&gt;Qua bài học này, các con  đã biết được điều gì?</a:t>
            </a:r>
          </a:p>
          <a:p>
            <a:pPr marL="571500" indent="-571500">
              <a:buFont typeface="Wingdings" panose="05000000000000000000" pitchFamily="2" charset="2"/>
              <a:buChar char="Ø"/>
            </a:pPr>
            <a:r>
              <a:rPr lang="en-US" sz="3200">
                <a:solidFill>
                  <a:srgbClr val="FF0000"/>
                </a:solidFill>
                <a:latin typeface="Arial (Body)"/>
                <a:ea typeface="Calibri" panose="020F0502020204030204" pitchFamily="34" charset="0"/>
              </a:rPr>
              <a:t>Các em cần thực hiện quy tắc an toàn về điện và luôn đề phòng tai nạn về điện khi sử dụng máy tính.</a:t>
            </a:r>
            <a:endParaRPr lang="en-US" sz="3200" dirty="0">
              <a:solidFill>
                <a:srgbClr val="FF0000"/>
              </a:solidFill>
              <a:latin typeface="Arial (Body)"/>
            </a:endParaRPr>
          </a:p>
        </p:txBody>
      </p:sp>
    </p:spTree>
    <p:extLst>
      <p:ext uri="{BB962C8B-B14F-4D97-AF65-F5344CB8AC3E}">
        <p14:creationId xmlns:p14="http://schemas.microsoft.com/office/powerpoint/2010/main" val="6293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animEffect transition="in" filter="fade">
                                      <p:cBhvr>
                                        <p:cTn id="26" dur="1000"/>
                                        <p:tgtEl>
                                          <p:spTgt spid="9">
                                            <p:txEl>
                                              <p:pRg st="1" end="1"/>
                                            </p:txEl>
                                          </p:spTgt>
                                        </p:tgtEl>
                                      </p:cBhvr>
                                    </p:animEffect>
                                    <p:anim calcmode="lin" valueType="num">
                                      <p:cBhvr>
                                        <p:cTn id="27"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orizontal Scroll 7"/>
          <p:cNvSpPr/>
          <p:nvPr/>
        </p:nvSpPr>
        <p:spPr>
          <a:xfrm>
            <a:off x="1580129" y="1236517"/>
            <a:ext cx="8871678" cy="3201189"/>
          </a:xfrm>
          <a:prstGeom prst="horizontalScroll">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algn="just"/>
            <a:r>
              <a:rPr lang="en-US" sz="2600" b="1" dirty="0" err="1">
                <a:latin typeface="Arial" panose="020B0604020202020204" pitchFamily="34" charset="0"/>
                <a:cs typeface="Arial" panose="020B0604020202020204" pitchFamily="34" charset="0"/>
              </a:rPr>
              <a:t>Thực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hiện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quy</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tắc</a:t>
            </a:r>
            <a:r>
              <a:rPr lang="en-US" sz="2600" b="1" dirty="0">
                <a:latin typeface="Arial" panose="020B0604020202020204" pitchFamily="34" charset="0"/>
                <a:cs typeface="Arial" panose="020B0604020202020204" pitchFamily="34" charset="0"/>
              </a:rPr>
              <a:t> an </a:t>
            </a:r>
            <a:r>
              <a:rPr lang="en-US" sz="2600" b="1" dirty="0" err="1">
                <a:latin typeface="Arial" panose="020B0604020202020204" pitchFamily="34" charset="0"/>
                <a:cs typeface="Arial" panose="020B0604020202020204" pitchFamily="34" charset="0"/>
              </a:rPr>
              <a:t>toàn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điện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và</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luôn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đề</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phòng</a:t>
            </a:r>
            <a:r>
              <a:rPr lang="en-US" sz="2600" b="1" dirty="0">
                <a:latin typeface="Arial" panose="020B0604020202020204" pitchFamily="34" charset="0"/>
                <a:cs typeface="Arial" panose="020B0604020202020204" pitchFamily="34" charset="0"/>
              </a:rPr>
              <a:t> tai </a:t>
            </a:r>
            <a:r>
              <a:rPr lang="en-US" sz="2600" b="1" dirty="0" err="1">
                <a:latin typeface="Arial" panose="020B0604020202020204" pitchFamily="34" charset="0"/>
                <a:cs typeface="Arial" panose="020B0604020202020204" pitchFamily="34" charset="0"/>
              </a:rPr>
              <a:t>nạn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về</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điện</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khi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sử</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dụng</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máy</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tính</a:t>
            </a:r>
            <a:r>
              <a:rPr lang="en-US" sz="2600" b="1" dirty="0">
                <a:latin typeface="Arial" panose="020B0604020202020204" pitchFamily="34" charset="0"/>
                <a:cs typeface="Arial" panose="020B0604020202020204" pitchFamily="34" charset="0"/>
              </a:rPr>
              <a:t>.</a:t>
            </a:r>
          </a:p>
        </p:txBody>
      </p:sp>
      <p:sp>
        <p:nvSpPr>
          <p:cNvPr id="7" name="Rounded Rectangle 6"/>
          <p:cNvSpPr/>
          <p:nvPr/>
        </p:nvSpPr>
        <p:spPr>
          <a:xfrm>
            <a:off x="3839358" y="370626"/>
            <a:ext cx="4353220" cy="645358"/>
          </a:xfrm>
          <a:prstGeom prst="roundRect">
            <a:avLst/>
          </a:prstGeom>
          <a:solidFill>
            <a:srgbClr val="FFFF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GHI NHỚ</a:t>
            </a:r>
            <a:endParaRPr lang="en-US" sz="3200" b="1" dirty="0">
              <a:solidFill>
                <a:srgbClr val="0070C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2"/>
          <a:srcRect l="10315" t="2710" r="18621" b="-1"/>
          <a:stretch/>
        </p:blipFill>
        <p:spPr>
          <a:xfrm>
            <a:off x="418615" y="3554361"/>
            <a:ext cx="1217578" cy="2728279"/>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13432" y="0"/>
            <a:ext cx="1229099" cy="1648602"/>
          </a:xfrm>
          <a:prstGeom prst="rect">
            <a:avLst/>
          </a:prstGeom>
        </p:spPr>
      </p:pic>
      <p:pic>
        <p:nvPicPr>
          <p:cNvPr id="5" name="Picture 4"/>
          <p:cNvPicPr>
            <a:picLocks noChangeAspect="1"/>
          </p:cNvPicPr>
          <p:nvPr/>
        </p:nvPicPr>
        <p:blipFill>
          <a:blip r:embed="rId4"/>
          <a:stretch>
            <a:fillRect/>
          </a:stretch>
        </p:blipFill>
        <p:spPr>
          <a:xfrm>
            <a:off x="1791031" y="4437706"/>
            <a:ext cx="3633667" cy="1847002"/>
          </a:xfrm>
          <a:prstGeom prst="rect">
            <a:avLst/>
          </a:prstGeom>
        </p:spPr>
      </p:pic>
      <p:pic>
        <p:nvPicPr>
          <p:cNvPr id="6" name="Picture 5"/>
          <p:cNvPicPr>
            <a:picLocks noChangeAspect="1"/>
          </p:cNvPicPr>
          <p:nvPr/>
        </p:nvPicPr>
        <p:blipFill>
          <a:blip r:embed="rId5"/>
          <a:stretch>
            <a:fillRect/>
          </a:stretch>
        </p:blipFill>
        <p:spPr>
          <a:xfrm>
            <a:off x="5424698" y="4437706"/>
            <a:ext cx="3559215" cy="1963485"/>
          </a:xfrm>
          <a:prstGeom prst="rect">
            <a:avLst/>
          </a:prstGeom>
        </p:spPr>
      </p:pic>
      <p:pic>
        <p:nvPicPr>
          <p:cNvPr id="11" name="Picture 10"/>
          <p:cNvPicPr>
            <a:picLocks noChangeAspect="1"/>
          </p:cNvPicPr>
          <p:nvPr/>
        </p:nvPicPr>
        <p:blipFill>
          <a:blip r:embed="rId6"/>
          <a:stretch>
            <a:fillRect/>
          </a:stretch>
        </p:blipFill>
        <p:spPr>
          <a:xfrm>
            <a:off x="8764734" y="4328932"/>
            <a:ext cx="2365094" cy="1860271"/>
          </a:xfrm>
          <a:prstGeom prst="rect">
            <a:avLst/>
          </a:prstGeom>
        </p:spPr>
      </p:pic>
    </p:spTree>
    <p:extLst>
      <p:ext uri="{BB962C8B-B14F-4D97-AF65-F5344CB8AC3E}">
        <p14:creationId xmlns:p14="http://schemas.microsoft.com/office/powerpoint/2010/main" val="149621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par>
                                <p:cTn id="17" presetID="3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anim calcmode="lin" valueType="num">
                                      <p:cBhvr>
                                        <p:cTn id="21" dur="1000" fill="hold"/>
                                        <p:tgtEl>
                                          <p:spTgt spid="11"/>
                                        </p:tgtEl>
                                        <p:attrNameLst>
                                          <p:attrName>style.rotation</p:attrName>
                                        </p:attrNameLst>
                                      </p:cBhvr>
                                      <p:tavLst>
                                        <p:tav tm="0">
                                          <p:val>
                                            <p:fltVal val="90"/>
                                          </p:val>
                                        </p:tav>
                                        <p:tav tm="100000">
                                          <p:val>
                                            <p:fltVal val="0"/>
                                          </p:val>
                                        </p:tav>
                                      </p:tavLst>
                                    </p:anim>
                                    <p:animEffect transition="in" filter="fade">
                                      <p:cBhvr>
                                        <p:cTn id="22" dur="1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5000" b="-4000"/>
          </a:stretch>
        </a:blipFill>
        <a:effectLst/>
      </p:bgPr>
    </p:bg>
    <p:spTree>
      <p:nvGrpSpPr>
        <p:cNvPr id="1" name=""/>
        <p:cNvGrpSpPr/>
        <p:nvPr/>
      </p:nvGrpSpPr>
      <p:grpSpPr>
        <a:xfrm>
          <a:off x="0" y="0"/>
          <a:ext cx="0" cy="0"/>
          <a:chOff x="0" y="0"/>
          <a:chExt cx="0" cy="0"/>
        </a:xfrm>
      </p:grpSpPr>
      <p:pic>
        <p:nvPicPr>
          <p:cNvPr id="10" name="Picture 9">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58157" y="5472752"/>
            <a:ext cx="1062180" cy="1079949"/>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35951" flipH="1">
            <a:off x="1551818" y="3878364"/>
            <a:ext cx="1302107" cy="1247419"/>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31209" y="5219308"/>
            <a:ext cx="1302107" cy="1247419"/>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593897" y="5596488"/>
            <a:ext cx="868973" cy="832476"/>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38428" y="1651379"/>
            <a:ext cx="499143" cy="684378"/>
          </a:xfrm>
          <a:prstGeom prst="rect">
            <a:avLst/>
          </a:prstGeom>
        </p:spPr>
      </p:pic>
      <p:pic>
        <p:nvPicPr>
          <p:cNvPr id="4" name="bensound-erf">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486400" y="-754098"/>
            <a:ext cx="609600" cy="609600"/>
          </a:xfrm>
          <a:prstGeom prst="rect">
            <a:avLst/>
          </a:prstGeom>
        </p:spPr>
      </p:pic>
      <p:pic>
        <p:nvPicPr>
          <p:cNvPr id="18" name="Picture 17"/>
          <p:cNvPicPr>
            <a:picLocks noChangeAspect="1"/>
          </p:cNvPicPr>
          <p:nvPr/>
        </p:nvPicPr>
        <p:blipFill>
          <a:blip r:embed="rId10"/>
          <a:stretch>
            <a:fillRect/>
          </a:stretch>
        </p:blipFill>
        <p:spPr>
          <a:xfrm>
            <a:off x="7900862" y="0"/>
            <a:ext cx="4119475" cy="2708039"/>
          </a:xfrm>
          <a:prstGeom prst="rect">
            <a:avLst/>
          </a:prstGeom>
        </p:spPr>
      </p:pic>
      <p:sp>
        <p:nvSpPr>
          <p:cNvPr id="19" name="TextBox 18">
            <a:extLst>
              <a:ext uri="{FF2B5EF4-FFF2-40B4-BE49-F238E27FC236}">
                <a16:creationId xmlns="" xmlns:a16="http://schemas.microsoft.com/office/drawing/2014/main" id="{987D0DF5-861D-9193-F2F3-8F33F8595F8B}"/>
              </a:ext>
            </a:extLst>
          </p:cNvPr>
          <p:cNvSpPr txBox="1"/>
          <p:nvPr/>
        </p:nvSpPr>
        <p:spPr>
          <a:xfrm>
            <a:off x="3071035" y="2224490"/>
            <a:ext cx="8211239" cy="2745476"/>
          </a:xfrm>
          <a:prstGeom prst="rect">
            <a:avLst/>
          </a:prstGeom>
          <a:noFill/>
        </p:spPr>
        <p:txBody>
          <a:bodyPr wrap="square" lIns="145143" tIns="72571" rIns="145143" bIns="72571" rtlCol="0">
            <a:spAutoFit/>
          </a:bodyPr>
          <a:lstStyle/>
          <a:p>
            <a:pPr algn="ctr" defTabSz="544285">
              <a:lnSpc>
                <a:spcPct val="150000"/>
              </a:lnSpc>
            </a:pPr>
            <a:r>
              <a:rPr lang="en-US" sz="6000" b="1" dirty="0" smtClean="0">
                <a:solidFill>
                  <a:srgbClr val="3333CC"/>
                </a:solidFill>
                <a:latin typeface="Arial"/>
                <a:cs typeface="Arial" panose="020B0604020202020204" pitchFamily="34" charset="0"/>
                <a:sym typeface="Arial"/>
              </a:rPr>
              <a:t>XIN CHÀO CÁC </a:t>
            </a:r>
            <a:r>
              <a:rPr lang="en-US" sz="6000" b="1" dirty="0">
                <a:solidFill>
                  <a:srgbClr val="3333CC"/>
                </a:solidFill>
                <a:latin typeface="Arial"/>
                <a:cs typeface="Arial" panose="020B0604020202020204" pitchFamily="34" charset="0"/>
                <a:sym typeface="Arial"/>
              </a:rPr>
              <a:t>EM HỌC </a:t>
            </a:r>
            <a:r>
              <a:rPr lang="en-US" sz="6000" b="1">
                <a:solidFill>
                  <a:srgbClr val="3333CC"/>
                </a:solidFill>
                <a:latin typeface="Arial"/>
                <a:cs typeface="Arial" panose="020B0604020202020204" pitchFamily="34" charset="0"/>
                <a:sym typeface="Arial"/>
              </a:rPr>
              <a:t>SINH</a:t>
            </a:r>
            <a:r>
              <a:rPr lang="en-US" sz="6000" b="1" smtClean="0">
                <a:solidFill>
                  <a:srgbClr val="3333CC"/>
                </a:solidFill>
                <a:latin typeface="Arial"/>
                <a:cs typeface="Arial" panose="020B0604020202020204" pitchFamily="34" charset="0"/>
                <a:sym typeface="Arial"/>
              </a:rPr>
              <a:t>!</a:t>
            </a:r>
            <a:endParaRPr lang="en-US" sz="6000" b="1" dirty="0" smtClean="0">
              <a:solidFill>
                <a:srgbClr val="3333CC"/>
              </a:solidFill>
              <a:latin typeface="Arial"/>
              <a:cs typeface="Arial" panose="020B0604020202020204" pitchFamily="34" charset="0"/>
              <a:sym typeface="Arial"/>
            </a:endParaRPr>
          </a:p>
        </p:txBody>
      </p:sp>
    </p:spTree>
    <p:extLst>
      <p:ext uri="{BB962C8B-B14F-4D97-AF65-F5344CB8AC3E}">
        <p14:creationId xmlns:p14="http://schemas.microsoft.com/office/powerpoint/2010/main" val="215220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0685"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1000"/>
                                        <p:tgtEl>
                                          <p:spTgt spid="19">
                                            <p:txEl>
                                              <p:pRg st="0" end="0"/>
                                            </p:txEl>
                                          </p:spTgt>
                                        </p:tgtEl>
                                      </p:cBhvr>
                                    </p:animEffect>
                                    <p:anim calcmode="lin" valueType="num">
                                      <p:cBhvr>
                                        <p:cTn id="12"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1157577" y="2183496"/>
            <a:ext cx="8978029" cy="2604587"/>
          </a:xfrm>
          <a:prstGeom prst="cloud">
            <a:avLst/>
          </a:prstGeom>
          <a:solidFill>
            <a:srgbClr val="FFEEB9"/>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smtClean="0">
                <a:solidFill>
                  <a:srgbClr val="3333CC"/>
                </a:solidFill>
                <a:latin typeface="Arial" panose="020B0604020202020204" pitchFamily="34" charset="0"/>
                <a:cs typeface="Arial" panose="020B0604020202020204" pitchFamily="34" charset="0"/>
              </a:rPr>
              <a:t>Bạn</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nào</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cho</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cô</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biết</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tiết</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trước</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các</a:t>
            </a:r>
            <a:r>
              <a:rPr lang="en-US" sz="3000" b="1" dirty="0" smtClean="0">
                <a:solidFill>
                  <a:srgbClr val="3333CC"/>
                </a:solidFill>
                <a:latin typeface="Arial" panose="020B0604020202020204" pitchFamily="34" charset="0"/>
                <a:cs typeface="Arial" panose="020B0604020202020204" pitchFamily="34" charset="0"/>
              </a:rPr>
              <a:t> con </a:t>
            </a:r>
            <a:r>
              <a:rPr lang="en-US" sz="3000" b="1" dirty="0" err="1" smtClean="0">
                <a:solidFill>
                  <a:srgbClr val="3333CC"/>
                </a:solidFill>
                <a:latin typeface="Arial" panose="020B0604020202020204" pitchFamily="34" charset="0"/>
                <a:cs typeface="Arial" panose="020B0604020202020204" pitchFamily="34" charset="0"/>
              </a:rPr>
              <a:t>đã</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học</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bài</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gì</a:t>
            </a:r>
            <a:r>
              <a:rPr lang="en-US" sz="3000" b="1" dirty="0" smtClean="0">
                <a:solidFill>
                  <a:srgbClr val="3333CC"/>
                </a:solidFill>
                <a:latin typeface="Arial" panose="020B0604020202020204" pitchFamily="34" charset="0"/>
                <a:cs typeface="Arial" panose="020B0604020202020204" pitchFamily="34" charset="0"/>
              </a:rPr>
              <a:t>?</a:t>
            </a:r>
          </a:p>
          <a:p>
            <a:pPr algn="ctr"/>
            <a:r>
              <a:rPr lang="en-US" sz="3000" b="1" dirty="0" err="1" smtClean="0">
                <a:solidFill>
                  <a:srgbClr val="3333CC"/>
                </a:solidFill>
                <a:latin typeface="Arial" panose="020B0604020202020204" pitchFamily="34" charset="0"/>
                <a:cs typeface="Arial" panose="020B0604020202020204" pitchFamily="34" charset="0"/>
              </a:rPr>
              <a:t>Em</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hãy</a:t>
            </a:r>
            <a:r>
              <a:rPr lang="en-US" sz="3000" b="1" dirty="0" smtClean="0">
                <a:solidFill>
                  <a:srgbClr val="3333CC"/>
                </a:solidFill>
                <a:latin typeface="Arial" panose="020B0604020202020204" pitchFamily="34" charset="0"/>
                <a:cs typeface="Arial" panose="020B0604020202020204" pitchFamily="34" charset="0"/>
              </a:rPr>
              <a:t> n</a:t>
            </a:r>
            <a:r>
              <a:rPr lang="vi-VN" sz="3000" b="1" dirty="0" smtClean="0">
                <a:solidFill>
                  <a:srgbClr val="3333CC"/>
                </a:solidFill>
                <a:latin typeface="Arial" panose="020B0604020202020204" pitchFamily="34" charset="0"/>
                <a:cs typeface="Arial" panose="020B0604020202020204" pitchFamily="34" charset="0"/>
              </a:rPr>
              <a:t>êu </a:t>
            </a:r>
            <a:r>
              <a:rPr lang="en-US" sz="3000" b="1" dirty="0" err="1" smtClean="0">
                <a:solidFill>
                  <a:srgbClr val="3333CC"/>
                </a:solidFill>
                <a:latin typeface="Arial" panose="020B0604020202020204" pitchFamily="34" charset="0"/>
                <a:cs typeface="Arial" panose="020B0604020202020204" pitchFamily="34" charset="0"/>
              </a:rPr>
              <a:t>các</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bước</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khởi</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động</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máy</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tính</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để</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bàn</a:t>
            </a:r>
            <a:r>
              <a:rPr lang="en-US" sz="3000" b="1" dirty="0" smtClean="0">
                <a:solidFill>
                  <a:srgbClr val="3333CC"/>
                </a:solidFill>
                <a:latin typeface="Arial" panose="020B0604020202020204" pitchFamily="34" charset="0"/>
                <a:cs typeface="Arial" panose="020B0604020202020204" pitchFamily="34" charset="0"/>
              </a:rPr>
              <a:t>.</a:t>
            </a:r>
            <a:endParaRPr lang="en-US" sz="3000" b="1" dirty="0">
              <a:solidFill>
                <a:srgbClr val="3333CC"/>
              </a:solidFill>
              <a:latin typeface="Arial" panose="020B0604020202020204" pitchFamily="34" charset="0"/>
              <a:cs typeface="Arial" panose="020B0604020202020204" pitchFamily="34" charset="0"/>
            </a:endParaRPr>
          </a:p>
        </p:txBody>
      </p:sp>
      <p:sp>
        <p:nvSpPr>
          <p:cNvPr id="4" name="Rounded Rectangle 3"/>
          <p:cNvSpPr/>
          <p:nvPr/>
        </p:nvSpPr>
        <p:spPr>
          <a:xfrm>
            <a:off x="3865174" y="334358"/>
            <a:ext cx="4353220" cy="687617"/>
          </a:xfrm>
          <a:prstGeom prst="roundRect">
            <a:avLst/>
          </a:prstGeom>
          <a:solidFill>
            <a:srgbClr val="99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KIỂM TRA BÀI CŨ</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07059" y="327044"/>
            <a:ext cx="3552091" cy="523220"/>
          </a:xfrm>
          <a:prstGeom prst="rect">
            <a:avLst/>
          </a:prstGeom>
          <a:solidFill>
            <a:srgbClr val="FFFF00"/>
          </a:solidFill>
        </p:spPr>
        <p:txBody>
          <a:bodyPr wrap="square">
            <a:spAutoFit/>
          </a:bodyPr>
          <a:lstStyle/>
          <a:p>
            <a:pPr algn="ctr"/>
            <a:r>
              <a:rPr lang="en-US" sz="2800" b="1" dirty="0"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   HĐ1</a:t>
            </a:r>
            <a:r>
              <a:rPr lang="en-US" sz="2800" b="1" dirty="0">
                <a:solidFill>
                  <a:srgbClr val="41719C"/>
                </a:solidFill>
                <a:latin typeface="Times New Roman" panose="02020603050405020304" pitchFamily="18" charset="0"/>
                <a:ea typeface="Tahoma" panose="020B0604030504040204" pitchFamily="34" charset="0"/>
                <a:cs typeface="Times New Roman" panose="02020603050405020304" pitchFamily="18" charset="0"/>
              </a:rPr>
              <a:t>: KHỞI ĐỘNG</a:t>
            </a:r>
            <a:endParaRPr lang="en-US" sz="2800" dirty="0"/>
          </a:p>
        </p:txBody>
      </p:sp>
      <p:sp>
        <p:nvSpPr>
          <p:cNvPr id="6" name="TextBox 5"/>
          <p:cNvSpPr txBox="1"/>
          <p:nvPr/>
        </p:nvSpPr>
        <p:spPr>
          <a:xfrm>
            <a:off x="3742359" y="865012"/>
            <a:ext cx="3805850" cy="742511"/>
          </a:xfrm>
          <a:prstGeom prst="rect">
            <a:avLst/>
          </a:prstGeom>
          <a:noFill/>
        </p:spPr>
        <p:txBody>
          <a:bodyPr wrap="none" rtlCol="0">
            <a:spAutoFit/>
          </a:bodyPr>
          <a:lstStyle/>
          <a:p>
            <a:pPr algn="ctr">
              <a:lnSpc>
                <a:spcPct val="150000"/>
              </a:lnSpc>
            </a:pPr>
            <a:r>
              <a:rPr lang="en-US" sz="2800" b="1" dirty="0" smtClean="0">
                <a:solidFill>
                  <a:srgbClr val="3333CC"/>
                </a:solidFill>
                <a:latin typeface="Times New Roman" panose="02020603050405020304" pitchFamily="18" charset="0"/>
                <a:ea typeface="Tahoma" panose="020B0604030504040204" pitchFamily="34" charset="0"/>
                <a:cs typeface="Times New Roman" panose="02020603050405020304" pitchFamily="18" charset="0"/>
              </a:rPr>
              <a:t>TRÒ CHƠI: </a:t>
            </a:r>
            <a:r>
              <a:rPr lang="en-US" sz="32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XÌ ĐIỆN</a:t>
            </a:r>
            <a:endParaRPr lang="en-US" sz="32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8613057" y="288154"/>
            <a:ext cx="2541003" cy="1319370"/>
          </a:xfrm>
          <a:prstGeom prst="rect">
            <a:avLst/>
          </a:prstGeom>
        </p:spPr>
      </p:pic>
      <p:pic>
        <p:nvPicPr>
          <p:cNvPr id="9" name="Picture 8"/>
          <p:cNvPicPr>
            <a:picLocks noChangeAspect="1"/>
          </p:cNvPicPr>
          <p:nvPr/>
        </p:nvPicPr>
        <p:blipFill>
          <a:blip r:embed="rId3"/>
          <a:stretch>
            <a:fillRect/>
          </a:stretch>
        </p:blipFill>
        <p:spPr>
          <a:xfrm>
            <a:off x="9545782" y="1607522"/>
            <a:ext cx="1783506" cy="4824395"/>
          </a:xfrm>
          <a:prstGeom prst="rect">
            <a:avLst/>
          </a:prstGeom>
        </p:spPr>
      </p:pic>
      <p:pic>
        <p:nvPicPr>
          <p:cNvPr id="10" name="Picture 9"/>
          <p:cNvPicPr>
            <a:picLocks noChangeAspect="1"/>
          </p:cNvPicPr>
          <p:nvPr/>
        </p:nvPicPr>
        <p:blipFill>
          <a:blip r:embed="rId4"/>
          <a:stretch>
            <a:fillRect/>
          </a:stretch>
        </p:blipFill>
        <p:spPr>
          <a:xfrm>
            <a:off x="447560" y="288154"/>
            <a:ext cx="1080657" cy="3009447"/>
          </a:xfrm>
          <a:prstGeom prst="rect">
            <a:avLst/>
          </a:prstGeom>
        </p:spPr>
      </p:pic>
      <p:sp>
        <p:nvSpPr>
          <p:cNvPr id="8" name="Rounded Rectangle 7"/>
          <p:cNvSpPr/>
          <p:nvPr/>
        </p:nvSpPr>
        <p:spPr>
          <a:xfrm>
            <a:off x="1440873" y="1792877"/>
            <a:ext cx="8104909" cy="4267201"/>
          </a:xfrm>
          <a:prstGeom prst="roundRect">
            <a:avLst/>
          </a:prstGeom>
          <a:solidFill>
            <a:srgbClr val="FFEEB9"/>
          </a:solidFill>
          <a:ln w="38100">
            <a:solidFill>
              <a:srgbClr val="FF0000"/>
            </a:solidFill>
          </a:ln>
        </p:spPr>
        <p:style>
          <a:lnRef idx="3">
            <a:schemeClr val="lt1"/>
          </a:lnRef>
          <a:fillRef idx="1">
            <a:schemeClr val="accent6"/>
          </a:fillRef>
          <a:effectRef idx="1">
            <a:schemeClr val="accent6"/>
          </a:effectRef>
          <a:fontRef idx="minor">
            <a:schemeClr val="lt1"/>
          </a:fontRef>
        </p:style>
        <p:txBody>
          <a:bodyPr rtlCol="0" anchor="b"/>
          <a:lstStyle/>
          <a:p>
            <a:r>
              <a:rPr lang="en-US" sz="2800">
                <a:solidFill>
                  <a:schemeClr val="tx1"/>
                </a:solidFill>
                <a:latin typeface="Arial" panose="020B0604020202020204" pitchFamily="34" charset="0"/>
                <a:cs typeface="Arial" panose="020B0604020202020204" pitchFamily="34" charset="0"/>
              </a:rPr>
              <a:t>Em hãy kể tên một số thiết bị, đồ dùng hoạt động bằng điện mà em biết.</a:t>
            </a:r>
          </a:p>
          <a:p>
            <a:r>
              <a:rPr lang="en-US" sz="2800" b="1" u="sng">
                <a:solidFill>
                  <a:schemeClr val="tx1"/>
                </a:solidFill>
                <a:latin typeface="Arial" panose="020B0604020202020204" pitchFamily="34" charset="0"/>
                <a:cs typeface="Arial" panose="020B0604020202020204" pitchFamily="34" charset="0"/>
              </a:rPr>
              <a:t>Luật chơi như sau: </a:t>
            </a:r>
            <a:r>
              <a:rPr lang="en-US" sz="2800">
                <a:solidFill>
                  <a:schemeClr val="tx1"/>
                </a:solidFill>
                <a:latin typeface="Arial" panose="020B0604020202020204" pitchFamily="34" charset="0"/>
                <a:cs typeface="Arial" panose="020B0604020202020204" pitchFamily="34" charset="0"/>
              </a:rPr>
              <a:t>Cô sẽ chỉ định một bạn đầu tiên trả lời, sau khi bạn trả lời xong thì bạn đó sẽ gọi tên bạn tiếp theo trả lời</a:t>
            </a:r>
            <a:r>
              <a:rPr lang="en-US" sz="2800" smtClean="0">
                <a:solidFill>
                  <a:schemeClr val="tx1"/>
                </a:solidFill>
                <a:latin typeface="Arial" panose="020B0604020202020204" pitchFamily="34" charset="0"/>
                <a:cs typeface="Arial" panose="020B0604020202020204" pitchFamily="34" charset="0"/>
              </a:rPr>
              <a:t>.</a:t>
            </a:r>
          </a:p>
          <a:p>
            <a:r>
              <a:rPr lang="en-US" sz="2800">
                <a:solidFill>
                  <a:schemeClr val="tx1"/>
                </a:solidFill>
                <a:latin typeface="Arial" panose="020B0604020202020204" pitchFamily="34" charset="0"/>
                <a:cs typeface="Arial" panose="020B0604020202020204" pitchFamily="34" charset="0"/>
              </a:rPr>
              <a:t>T</a:t>
            </a:r>
            <a:r>
              <a:rPr lang="en-US" sz="2800" smtClean="0">
                <a:solidFill>
                  <a:schemeClr val="tx1"/>
                </a:solidFill>
                <a:latin typeface="Arial" panose="020B0604020202020204" pitchFamily="34" charset="0"/>
                <a:cs typeface="Arial" panose="020B0604020202020204" pitchFamily="34" charset="0"/>
              </a:rPr>
              <a:t>rò </a:t>
            </a:r>
            <a:r>
              <a:rPr lang="en-US" sz="2800">
                <a:solidFill>
                  <a:schemeClr val="tx1"/>
                </a:solidFill>
                <a:latin typeface="Arial" panose="020B0604020202020204" pitchFamily="34" charset="0"/>
                <a:cs typeface="Arial" panose="020B0604020202020204" pitchFamily="34" charset="0"/>
              </a:rPr>
              <a:t>chơi kết thúc khi có câu trả lời trùng nhau hoặc không có câu trả lời. t/g 2’-&gt;kết thúc trò chơi vì bạn đã trả lời giống với đáp án của các bạn trước</a:t>
            </a:r>
            <a:r>
              <a:rPr lang="en-US" sz="2800">
                <a:solidFill>
                  <a:srgbClr val="3333CC"/>
                </a:solidFill>
                <a:latin typeface="Arial" panose="020B0604020202020204" pitchFamily="34" charset="0"/>
                <a:cs typeface="Arial" panose="020B0604020202020204" pitchFamily="34" charset="0"/>
              </a:rPr>
              <a:t>.</a:t>
            </a:r>
            <a:endParaRPr lang="en-US" sz="28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9806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07059" y="327044"/>
            <a:ext cx="3552091" cy="523220"/>
          </a:xfrm>
          <a:prstGeom prst="rect">
            <a:avLst/>
          </a:prstGeom>
          <a:solidFill>
            <a:srgbClr val="FFFF00"/>
          </a:solidFill>
        </p:spPr>
        <p:txBody>
          <a:bodyPr wrap="square">
            <a:spAutoFit/>
          </a:bodyPr>
          <a:lstStyle/>
          <a:p>
            <a:pPr algn="ctr"/>
            <a:r>
              <a:rPr lang="en-US" sz="2800" b="1" dirty="0"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   HĐ1</a:t>
            </a:r>
            <a:r>
              <a:rPr lang="en-US" sz="2800" b="1" dirty="0">
                <a:solidFill>
                  <a:srgbClr val="41719C"/>
                </a:solidFill>
                <a:latin typeface="Times New Roman" panose="02020603050405020304" pitchFamily="18" charset="0"/>
                <a:ea typeface="Tahoma" panose="020B0604030504040204" pitchFamily="34" charset="0"/>
                <a:cs typeface="Times New Roman" panose="02020603050405020304" pitchFamily="18" charset="0"/>
              </a:rPr>
              <a:t>: KHỞI ĐỘNG</a:t>
            </a:r>
            <a:endParaRPr lang="en-US" sz="2800" dirty="0"/>
          </a:p>
        </p:txBody>
      </p:sp>
      <p:sp>
        <p:nvSpPr>
          <p:cNvPr id="10" name="Rounded Rectangle 9"/>
          <p:cNvSpPr/>
          <p:nvPr/>
        </p:nvSpPr>
        <p:spPr>
          <a:xfrm>
            <a:off x="804880" y="1271877"/>
            <a:ext cx="10258882" cy="1512915"/>
          </a:xfrm>
          <a:prstGeom prst="roundRect">
            <a:avLst/>
          </a:prstGeom>
          <a:solidFill>
            <a:schemeClr val="accent4">
              <a:lumMod val="20000"/>
              <a:lumOff val="80000"/>
            </a:schemeClr>
          </a:solidFill>
          <a:ln w="38100">
            <a:solidFill>
              <a:srgbClr val="FF0000"/>
            </a:solidFill>
          </a:ln>
        </p:spPr>
        <p:style>
          <a:lnRef idx="3">
            <a:schemeClr val="lt1"/>
          </a:lnRef>
          <a:fillRef idx="1">
            <a:schemeClr val="accent6"/>
          </a:fillRef>
          <a:effectRef idx="1">
            <a:schemeClr val="accent6"/>
          </a:effectRef>
          <a:fontRef idx="minor">
            <a:schemeClr val="lt1"/>
          </a:fontRef>
        </p:style>
        <p:txBody>
          <a:bodyPr rtlCol="0" anchor="b"/>
          <a:lstStyle/>
          <a:p>
            <a:pPr marL="314325" marR="0">
              <a:lnSpc>
                <a:spcPct val="150000"/>
              </a:lnSpc>
              <a:spcBef>
                <a:spcPts val="0"/>
              </a:spcBef>
              <a:spcAft>
                <a:spcPts val="800"/>
              </a:spcAft>
            </a:pPr>
            <a:r>
              <a:rPr lang="en-US" sz="2600" b="1">
                <a:solidFill>
                  <a:srgbClr val="3333CC"/>
                </a:solidFill>
                <a:latin typeface="Arial" panose="020B0604020202020204" pitchFamily="34" charset="0"/>
                <a:ea typeface="Calibri" panose="020F0502020204030204" pitchFamily="34" charset="0"/>
                <a:cs typeface="Arial" panose="020B0604020202020204" pitchFamily="34" charset="0"/>
              </a:rPr>
              <a:t>-&gt;</a:t>
            </a:r>
            <a:r>
              <a:rPr lang="en-US" sz="2600">
                <a:latin typeface="Arial" panose="020B0604020202020204" pitchFamily="34" charset="0"/>
                <a:ea typeface="Calibri" panose="020F0502020204030204" pitchFamily="34" charset="0"/>
                <a:cs typeface="Arial" panose="020B0604020202020204" pitchFamily="34" charset="0"/>
              </a:rPr>
              <a:t> </a:t>
            </a:r>
            <a:r>
              <a:rPr lang="en-US" sz="2600">
                <a:solidFill>
                  <a:srgbClr val="3333CC"/>
                </a:solidFill>
                <a:latin typeface="Arial" panose="020B0604020202020204" pitchFamily="34" charset="0"/>
                <a:ea typeface="Calibri" panose="020F0502020204030204" pitchFamily="34" charset="0"/>
                <a:cs typeface="Arial" panose="020B0604020202020204" pitchFamily="34" charset="0"/>
              </a:rPr>
              <a:t>Qua trò chơi Xì điện các con đã liệt kê được rất nhiều thiết bị điện. Và </a:t>
            </a:r>
            <a:r>
              <a:rPr lang="en-US" sz="2600" smtClean="0">
                <a:solidFill>
                  <a:srgbClr val="3333CC"/>
                </a:solidFill>
                <a:latin typeface="Arial" panose="020B0604020202020204" pitchFamily="34" charset="0"/>
                <a:ea typeface="Calibri" panose="020F0502020204030204" pitchFamily="34" charset="0"/>
                <a:cs typeface="Arial" panose="020B0604020202020204" pitchFamily="34" charset="0"/>
              </a:rPr>
              <a:t>khi </a:t>
            </a:r>
            <a:r>
              <a:rPr lang="en-US" sz="2600">
                <a:solidFill>
                  <a:srgbClr val="3333CC"/>
                </a:solidFill>
                <a:latin typeface="Arial" panose="020B0604020202020204" pitchFamily="34" charset="0"/>
                <a:ea typeface="Calibri" panose="020F0502020204030204" pitchFamily="34" charset="0"/>
                <a:cs typeface="Arial" panose="020B0604020202020204" pitchFamily="34" charset="0"/>
              </a:rPr>
              <a:t>sử dụng các thiết bị đó, các con  cần lưu ý điều gì</a:t>
            </a:r>
            <a:r>
              <a:rPr lang="en-US" sz="2600" smtClean="0">
                <a:solidFill>
                  <a:srgbClr val="3333CC"/>
                </a:solidFill>
                <a:latin typeface="Arial" panose="020B0604020202020204" pitchFamily="34" charset="0"/>
                <a:ea typeface="Calibri" panose="020F0502020204030204" pitchFamily="34" charset="0"/>
                <a:cs typeface="Arial" panose="020B0604020202020204" pitchFamily="34" charset="0"/>
              </a:rPr>
              <a:t>?</a:t>
            </a:r>
          </a:p>
        </p:txBody>
      </p:sp>
      <p:pic>
        <p:nvPicPr>
          <p:cNvPr id="8" name="Picture 7"/>
          <p:cNvPicPr>
            <a:picLocks noChangeAspect="1"/>
          </p:cNvPicPr>
          <p:nvPr/>
        </p:nvPicPr>
        <p:blipFill>
          <a:blip r:embed="rId2"/>
          <a:stretch>
            <a:fillRect/>
          </a:stretch>
        </p:blipFill>
        <p:spPr>
          <a:xfrm>
            <a:off x="3852112" y="3206405"/>
            <a:ext cx="3774026" cy="3024578"/>
          </a:xfrm>
          <a:prstGeom prst="rect">
            <a:avLst/>
          </a:prstGeom>
        </p:spPr>
      </p:pic>
      <p:pic>
        <p:nvPicPr>
          <p:cNvPr id="9" name="Picture 8"/>
          <p:cNvPicPr>
            <a:picLocks noChangeAspect="1"/>
          </p:cNvPicPr>
          <p:nvPr/>
        </p:nvPicPr>
        <p:blipFill>
          <a:blip r:embed="rId3"/>
          <a:stretch>
            <a:fillRect/>
          </a:stretch>
        </p:blipFill>
        <p:spPr>
          <a:xfrm>
            <a:off x="804880" y="3206405"/>
            <a:ext cx="3047232" cy="3024578"/>
          </a:xfrm>
          <a:prstGeom prst="rect">
            <a:avLst/>
          </a:prstGeom>
        </p:spPr>
      </p:pic>
      <p:pic>
        <p:nvPicPr>
          <p:cNvPr id="11" name="Picture 10"/>
          <p:cNvPicPr>
            <a:picLocks noChangeAspect="1"/>
          </p:cNvPicPr>
          <p:nvPr/>
        </p:nvPicPr>
        <p:blipFill>
          <a:blip r:embed="rId4"/>
          <a:stretch>
            <a:fillRect/>
          </a:stretch>
        </p:blipFill>
        <p:spPr>
          <a:xfrm>
            <a:off x="7626138" y="3206405"/>
            <a:ext cx="3333599" cy="3024578"/>
          </a:xfrm>
          <a:prstGeom prst="rect">
            <a:avLst/>
          </a:prstGeom>
        </p:spPr>
      </p:pic>
    </p:spTree>
    <p:extLst>
      <p:ext uri="{BB962C8B-B14F-4D97-AF65-F5344CB8AC3E}">
        <p14:creationId xmlns:p14="http://schemas.microsoft.com/office/powerpoint/2010/main" val="95170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heel(1)">
                                      <p:cBhvr>
                                        <p:cTn id="15" dur="2000"/>
                                        <p:tgtEl>
                                          <p:spTgt spid="1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07059" y="327044"/>
            <a:ext cx="3552091" cy="523220"/>
          </a:xfrm>
          <a:prstGeom prst="rect">
            <a:avLst/>
          </a:prstGeom>
          <a:solidFill>
            <a:srgbClr val="FFFF00"/>
          </a:solidFill>
        </p:spPr>
        <p:txBody>
          <a:bodyPr wrap="square">
            <a:spAutoFit/>
          </a:bodyPr>
          <a:lstStyle/>
          <a:p>
            <a:pPr algn="ctr"/>
            <a:r>
              <a:rPr lang="en-US" sz="2800" b="1" dirty="0" smtClean="0">
                <a:solidFill>
                  <a:srgbClr val="41719C"/>
                </a:solidFill>
                <a:latin typeface="Times New Roman" panose="02020603050405020304" pitchFamily="18" charset="0"/>
                <a:ea typeface="Tahoma" panose="020B0604030504040204" pitchFamily="34" charset="0"/>
                <a:cs typeface="Times New Roman" panose="02020603050405020304" pitchFamily="18" charset="0"/>
              </a:rPr>
              <a:t>   HĐ1</a:t>
            </a:r>
            <a:r>
              <a:rPr lang="en-US" sz="2800" b="1" dirty="0">
                <a:solidFill>
                  <a:srgbClr val="41719C"/>
                </a:solidFill>
                <a:latin typeface="Times New Roman" panose="02020603050405020304" pitchFamily="18" charset="0"/>
                <a:ea typeface="Tahoma" panose="020B0604030504040204" pitchFamily="34" charset="0"/>
                <a:cs typeface="Times New Roman" panose="02020603050405020304" pitchFamily="18" charset="0"/>
              </a:rPr>
              <a:t>: KHỞI ĐỘNG</a:t>
            </a:r>
            <a:endParaRPr lang="en-US" sz="2800" dirty="0"/>
          </a:p>
        </p:txBody>
      </p:sp>
      <p:pic>
        <p:nvPicPr>
          <p:cNvPr id="14" name="Picture 13"/>
          <p:cNvPicPr>
            <a:picLocks noChangeAspect="1"/>
          </p:cNvPicPr>
          <p:nvPr/>
        </p:nvPicPr>
        <p:blipFill>
          <a:blip r:embed="rId2"/>
          <a:stretch>
            <a:fillRect/>
          </a:stretch>
        </p:blipFill>
        <p:spPr>
          <a:xfrm>
            <a:off x="7863841" y="1867989"/>
            <a:ext cx="3474720" cy="3592286"/>
          </a:xfrm>
          <a:prstGeom prst="rect">
            <a:avLst/>
          </a:prstGeom>
        </p:spPr>
      </p:pic>
      <p:sp>
        <p:nvSpPr>
          <p:cNvPr id="10" name="Rounded Rectangle 9"/>
          <p:cNvSpPr/>
          <p:nvPr/>
        </p:nvSpPr>
        <p:spPr>
          <a:xfrm>
            <a:off x="727749" y="1558053"/>
            <a:ext cx="6887897" cy="4229990"/>
          </a:xfrm>
          <a:prstGeom prst="roundRect">
            <a:avLst/>
          </a:prstGeom>
          <a:solidFill>
            <a:srgbClr val="FEFECE"/>
          </a:solidFill>
          <a:ln w="38100">
            <a:solidFill>
              <a:srgbClr val="FF0000"/>
            </a:solidFill>
          </a:ln>
        </p:spPr>
        <p:style>
          <a:lnRef idx="3">
            <a:schemeClr val="lt1"/>
          </a:lnRef>
          <a:fillRef idx="1">
            <a:schemeClr val="accent6"/>
          </a:fillRef>
          <a:effectRef idx="1">
            <a:schemeClr val="accent6"/>
          </a:effectRef>
          <a:fontRef idx="minor">
            <a:schemeClr val="lt1"/>
          </a:fontRef>
        </p:style>
        <p:txBody>
          <a:bodyPr rtlCol="0" anchor="b"/>
          <a:lstStyle/>
          <a:p>
            <a:pPr>
              <a:lnSpc>
                <a:spcPct val="150000"/>
              </a:lnSpc>
            </a:pPr>
            <a:endPar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endParaRPr>
          </a:p>
          <a:p>
            <a:pPr>
              <a:lnSpc>
                <a:spcPct val="150000"/>
              </a:lnSpc>
            </a:pPr>
            <a:endParaRPr lang="en-US" sz="2800">
              <a:solidFill>
                <a:srgbClr val="FF0000"/>
              </a:solidFill>
              <a:latin typeface="Arial" panose="020B0604020202020204" pitchFamily="34" charset="0"/>
              <a:ea typeface="Calibri" panose="020F0502020204030204" pitchFamily="34" charset="0"/>
              <a:cs typeface="Arial" panose="020B0604020202020204" pitchFamily="34" charset="0"/>
            </a:endParaRPr>
          </a:p>
          <a:p>
            <a:pPr>
              <a:lnSpc>
                <a:spcPct val="150000"/>
              </a:lnSpc>
            </a:pPr>
            <a:endPar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endParaRPr>
          </a:p>
          <a:p>
            <a:pPr>
              <a:lnSpc>
                <a:spcPct val="150000"/>
              </a:lnSpc>
            </a:pPr>
            <a:endParaRPr lang="en-US" sz="2800">
              <a:solidFill>
                <a:srgbClr val="FF0000"/>
              </a:solidFill>
              <a:latin typeface="Arial" panose="020B0604020202020204" pitchFamily="34" charset="0"/>
              <a:ea typeface="Calibri" panose="020F0502020204030204" pitchFamily="34" charset="0"/>
              <a:cs typeface="Arial" panose="020B0604020202020204" pitchFamily="34" charset="0"/>
            </a:endParaRPr>
          </a:p>
          <a:p>
            <a:pPr>
              <a:lnSpc>
                <a:spcPct val="150000"/>
              </a:lnSpc>
            </a:pPr>
            <a:endPar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endParaRPr>
          </a:p>
          <a:p>
            <a:pPr>
              <a:lnSpc>
                <a:spcPct val="150000"/>
              </a:lnSpc>
            </a:pPr>
            <a:endParaRPr lang="en-US" sz="280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rPr>
              <a:t>-&gt;</a:t>
            </a:r>
            <a:r>
              <a:rPr lang="en-US" sz="2800">
                <a:solidFill>
                  <a:srgbClr val="FF0000"/>
                </a:solidFill>
                <a:latin typeface="Arial" panose="020B0604020202020204" pitchFamily="34" charset="0"/>
                <a:ea typeface="Calibri" panose="020F0502020204030204" pitchFamily="34" charset="0"/>
                <a:cs typeface="Arial" panose="020B0604020202020204" pitchFamily="34" charset="0"/>
              </a:rPr>
              <a:t>Máy tính cũng là một thiết bị sử dụng điện nên em cần phải thực hiện quy tắc an toàn điện.</a:t>
            </a:r>
          </a:p>
          <a:p>
            <a:pPr algn="just">
              <a:lnSpc>
                <a:spcPct val="150000"/>
              </a:lnSpc>
            </a:pPr>
            <a:r>
              <a:rPr lang="en-US" sz="2800">
                <a:solidFill>
                  <a:srgbClr val="FF0000"/>
                </a:solidFill>
                <a:latin typeface="Arial" panose="020B0604020202020204" pitchFamily="34" charset="0"/>
                <a:ea typeface="Calibri" panose="020F0502020204030204" pitchFamily="34" charset="0"/>
                <a:cs typeface="Arial" panose="020B0604020202020204" pitchFamily="34" charset="0"/>
              </a:rPr>
              <a:t> Bài học này giúp các em hiểu quy tắc an toàn về điện và có ý thức phòng tai nạn về điện khi sử dụng máy tính</a:t>
            </a:r>
            <a:r>
              <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214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xEl>
                                              <p:pRg st="6" end="6"/>
                                            </p:txEl>
                                          </p:spTgt>
                                        </p:tgtEl>
                                        <p:attrNameLst>
                                          <p:attrName>style.visibility</p:attrName>
                                        </p:attrNameLst>
                                      </p:cBhvr>
                                      <p:to>
                                        <p:strVal val="visible"/>
                                      </p:to>
                                    </p:set>
                                    <p:anim calcmode="lin" valueType="num">
                                      <p:cBhvr>
                                        <p:cTn id="7" dur="1000" fill="hold"/>
                                        <p:tgtEl>
                                          <p:spTgt spid="10">
                                            <p:txEl>
                                              <p:pRg st="6" end="6"/>
                                            </p:txEl>
                                          </p:spTgt>
                                        </p:tgtEl>
                                        <p:attrNameLst>
                                          <p:attrName>ppt_w</p:attrName>
                                        </p:attrNameLst>
                                      </p:cBhvr>
                                      <p:tavLst>
                                        <p:tav tm="0">
                                          <p:val>
                                            <p:fltVal val="0"/>
                                          </p:val>
                                        </p:tav>
                                        <p:tav tm="100000">
                                          <p:val>
                                            <p:strVal val="#ppt_w"/>
                                          </p:val>
                                        </p:tav>
                                      </p:tavLst>
                                    </p:anim>
                                    <p:anim calcmode="lin" valueType="num">
                                      <p:cBhvr>
                                        <p:cTn id="8" dur="1000" fill="hold"/>
                                        <p:tgtEl>
                                          <p:spTgt spid="10">
                                            <p:txEl>
                                              <p:pRg st="6" end="6"/>
                                            </p:txEl>
                                          </p:spTgt>
                                        </p:tgtEl>
                                        <p:attrNameLst>
                                          <p:attrName>ppt_h</p:attrName>
                                        </p:attrNameLst>
                                      </p:cBhvr>
                                      <p:tavLst>
                                        <p:tav tm="0">
                                          <p:val>
                                            <p:fltVal val="0"/>
                                          </p:val>
                                        </p:tav>
                                        <p:tav tm="100000">
                                          <p:val>
                                            <p:strVal val="#ppt_h"/>
                                          </p:val>
                                        </p:tav>
                                      </p:tavLst>
                                    </p:anim>
                                    <p:anim calcmode="lin" valueType="num">
                                      <p:cBhvr>
                                        <p:cTn id="9" dur="1000" fill="hold"/>
                                        <p:tgtEl>
                                          <p:spTgt spid="10">
                                            <p:txEl>
                                              <p:pRg st="6" end="6"/>
                                            </p:txEl>
                                          </p:spTgt>
                                        </p:tgtEl>
                                        <p:attrNameLst>
                                          <p:attrName>style.rotation</p:attrName>
                                        </p:attrNameLst>
                                      </p:cBhvr>
                                      <p:tavLst>
                                        <p:tav tm="0">
                                          <p:val>
                                            <p:fltVal val="90"/>
                                          </p:val>
                                        </p:tav>
                                        <p:tav tm="100000">
                                          <p:val>
                                            <p:fltVal val="0"/>
                                          </p:val>
                                        </p:tav>
                                      </p:tavLst>
                                    </p:anim>
                                    <p:animEffect transition="in" filter="fade">
                                      <p:cBhvr>
                                        <p:cTn id="10" dur="1000"/>
                                        <p:tgtEl>
                                          <p:spTgt spid="10">
                                            <p:txEl>
                                              <p:pRg st="6" end="6"/>
                                            </p:txEl>
                                          </p:spTgt>
                                        </p:tgtEl>
                                      </p:cBhvr>
                                    </p:animEffec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31" presetClass="entr" presetSubtype="0" fill="hold" nodeType="withEffect">
                                  <p:stCondLst>
                                    <p:cond delay="0"/>
                                  </p:stCondLst>
                                  <p:childTnLst>
                                    <p:set>
                                      <p:cBhvr>
                                        <p:cTn id="14" dur="1" fill="hold">
                                          <p:stCondLst>
                                            <p:cond delay="0"/>
                                          </p:stCondLst>
                                        </p:cTn>
                                        <p:tgtEl>
                                          <p:spTgt spid="10">
                                            <p:txEl>
                                              <p:pRg st="7" end="7"/>
                                            </p:txEl>
                                          </p:spTgt>
                                        </p:tgtEl>
                                        <p:attrNameLst>
                                          <p:attrName>style.visibility</p:attrName>
                                        </p:attrNameLst>
                                      </p:cBhvr>
                                      <p:to>
                                        <p:strVal val="visible"/>
                                      </p:to>
                                    </p:set>
                                    <p:anim calcmode="lin" valueType="num">
                                      <p:cBhvr>
                                        <p:cTn id="15" dur="1000" fill="hold"/>
                                        <p:tgtEl>
                                          <p:spTgt spid="10">
                                            <p:txEl>
                                              <p:pRg st="7" end="7"/>
                                            </p:txEl>
                                          </p:spTgt>
                                        </p:tgtEl>
                                        <p:attrNameLst>
                                          <p:attrName>ppt_w</p:attrName>
                                        </p:attrNameLst>
                                      </p:cBhvr>
                                      <p:tavLst>
                                        <p:tav tm="0">
                                          <p:val>
                                            <p:fltVal val="0"/>
                                          </p:val>
                                        </p:tav>
                                        <p:tav tm="100000">
                                          <p:val>
                                            <p:strVal val="#ppt_w"/>
                                          </p:val>
                                        </p:tav>
                                      </p:tavLst>
                                    </p:anim>
                                    <p:anim calcmode="lin" valueType="num">
                                      <p:cBhvr>
                                        <p:cTn id="16" dur="1000" fill="hold"/>
                                        <p:tgtEl>
                                          <p:spTgt spid="10">
                                            <p:txEl>
                                              <p:pRg st="7" end="7"/>
                                            </p:txEl>
                                          </p:spTgt>
                                        </p:tgtEl>
                                        <p:attrNameLst>
                                          <p:attrName>ppt_h</p:attrName>
                                        </p:attrNameLst>
                                      </p:cBhvr>
                                      <p:tavLst>
                                        <p:tav tm="0">
                                          <p:val>
                                            <p:fltVal val="0"/>
                                          </p:val>
                                        </p:tav>
                                        <p:tav tm="100000">
                                          <p:val>
                                            <p:strVal val="#ppt_h"/>
                                          </p:val>
                                        </p:tav>
                                      </p:tavLst>
                                    </p:anim>
                                    <p:anim calcmode="lin" valueType="num">
                                      <p:cBhvr>
                                        <p:cTn id="17" dur="1000" fill="hold"/>
                                        <p:tgtEl>
                                          <p:spTgt spid="10">
                                            <p:txEl>
                                              <p:pRg st="7" end="7"/>
                                            </p:txEl>
                                          </p:spTgt>
                                        </p:tgtEl>
                                        <p:attrNameLst>
                                          <p:attrName>style.rotation</p:attrName>
                                        </p:attrNameLst>
                                      </p:cBhvr>
                                      <p:tavLst>
                                        <p:tav tm="0">
                                          <p:val>
                                            <p:fltVal val="90"/>
                                          </p:val>
                                        </p:tav>
                                        <p:tav tm="100000">
                                          <p:val>
                                            <p:fltVal val="0"/>
                                          </p:val>
                                        </p:tav>
                                      </p:tavLst>
                                    </p:anim>
                                    <p:animEffect transition="in" filter="fade">
                                      <p:cBhvr>
                                        <p:cTn id="18" dur="10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46C80A5A-72BA-45B9-A254-2A8D09624ECF}"/>
              </a:ext>
            </a:extLst>
          </p:cNvPr>
          <p:cNvSpPr txBox="1"/>
          <p:nvPr/>
        </p:nvSpPr>
        <p:spPr>
          <a:xfrm>
            <a:off x="1080402" y="218767"/>
            <a:ext cx="1972089" cy="954107"/>
          </a:xfrm>
          <a:prstGeom prst="rect">
            <a:avLst/>
          </a:prstGeom>
          <a:noFill/>
        </p:spPr>
        <p:txBody>
          <a:bodyPr wrap="square" rtlCol="0">
            <a:spAutoFit/>
          </a:bodyPr>
          <a:lstStyle/>
          <a:p>
            <a:pPr algn="ctr"/>
            <a:r>
              <a:rPr lang="en-US" sz="2800" b="1" dirty="0" smtClean="0">
                <a:solidFill>
                  <a:srgbClr val="3333CC"/>
                </a:solidFill>
                <a:latin typeface="Arial" panose="020B0604020202020204" pitchFamily="34" charset="0"/>
                <a:cs typeface="Arial" panose="020B0604020202020204" pitchFamily="34" charset="0"/>
              </a:rPr>
              <a:t>CHƯƠNG 1</a:t>
            </a:r>
            <a:endParaRPr lang="vi-VN" sz="2800" b="1" dirty="0">
              <a:solidFill>
                <a:srgbClr val="3333CC"/>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 xmlns:a16="http://schemas.microsoft.com/office/drawing/2014/main" id="{D049F577-F92A-4405-A19E-48EB947980F5}"/>
              </a:ext>
            </a:extLst>
          </p:cNvPr>
          <p:cNvSpPr txBox="1"/>
          <p:nvPr/>
        </p:nvSpPr>
        <p:spPr>
          <a:xfrm>
            <a:off x="2964087" y="372654"/>
            <a:ext cx="6888595" cy="646331"/>
          </a:xfrm>
          <a:prstGeom prst="rect">
            <a:avLst/>
          </a:prstGeom>
          <a:noFill/>
        </p:spPr>
        <p:txBody>
          <a:bodyPr wrap="square" rtlCol="0">
            <a:spAutoFit/>
          </a:bodyPr>
          <a:lstStyle/>
          <a:p>
            <a:pPr algn="ctr"/>
            <a:r>
              <a:rPr lang="en-US" sz="3600" b="1" dirty="0">
                <a:solidFill>
                  <a:srgbClr val="3333CC"/>
                </a:solidFill>
                <a:latin typeface="Tahoma" panose="020B0604030504040204" pitchFamily="34" charset="0"/>
                <a:ea typeface="Tahoma" panose="020B0604030504040204" pitchFamily="34" charset="0"/>
                <a:cs typeface="Tahoma" panose="020B0604030504040204" pitchFamily="34" charset="0"/>
              </a:rPr>
              <a:t>MÁY TÍNH VÀ </a:t>
            </a:r>
            <a:r>
              <a:rPr lang="en-US" sz="36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EM</a:t>
            </a:r>
            <a:endParaRPr lang="vi-VN" sz="36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 xmlns:a16="http://schemas.microsoft.com/office/drawing/2014/main" id="{D05E2FA4-701D-4C92-898E-7EE4AF07FEBA}"/>
              </a:ext>
            </a:extLst>
          </p:cNvPr>
          <p:cNvSpPr txBox="1"/>
          <p:nvPr/>
        </p:nvSpPr>
        <p:spPr>
          <a:xfrm>
            <a:off x="2738440" y="1763048"/>
            <a:ext cx="6564618" cy="2308324"/>
          </a:xfrm>
          <a:prstGeom prst="rect">
            <a:avLst/>
          </a:prstGeom>
          <a:noFill/>
          <a:ln>
            <a:noFill/>
          </a:ln>
        </p:spPr>
        <p:txBody>
          <a:bodyPr wrap="none" rtlCol="0">
            <a:spAutoFit/>
          </a:bodyPr>
          <a:lstStyle/>
          <a:p>
            <a:pPr algn="ctr">
              <a:lnSpc>
                <a:spcPct val="120000"/>
              </a:lnSpc>
            </a:pPr>
            <a:r>
              <a:rPr lang="en-US" sz="4000" b="1" err="1" smtClean="0">
                <a:ln>
                  <a:solidFill>
                    <a:srgbClr val="0070C0"/>
                  </a:solidFill>
                </a:ln>
                <a:solidFill>
                  <a:schemeClr val="accent5"/>
                </a:solidFill>
                <a:latin typeface="Tahoma" panose="020B0604030504040204" pitchFamily="34" charset="0"/>
                <a:ea typeface="Tahoma" panose="020B0604030504040204" pitchFamily="34" charset="0"/>
                <a:cs typeface="Tahoma" panose="020B0604030504040204" pitchFamily="34" charset="0"/>
              </a:rPr>
              <a:t>Tiết</a:t>
            </a:r>
            <a:r>
              <a:rPr lang="en-US" sz="4000" b="1" smtClean="0">
                <a:ln>
                  <a:solidFill>
                    <a:srgbClr val="0070C0"/>
                  </a:solidFill>
                </a:ln>
                <a:solidFill>
                  <a:schemeClr val="accent5"/>
                </a:solidFill>
                <a:latin typeface="Tahoma" panose="020B0604030504040204" pitchFamily="34" charset="0"/>
                <a:ea typeface="Tahoma" panose="020B0604030504040204" pitchFamily="34" charset="0"/>
                <a:cs typeface="Tahoma" panose="020B0604030504040204" pitchFamily="34" charset="0"/>
              </a:rPr>
              <a:t> 9 - </a:t>
            </a:r>
            <a:r>
              <a:rPr lang="vi-VN" sz="4000" b="1" smtClean="0">
                <a:ln>
                  <a:solidFill>
                    <a:srgbClr val="0070C0"/>
                  </a:solidFill>
                </a:ln>
                <a:solidFill>
                  <a:schemeClr val="accent5"/>
                </a:solidFill>
                <a:latin typeface="Tahoma" panose="020B0604030504040204" pitchFamily="34" charset="0"/>
                <a:ea typeface="Tahoma" panose="020B0604030504040204" pitchFamily="34" charset="0"/>
                <a:cs typeface="Tahoma" panose="020B0604030504040204" pitchFamily="34" charset="0"/>
              </a:rPr>
              <a:t>BÀI </a:t>
            </a:r>
            <a:r>
              <a:rPr lang="en-US" sz="4000" b="1" smtClean="0">
                <a:ln>
                  <a:solidFill>
                    <a:srgbClr val="0070C0"/>
                  </a:solidFill>
                </a:ln>
                <a:solidFill>
                  <a:schemeClr val="accent5"/>
                </a:solidFill>
                <a:latin typeface="Tahoma" panose="020B0604030504040204" pitchFamily="34" charset="0"/>
                <a:ea typeface="Tahoma" panose="020B0604030504040204" pitchFamily="34" charset="0"/>
                <a:cs typeface="Tahoma" panose="020B0604030504040204" pitchFamily="34" charset="0"/>
              </a:rPr>
              <a:t>9:</a:t>
            </a:r>
            <a:endParaRPr lang="vi-VN" sz="4000" b="1" dirty="0">
              <a:ln>
                <a:solidFill>
                  <a:srgbClr val="0070C0"/>
                </a:solidFill>
              </a:ln>
              <a:solidFill>
                <a:schemeClr val="accent5"/>
              </a:solidFill>
              <a:latin typeface="Tahoma" panose="020B0604030504040204" pitchFamily="34" charset="0"/>
              <a:ea typeface="Tahoma" panose="020B0604030504040204" pitchFamily="34" charset="0"/>
              <a:cs typeface="Tahoma" panose="020B0604030504040204" pitchFamily="34" charset="0"/>
            </a:endParaRPr>
          </a:p>
          <a:p>
            <a:pPr algn="ctr">
              <a:lnSpc>
                <a:spcPct val="120000"/>
              </a:lnSpc>
            </a:pPr>
            <a:r>
              <a:rPr lang="en-US" sz="4000" b="1" dirty="0" smtClean="0">
                <a:ln>
                  <a:solidFill>
                    <a:srgbClr val="0070C0"/>
                  </a:solidFill>
                </a:ln>
                <a:solidFill>
                  <a:schemeClr val="accent5"/>
                </a:solidFill>
                <a:latin typeface="Tahoma" panose="020B0604030504040204" pitchFamily="34" charset="0"/>
                <a:ea typeface="Tahoma" panose="020B0604030504040204" pitchFamily="34" charset="0"/>
                <a:cs typeface="Tahoma" panose="020B0604030504040204" pitchFamily="34" charset="0"/>
              </a:rPr>
              <a:t>AN TOÀN VỀ ĐIỆN </a:t>
            </a:r>
          </a:p>
          <a:p>
            <a:pPr algn="ctr">
              <a:lnSpc>
                <a:spcPct val="120000"/>
              </a:lnSpc>
            </a:pPr>
            <a:r>
              <a:rPr lang="en-US" sz="4000" b="1" dirty="0" smtClean="0">
                <a:ln>
                  <a:solidFill>
                    <a:srgbClr val="0070C0"/>
                  </a:solidFill>
                </a:ln>
                <a:solidFill>
                  <a:schemeClr val="accent5"/>
                </a:solidFill>
                <a:latin typeface="Tahoma" panose="020B0604030504040204" pitchFamily="34" charset="0"/>
                <a:ea typeface="Tahoma" panose="020B0604030504040204" pitchFamily="34" charset="0"/>
                <a:cs typeface="Tahoma" panose="020B0604030504040204" pitchFamily="34" charset="0"/>
              </a:rPr>
              <a:t>KHI SỬ DỤNG MÁY TÍNH</a:t>
            </a:r>
            <a:endParaRPr lang="vi-VN" sz="4000" b="1" dirty="0">
              <a:ln>
                <a:solidFill>
                  <a:srgbClr val="0070C0"/>
                </a:solidFill>
              </a:ln>
              <a:solidFill>
                <a:schemeClr val="accent5"/>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
        <p:nvSpPr>
          <p:cNvPr id="8" name="Cloud Callout 7"/>
          <p:cNvSpPr/>
          <p:nvPr/>
        </p:nvSpPr>
        <p:spPr>
          <a:xfrm rot="20444608">
            <a:off x="8586528" y="1614644"/>
            <a:ext cx="2863203" cy="1085556"/>
          </a:xfrm>
          <a:prstGeom prst="cloudCallout">
            <a:avLst>
              <a:gd name="adj1" fmla="val -58278"/>
              <a:gd name="adj2" fmla="val 4731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latin typeface="Arial" panose="020B0604020202020204" pitchFamily="34" charset="0"/>
                <a:cs typeface="Arial" panose="020B0604020202020204" pitchFamily="34" charset="0"/>
              </a:rPr>
              <a:t>SGK-24, 25</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943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82388"/>
            <a:ext cx="3582456" cy="691351"/>
          </a:xfrm>
          <a:prstGeom prst="rect">
            <a:avLst/>
          </a:prstGeom>
        </p:spPr>
      </p:pic>
      <p:grpSp>
        <p:nvGrpSpPr>
          <p:cNvPr id="6" name="Group 5"/>
          <p:cNvGrpSpPr/>
          <p:nvPr/>
        </p:nvGrpSpPr>
        <p:grpSpPr>
          <a:xfrm>
            <a:off x="1010266" y="893723"/>
            <a:ext cx="6178143" cy="572494"/>
            <a:chOff x="676256" y="1379897"/>
            <a:chExt cx="6178143" cy="572494"/>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59948"/>
              <a:ext cx="5753947" cy="492443"/>
            </a:xfrm>
            <a:prstGeom prst="rect">
              <a:avLst/>
            </a:prstGeom>
            <a:noFill/>
          </p:spPr>
          <p:txBody>
            <a:bodyPr wrap="none" rtlCol="0">
              <a:spAutoFit/>
            </a:bodyPr>
            <a:lstStyle/>
            <a:p>
              <a:r>
                <a:rPr lang="en-US" sz="2600" b="1" dirty="0" smtClean="0">
                  <a:solidFill>
                    <a:srgbClr val="3333CC"/>
                  </a:solidFill>
                  <a:latin typeface="Arial" panose="020B0604020202020204" pitchFamily="34" charset="0"/>
                  <a:cs typeface="Arial" panose="020B0604020202020204" pitchFamily="34" charset="0"/>
                </a:rPr>
                <a:t> An </a:t>
              </a:r>
              <a:r>
                <a:rPr lang="en-US" sz="2600" b="1" dirty="0" err="1">
                  <a:solidFill>
                    <a:srgbClr val="3333CC"/>
                  </a:solidFill>
                  <a:latin typeface="Arial" panose="020B0604020202020204" pitchFamily="34" charset="0"/>
                  <a:cs typeface="Arial" panose="020B0604020202020204" pitchFamily="34" charset="0"/>
                </a:rPr>
                <a:t>toàn</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điện</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khi</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sử</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dụng</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máy</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tính</a:t>
              </a:r>
              <a:endParaRPr lang="en-US" sz="2600" dirty="0">
                <a:solidFill>
                  <a:srgbClr val="3333CC"/>
                </a:solidFill>
                <a:latin typeface="Arial" panose="020B0604020202020204" pitchFamily="34" charset="0"/>
                <a:cs typeface="Arial" panose="020B0604020202020204" pitchFamily="34" charset="0"/>
              </a:endParaRPr>
            </a:p>
          </p:txBody>
        </p:sp>
      </p:grpSp>
      <p:pic>
        <p:nvPicPr>
          <p:cNvPr id="11" name="Picture 10"/>
          <p:cNvPicPr>
            <a:picLocks noChangeAspect="1"/>
          </p:cNvPicPr>
          <p:nvPr/>
        </p:nvPicPr>
        <p:blipFill>
          <a:blip r:embed="rId3"/>
          <a:stretch>
            <a:fillRect/>
          </a:stretch>
        </p:blipFill>
        <p:spPr>
          <a:xfrm>
            <a:off x="6054437" y="1466217"/>
            <a:ext cx="5022162" cy="4712910"/>
          </a:xfrm>
          <a:prstGeom prst="rect">
            <a:avLst/>
          </a:prstGeom>
        </p:spPr>
      </p:pic>
      <p:sp>
        <p:nvSpPr>
          <p:cNvPr id="16" name="Rounded Rectangle 15"/>
          <p:cNvSpPr/>
          <p:nvPr/>
        </p:nvSpPr>
        <p:spPr>
          <a:xfrm>
            <a:off x="609601" y="1579418"/>
            <a:ext cx="5444836" cy="4821381"/>
          </a:xfrm>
          <a:prstGeom prst="roundRect">
            <a:avLst/>
          </a:prstGeom>
          <a:solidFill>
            <a:schemeClr val="bg1"/>
          </a:solidFill>
          <a:ln w="38100">
            <a:solidFill>
              <a:srgbClr val="9900CC"/>
            </a:solidFill>
          </a:ln>
        </p:spPr>
        <p:style>
          <a:lnRef idx="3">
            <a:schemeClr val="lt1"/>
          </a:lnRef>
          <a:fillRef idx="1">
            <a:schemeClr val="accent6"/>
          </a:fillRef>
          <a:effectRef idx="1">
            <a:schemeClr val="accent6"/>
          </a:effectRef>
          <a:fontRef idx="minor">
            <a:schemeClr val="lt1"/>
          </a:fontRef>
        </p:style>
        <p:txBody>
          <a:bodyPr rtlCol="0" anchor="b"/>
          <a:lstStyle/>
          <a:p>
            <a:pPr algn="just">
              <a:lnSpc>
                <a:spcPct val="114000"/>
              </a:lnSpc>
            </a:pPr>
            <a:endParaRPr lang="en-US" sz="2600" smtClean="0">
              <a:solidFill>
                <a:srgbClr val="3333CC"/>
              </a:solidFill>
              <a:latin typeface="Arial" panose="020B0604020202020204" pitchFamily="34" charset="0"/>
              <a:cs typeface="Arial" panose="020B0604020202020204" pitchFamily="34" charset="0"/>
            </a:endParaRPr>
          </a:p>
          <a:p>
            <a:pPr algn="just">
              <a:lnSpc>
                <a:spcPct val="114000"/>
              </a:lnSpc>
            </a:pPr>
            <a:endParaRPr lang="en-US" sz="2600">
              <a:solidFill>
                <a:srgbClr val="3333CC"/>
              </a:solidFill>
              <a:latin typeface="Arial" panose="020B0604020202020204" pitchFamily="34" charset="0"/>
              <a:cs typeface="Arial" panose="020B0604020202020204" pitchFamily="34" charset="0"/>
            </a:endParaRPr>
          </a:p>
          <a:p>
            <a:pPr algn="just">
              <a:lnSpc>
                <a:spcPct val="114000"/>
              </a:lnSpc>
            </a:pPr>
            <a:endParaRPr lang="en-US" sz="2600" smtClean="0">
              <a:solidFill>
                <a:srgbClr val="3333CC"/>
              </a:solidFill>
              <a:latin typeface="Arial" panose="020B0604020202020204" pitchFamily="34" charset="0"/>
              <a:cs typeface="Arial" panose="020B0604020202020204" pitchFamily="34" charset="0"/>
            </a:endParaRPr>
          </a:p>
          <a:p>
            <a:pPr algn="just">
              <a:lnSpc>
                <a:spcPct val="114000"/>
              </a:lnSpc>
            </a:pPr>
            <a:endParaRPr lang="en-US" sz="2600">
              <a:solidFill>
                <a:srgbClr val="3333CC"/>
              </a:solidFill>
              <a:latin typeface="Arial" panose="020B0604020202020204" pitchFamily="34" charset="0"/>
              <a:cs typeface="Arial" panose="020B0604020202020204" pitchFamily="34" charset="0"/>
            </a:endParaRPr>
          </a:p>
          <a:p>
            <a:pPr algn="just">
              <a:lnSpc>
                <a:spcPct val="114000"/>
              </a:lnSpc>
            </a:pPr>
            <a:r>
              <a:rPr lang="en-US" sz="2600" smtClean="0">
                <a:solidFill>
                  <a:srgbClr val="3333CC"/>
                </a:solidFill>
                <a:latin typeface="Arial" panose="020B0604020202020204" pitchFamily="34" charset="0"/>
                <a:cs typeface="Arial" panose="020B0604020202020204" pitchFamily="34" charset="0"/>
              </a:rPr>
              <a:t>Y/c</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Em</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hãy</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quan</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sát</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các</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hình</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bên</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thảo</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luận</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nhóm</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đôi</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cho</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biết</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hình</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ảnh</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nào</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nên</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làm</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theo</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hình</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ảnh</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nào</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không</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nên</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làm</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theo</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Tại</a:t>
            </a:r>
            <a:r>
              <a:rPr lang="en-US" sz="2600" dirty="0" smtClean="0">
                <a:solidFill>
                  <a:srgbClr val="3333CC"/>
                </a:solidFill>
                <a:latin typeface="Arial" panose="020B0604020202020204" pitchFamily="34" charset="0"/>
                <a:cs typeface="Arial" panose="020B0604020202020204" pitchFamily="34" charset="0"/>
              </a:rPr>
              <a:t> </a:t>
            </a:r>
            <a:r>
              <a:rPr lang="en-US" sz="2600" dirty="0" err="1" smtClean="0">
                <a:solidFill>
                  <a:srgbClr val="3333CC"/>
                </a:solidFill>
                <a:latin typeface="Arial" panose="020B0604020202020204" pitchFamily="34" charset="0"/>
                <a:cs typeface="Arial" panose="020B0604020202020204" pitchFamily="34" charset="0"/>
              </a:rPr>
              <a:t>sao</a:t>
            </a:r>
            <a:r>
              <a:rPr lang="en-US" sz="2600" dirty="0">
                <a:solidFill>
                  <a:srgbClr val="3333CC"/>
                </a:solidFill>
                <a:latin typeface="Arial" panose="020B0604020202020204" pitchFamily="34" charset="0"/>
                <a:cs typeface="Arial" panose="020B0604020202020204" pitchFamily="34" charset="0"/>
              </a:rPr>
              <a:t>? (1</a:t>
            </a:r>
            <a:r>
              <a:rPr lang="en-US" sz="2600">
                <a:solidFill>
                  <a:srgbClr val="3333CC"/>
                </a:solidFill>
                <a:latin typeface="Arial" panose="020B0604020202020204" pitchFamily="34" charset="0"/>
                <a:cs typeface="Arial" panose="020B0604020202020204" pitchFamily="34" charset="0"/>
              </a:rPr>
              <a:t>’) </a:t>
            </a:r>
            <a:endParaRPr lang="en-US" sz="2600" smtClean="0">
              <a:solidFill>
                <a:srgbClr val="3333CC"/>
              </a:solidFill>
              <a:latin typeface="Arial" panose="020B0604020202020204" pitchFamily="34" charset="0"/>
              <a:cs typeface="Arial" panose="020B0604020202020204" pitchFamily="34" charset="0"/>
            </a:endParaRPr>
          </a:p>
          <a:p>
            <a:pPr marL="457200" indent="-457200" algn="just">
              <a:lnSpc>
                <a:spcPct val="114000"/>
              </a:lnSpc>
              <a:buFont typeface="Wingdings" panose="05000000000000000000" pitchFamily="2" charset="2"/>
              <a:buChar char="Ø"/>
            </a:pPr>
            <a:r>
              <a:rPr lang="en-US" sz="2600">
                <a:solidFill>
                  <a:srgbClr val="3333CC"/>
                </a:solidFill>
                <a:latin typeface="Arial" panose="020B0604020202020204" pitchFamily="34" charset="0"/>
                <a:cs typeface="Arial" panose="020B0604020202020204" pitchFamily="34" charset="0"/>
              </a:rPr>
              <a:t>Vậy để đảm bảo quy tắc an toàn về điện thì các con thảo luận nhóm đôi và hoàn thành </a:t>
            </a:r>
            <a:r>
              <a:rPr lang="en-US" sz="2600" b="1" i="1">
                <a:solidFill>
                  <a:srgbClr val="3333CC"/>
                </a:solidFill>
                <a:latin typeface="Arial" panose="020B0604020202020204" pitchFamily="34" charset="0"/>
                <a:cs typeface="Arial" panose="020B0604020202020204" pitchFamily="34" charset="0"/>
              </a:rPr>
              <a:t>phiếu học tập số 1</a:t>
            </a:r>
            <a:r>
              <a:rPr lang="en-US" sz="2600">
                <a:solidFill>
                  <a:srgbClr val="3333CC"/>
                </a:solidFill>
                <a:latin typeface="Arial" panose="020B0604020202020204" pitchFamily="34" charset="0"/>
                <a:cs typeface="Arial" panose="020B0604020202020204" pitchFamily="34" charset="0"/>
              </a:rPr>
              <a:t>.(3’) </a:t>
            </a:r>
          </a:p>
        </p:txBody>
      </p:sp>
    </p:spTree>
    <p:extLst>
      <p:ext uri="{BB962C8B-B14F-4D97-AF65-F5344CB8AC3E}">
        <p14:creationId xmlns:p14="http://schemas.microsoft.com/office/powerpoint/2010/main" val="177205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6">
                                            <p:txEl>
                                              <p:pRg st="4" end="4"/>
                                            </p:txEl>
                                          </p:spTgt>
                                        </p:tgtEl>
                                        <p:attrNameLst>
                                          <p:attrName>style.visibility</p:attrName>
                                        </p:attrNameLst>
                                      </p:cBhvr>
                                      <p:to>
                                        <p:strVal val="visible"/>
                                      </p:to>
                                    </p:set>
                                    <p:animEffect transition="in" filter="randombar(horizontal)">
                                      <p:cBhvr>
                                        <p:cTn id="20" dur="500"/>
                                        <p:tgtEl>
                                          <p:spTgt spid="16">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6">
                                            <p:txEl>
                                              <p:pRg st="5" end="5"/>
                                            </p:txEl>
                                          </p:spTgt>
                                        </p:tgtEl>
                                        <p:attrNameLst>
                                          <p:attrName>style.visibility</p:attrName>
                                        </p:attrNameLst>
                                      </p:cBhvr>
                                      <p:to>
                                        <p:strVal val="visible"/>
                                      </p:to>
                                    </p:set>
                                    <p:animEffect transition="in" filter="fade">
                                      <p:cBhvr>
                                        <p:cTn id="25" dur="1000"/>
                                        <p:tgtEl>
                                          <p:spTgt spid="16">
                                            <p:txEl>
                                              <p:pRg st="5" end="5"/>
                                            </p:txEl>
                                          </p:spTgt>
                                        </p:tgtEl>
                                      </p:cBhvr>
                                    </p:animEffect>
                                    <p:anim calcmode="lin" valueType="num">
                                      <p:cBhvr>
                                        <p:cTn id="26" dur="1000" fill="hold"/>
                                        <p:tgtEl>
                                          <p:spTgt spid="16">
                                            <p:txEl>
                                              <p:pRg st="5" end="5"/>
                                            </p:txEl>
                                          </p:spTgt>
                                        </p:tgtEl>
                                        <p:attrNameLst>
                                          <p:attrName>ppt_x</p:attrName>
                                        </p:attrNameLst>
                                      </p:cBhvr>
                                      <p:tavLst>
                                        <p:tav tm="0">
                                          <p:val>
                                            <p:strVal val="#ppt_x"/>
                                          </p:val>
                                        </p:tav>
                                        <p:tav tm="100000">
                                          <p:val>
                                            <p:strVal val="#ppt_x"/>
                                          </p:val>
                                        </p:tav>
                                      </p:tavLst>
                                    </p:anim>
                                    <p:anim calcmode="lin" valueType="num">
                                      <p:cBhvr>
                                        <p:cTn id="27" dur="1000" fill="hold"/>
                                        <p:tgtEl>
                                          <p:spTgt spid="1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3771900" y="259307"/>
            <a:ext cx="4563208" cy="711370"/>
          </a:xfrm>
          <a:prstGeom prst="ellipse">
            <a:avLst/>
          </a:prstGeom>
          <a:solidFill>
            <a:srgbClr val="CC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latin typeface="Arial" panose="020B0604020202020204" pitchFamily="34" charset="0"/>
                <a:cs typeface="Arial" panose="020B0604020202020204" pitchFamily="34" charset="0"/>
              </a:rPr>
              <a:t>PHIẾU HỌC TẬP 1 (3’)</a:t>
            </a:r>
            <a:endParaRPr lang="en-US" sz="2200" b="1" dirty="0">
              <a:latin typeface="Arial" panose="020B0604020202020204" pitchFamily="34" charset="0"/>
              <a:cs typeface="Arial" panose="020B0604020202020204" pitchFamily="34" charset="0"/>
            </a:endParaRPr>
          </a:p>
        </p:txBody>
      </p:sp>
      <p:sp>
        <p:nvSpPr>
          <p:cNvPr id="6" name="TextBox 5"/>
          <p:cNvSpPr txBox="1"/>
          <p:nvPr/>
        </p:nvSpPr>
        <p:spPr>
          <a:xfrm>
            <a:off x="1707939" y="970677"/>
            <a:ext cx="8679975" cy="404663"/>
          </a:xfrm>
          <a:prstGeom prst="rect">
            <a:avLst/>
          </a:prstGeom>
          <a:noFill/>
        </p:spPr>
        <p:txBody>
          <a:bodyPr wrap="square" rtlCol="0">
            <a:spAutoFit/>
          </a:bodyPr>
          <a:lstStyle/>
          <a:p>
            <a:pPr>
              <a:lnSpc>
                <a:spcPct val="110000"/>
              </a:lnSpc>
            </a:pPr>
            <a:r>
              <a:rPr lang="en-US" sz="2000" dirty="0" err="1">
                <a:solidFill>
                  <a:srgbClr val="FF0000"/>
                </a:solidFill>
                <a:latin typeface="Arial" panose="020B0604020202020204" pitchFamily="34" charset="0"/>
                <a:cs typeface="Arial" panose="020B0604020202020204" pitchFamily="34" charset="0"/>
              </a:rPr>
              <a:t>H</a:t>
            </a:r>
            <a:r>
              <a:rPr lang="en-US" sz="2000" dirty="0" err="1" smtClean="0">
                <a:solidFill>
                  <a:srgbClr val="FF0000"/>
                </a:solidFill>
                <a:latin typeface="Arial" panose="020B0604020202020204" pitchFamily="34" charset="0"/>
                <a:cs typeface="Arial" panose="020B0604020202020204" pitchFamily="34" charset="0"/>
              </a:rPr>
              <a:t>ãy</a:t>
            </a:r>
            <a:r>
              <a:rPr lang="en-US" sz="2000" dirty="0" smtClean="0">
                <a:solidFill>
                  <a:srgbClr val="FF0000"/>
                </a:solidFill>
                <a:latin typeface="Arial" panose="020B0604020202020204" pitchFamily="34" charset="0"/>
                <a:cs typeface="Arial" panose="020B0604020202020204" pitchFamily="34" charset="0"/>
              </a:rPr>
              <a:t> t</a:t>
            </a:r>
            <a:r>
              <a:rPr lang="vi-VN" sz="2000" dirty="0" smtClean="0">
                <a:solidFill>
                  <a:srgbClr val="FF0000"/>
                </a:solidFill>
                <a:latin typeface="Arial" panose="020B0604020202020204" pitchFamily="34" charset="0"/>
                <a:cs typeface="Arial" panose="020B0604020202020204" pitchFamily="34" charset="0"/>
              </a:rPr>
              <a:t>rả </a:t>
            </a:r>
            <a:r>
              <a:rPr lang="vi-VN" sz="2000" dirty="0">
                <a:solidFill>
                  <a:srgbClr val="FF0000"/>
                </a:solidFill>
                <a:latin typeface="Arial" panose="020B0604020202020204" pitchFamily="34" charset="0"/>
                <a:cs typeface="Arial" panose="020B0604020202020204" pitchFamily="34" charset="0"/>
              </a:rPr>
              <a:t>lời các câu hỏi để rút ra </a:t>
            </a:r>
            <a:r>
              <a:rPr lang="en-US" sz="2000" dirty="0" smtClean="0">
                <a:solidFill>
                  <a:srgbClr val="FF0000"/>
                </a:solidFill>
                <a:latin typeface="Arial" panose="020B0604020202020204" pitchFamily="34" charset="0"/>
                <a:cs typeface="Arial" panose="020B0604020202020204" pitchFamily="34" charset="0"/>
              </a:rPr>
              <a:t>q</a:t>
            </a:r>
            <a:r>
              <a:rPr lang="vi-VN" sz="2000" dirty="0" smtClean="0">
                <a:solidFill>
                  <a:srgbClr val="FF0000"/>
                </a:solidFill>
                <a:latin typeface="Arial" panose="020B0604020202020204" pitchFamily="34" charset="0"/>
                <a:cs typeface="Arial" panose="020B0604020202020204" pitchFamily="34" charset="0"/>
              </a:rPr>
              <a:t>uy </a:t>
            </a:r>
            <a:r>
              <a:rPr lang="vi-VN" sz="2000" dirty="0">
                <a:solidFill>
                  <a:srgbClr val="FF0000"/>
                </a:solidFill>
                <a:latin typeface="Arial" panose="020B0604020202020204" pitchFamily="34" charset="0"/>
                <a:cs typeface="Arial" panose="020B0604020202020204" pitchFamily="34" charset="0"/>
              </a:rPr>
              <a:t>tắc an toàn điện khi sử dụng máy tính: </a:t>
            </a:r>
            <a:endParaRPr lang="en-US" sz="2000" dirty="0">
              <a:solidFill>
                <a:srgbClr val="FF0000"/>
              </a:solidFill>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662123550"/>
              </p:ext>
            </p:extLst>
          </p:nvPr>
        </p:nvGraphicFramePr>
        <p:xfrm>
          <a:off x="716440" y="1469126"/>
          <a:ext cx="10436469" cy="4954115"/>
        </p:xfrm>
        <a:graphic>
          <a:graphicData uri="http://schemas.openxmlformats.org/drawingml/2006/table">
            <a:tbl>
              <a:tblPr firstRow="1" bandRow="1">
                <a:tableStyleId>{2D5ABB26-0587-4C30-8999-92F81FD0307C}</a:tableStyleId>
              </a:tblPr>
              <a:tblGrid>
                <a:gridCol w="5176492">
                  <a:extLst>
                    <a:ext uri="{9D8B030D-6E8A-4147-A177-3AD203B41FA5}">
                      <a16:colId xmlns="" xmlns:a16="http://schemas.microsoft.com/office/drawing/2014/main" val="20000"/>
                    </a:ext>
                  </a:extLst>
                </a:gridCol>
                <a:gridCol w="5259977">
                  <a:extLst>
                    <a:ext uri="{9D8B030D-6E8A-4147-A177-3AD203B41FA5}">
                      <a16:colId xmlns="" xmlns:a16="http://schemas.microsoft.com/office/drawing/2014/main" val="20001"/>
                    </a:ext>
                  </a:extLst>
                </a:gridCol>
              </a:tblGrid>
              <a:tr h="881956">
                <a:tc>
                  <a:txBody>
                    <a:bodyPr/>
                    <a:lstStyle/>
                    <a:p>
                      <a:pPr marL="0" marR="0" indent="0" algn="ctr">
                        <a:lnSpc>
                          <a:spcPct val="110000"/>
                        </a:lnSpc>
                        <a:spcBef>
                          <a:spcPts val="0"/>
                        </a:spcBef>
                        <a:spcAft>
                          <a:spcPts val="0"/>
                        </a:spcAft>
                      </a:pPr>
                      <a:r>
                        <a:rPr lang="en-US" sz="1900" b="1" dirty="0">
                          <a:effectLst/>
                          <a:latin typeface="Arial" panose="020B0604020202020204" pitchFamily="34" charset="0"/>
                          <a:cs typeface="Arial" panose="020B0604020202020204" pitchFamily="34" charset="0"/>
                        </a:rPr>
                        <a:t>CÂU HỎI</a:t>
                      </a:r>
                      <a:endParaRPr lang="en-US" sz="19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ECE"/>
                    </a:solidFill>
                  </a:tcPr>
                </a:tc>
                <a:tc>
                  <a:txBody>
                    <a:bodyPr/>
                    <a:lstStyle/>
                    <a:p>
                      <a:pPr marL="0" marR="0" indent="0" algn="l">
                        <a:lnSpc>
                          <a:spcPct val="110000"/>
                        </a:lnSpc>
                        <a:spcBef>
                          <a:spcPts val="0"/>
                        </a:spcBef>
                        <a:spcAft>
                          <a:spcPts val="0"/>
                        </a:spcAft>
                      </a:pPr>
                      <a:r>
                        <a:rPr lang="en-US" sz="1900" b="1">
                          <a:effectLst/>
                          <a:latin typeface="Arial" panose="020B0604020202020204" pitchFamily="34" charset="0"/>
                          <a:cs typeface="Arial" panose="020B0604020202020204" pitchFamily="34" charset="0"/>
                        </a:rPr>
                        <a:t>TRẢ </a:t>
                      </a:r>
                      <a:r>
                        <a:rPr lang="en-US" sz="1900" b="1" smtClean="0">
                          <a:effectLst/>
                          <a:latin typeface="Arial" panose="020B0604020202020204" pitchFamily="34" charset="0"/>
                          <a:cs typeface="Arial" panose="020B0604020202020204" pitchFamily="34" charset="0"/>
                        </a:rPr>
                        <a:t>LỜI</a:t>
                      </a:r>
                      <a:r>
                        <a:rPr lang="en-US" sz="1900" b="1" baseline="0" smtClean="0">
                          <a:effectLst/>
                          <a:latin typeface="Arial" panose="020B0604020202020204" pitchFamily="34" charset="0"/>
                          <a:cs typeface="Arial" panose="020B0604020202020204" pitchFamily="34" charset="0"/>
                        </a:rPr>
                        <a:t> </a:t>
                      </a:r>
                      <a:r>
                        <a:rPr lang="en-US" sz="1900" b="1" smtClean="0">
                          <a:effectLst/>
                          <a:latin typeface="Arial" panose="020B0604020202020204" pitchFamily="34" charset="0"/>
                          <a:cs typeface="Arial" panose="020B0604020202020204" pitchFamily="34" charset="0"/>
                        </a:rPr>
                        <a:t>(QUY </a:t>
                      </a:r>
                      <a:r>
                        <a:rPr lang="en-US" sz="1900" b="1" dirty="0">
                          <a:effectLst/>
                          <a:latin typeface="Arial" panose="020B0604020202020204" pitchFamily="34" charset="0"/>
                          <a:cs typeface="Arial" panose="020B0604020202020204" pitchFamily="34" charset="0"/>
                        </a:rPr>
                        <a:t>TẮC AN TOÀN ĐIỆN KHI SỬ DỤNG MÁY TÍNH)</a:t>
                      </a:r>
                      <a:endParaRPr lang="en-US" sz="19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ECE"/>
                    </a:solidFill>
                  </a:tcPr>
                </a:tc>
                <a:extLst>
                  <a:ext uri="{0D108BD9-81ED-4DB2-BD59-A6C34878D82A}">
                    <a16:rowId xmlns="" xmlns:a16="http://schemas.microsoft.com/office/drawing/2014/main" val="10000"/>
                  </a:ext>
                </a:extLst>
              </a:tr>
              <a:tr h="803639">
                <a:tc>
                  <a:txBody>
                    <a:bodyPr/>
                    <a:lstStyle/>
                    <a:p>
                      <a:pPr marL="0" marR="0" indent="0" algn="just">
                        <a:lnSpc>
                          <a:spcPct val="110000"/>
                        </a:lnSpc>
                        <a:spcBef>
                          <a:spcPts val="0"/>
                        </a:spcBef>
                        <a:spcAft>
                          <a:spcPts val="0"/>
                        </a:spcAft>
                      </a:pPr>
                      <a:r>
                        <a:rPr lang="en-US" sz="2000" dirty="0" err="1">
                          <a:effectLst/>
                          <a:latin typeface="Arial" panose="020B0604020202020204" pitchFamily="34" charset="0"/>
                          <a:cs typeface="Arial" panose="020B0604020202020204" pitchFamily="34" charset="0"/>
                        </a:rPr>
                        <a:t>Không</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nên</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để</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máy</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tính</a:t>
                      </a:r>
                      <a:r>
                        <a:rPr lang="en-US" sz="2000" dirty="0">
                          <a:effectLst/>
                          <a:latin typeface="Arial" panose="020B0604020202020204" pitchFamily="34" charset="0"/>
                          <a:cs typeface="Arial" panose="020B0604020202020204" pitchFamily="34" charset="0"/>
                        </a:rPr>
                        <a:t> ở </a:t>
                      </a:r>
                      <a:r>
                        <a:rPr lang="en-US" sz="2000" dirty="0" err="1">
                          <a:effectLst/>
                          <a:latin typeface="Arial" panose="020B0604020202020204" pitchFamily="34" charset="0"/>
                          <a:cs typeface="Arial" panose="020B0604020202020204" pitchFamily="34" charset="0"/>
                        </a:rPr>
                        <a:t>nơi</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như</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thế</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nào</a:t>
                      </a:r>
                      <a:r>
                        <a:rPr lang="en-US" sz="2000" dirty="0">
                          <a:effectLst/>
                          <a:latin typeface="Arial" panose="020B0604020202020204" pitchFamily="34" charset="0"/>
                          <a:cs typeface="Arial" panose="020B0604020202020204" pitchFamily="34" charset="0"/>
                        </a:rPr>
                        <a:t>?</a:t>
                      </a:r>
                      <a:endParaRPr lang="en-US" sz="2000" dirty="0">
                        <a:solidFill>
                          <a:srgbClr val="3333CC"/>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7337" algn="just">
                        <a:lnSpc>
                          <a:spcPct val="120000"/>
                        </a:lnSpc>
                        <a:spcAft>
                          <a:spcPts val="600"/>
                        </a:spcAft>
                        <a:buClr>
                          <a:srgbClr val="FF0000"/>
                        </a:buClr>
                      </a:pPr>
                      <a:endParaRPr lang="en-US" sz="1800" dirty="0" smtClean="0">
                        <a:solidFill>
                          <a:srgbClr val="3333C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814010">
                <a:tc>
                  <a:txBody>
                    <a:bodyPr/>
                    <a:lstStyle/>
                    <a:p>
                      <a:pPr marL="0" marR="0" indent="0" algn="just">
                        <a:lnSpc>
                          <a:spcPct val="110000"/>
                        </a:lnSpc>
                        <a:spcBef>
                          <a:spcPts val="0"/>
                        </a:spcBef>
                        <a:spcAft>
                          <a:spcPts val="0"/>
                        </a:spcAft>
                      </a:pPr>
                      <a:r>
                        <a:rPr lang="en-US" sz="2000" dirty="0" err="1">
                          <a:effectLst/>
                          <a:latin typeface="Arial" panose="020B0604020202020204" pitchFamily="34" charset="0"/>
                          <a:cs typeface="Arial" panose="020B0604020202020204" pitchFamily="34" charset="0"/>
                        </a:rPr>
                        <a:t>Cần</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tránh</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để</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những</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vật</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dụng</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gì</a:t>
                      </a:r>
                      <a:r>
                        <a:rPr lang="en-US" sz="2000" dirty="0">
                          <a:effectLst/>
                          <a:latin typeface="Arial" panose="020B0604020202020204" pitchFamily="34" charset="0"/>
                          <a:cs typeface="Arial" panose="020B0604020202020204" pitchFamily="34" charset="0"/>
                        </a:rPr>
                        <a:t> ở </a:t>
                      </a:r>
                      <a:r>
                        <a:rPr lang="en-US" sz="2000" dirty="0" err="1">
                          <a:effectLst/>
                          <a:latin typeface="Arial" panose="020B0604020202020204" pitchFamily="34" charset="0"/>
                          <a:cs typeface="Arial" panose="020B0604020202020204" pitchFamily="34" charset="0"/>
                        </a:rPr>
                        <a:t>gần</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máy</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tính</a:t>
                      </a:r>
                      <a:r>
                        <a:rPr lang="en-US" sz="2000" dirty="0">
                          <a:effectLst/>
                          <a:latin typeface="Arial" panose="020B0604020202020204" pitchFamily="34" charset="0"/>
                          <a:cs typeface="Arial" panose="020B0604020202020204" pitchFamily="34" charset="0"/>
                        </a:rPr>
                        <a:t>?</a:t>
                      </a:r>
                      <a:endParaRPr lang="en-US" sz="2000" dirty="0">
                        <a:solidFill>
                          <a:srgbClr val="3333CC"/>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3333CC"/>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814010">
                <a:tc>
                  <a:txBody>
                    <a:bodyPr/>
                    <a:lstStyle/>
                    <a:p>
                      <a:pPr marL="0" marR="0" indent="0" algn="just">
                        <a:lnSpc>
                          <a:spcPct val="110000"/>
                        </a:lnSpc>
                        <a:spcBef>
                          <a:spcPts val="0"/>
                        </a:spcBef>
                        <a:spcAft>
                          <a:spcPts val="0"/>
                        </a:spcAft>
                      </a:pPr>
                      <a:r>
                        <a:rPr lang="en-US" sz="2000" dirty="0" err="1">
                          <a:effectLst/>
                          <a:latin typeface="Arial" panose="020B0604020202020204" pitchFamily="34" charset="0"/>
                          <a:cs typeface="Arial" panose="020B0604020202020204" pitchFamily="34" charset="0"/>
                        </a:rPr>
                        <a:t>Khi</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ngoài</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trời</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sấm</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sét</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có</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nên</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sử</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dụng</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máy</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tính</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không</a:t>
                      </a:r>
                      <a:r>
                        <a:rPr lang="en-US" sz="2000" dirty="0">
                          <a:effectLst/>
                          <a:latin typeface="Arial" panose="020B0604020202020204" pitchFamily="34" charset="0"/>
                          <a:cs typeface="Arial" panose="020B0604020202020204" pitchFamily="34" charset="0"/>
                        </a:rPr>
                        <a:t>?</a:t>
                      </a:r>
                      <a:endParaRPr lang="en-US" sz="2000" dirty="0">
                        <a:solidFill>
                          <a:srgbClr val="3333CC"/>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800" dirty="0">
                        <a:solidFill>
                          <a:srgbClr val="3333CC"/>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798048">
                <a:tc>
                  <a:txBody>
                    <a:bodyPr/>
                    <a:lstStyle/>
                    <a:p>
                      <a:pPr marL="0" marR="0" indent="0" algn="just">
                        <a:lnSpc>
                          <a:spcPct val="110000"/>
                        </a:lnSpc>
                        <a:spcBef>
                          <a:spcPts val="0"/>
                        </a:spcBef>
                        <a:spcAft>
                          <a:spcPts val="0"/>
                        </a:spcAft>
                      </a:pPr>
                      <a:r>
                        <a:rPr lang="en-US" sz="2000" dirty="0" err="1">
                          <a:effectLst/>
                          <a:latin typeface="Arial" panose="020B0604020202020204" pitchFamily="34" charset="0"/>
                          <a:cs typeface="Arial" panose="020B0604020202020204" pitchFamily="34" charset="0"/>
                        </a:rPr>
                        <a:t>Có</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nên</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sử</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dụng</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máy</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tính</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khi</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tay</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ướt</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không</a:t>
                      </a:r>
                      <a:r>
                        <a:rPr lang="en-US" sz="2000" dirty="0">
                          <a:effectLst/>
                          <a:latin typeface="Arial" panose="020B0604020202020204" pitchFamily="34" charset="0"/>
                          <a:cs typeface="Arial" panose="020B0604020202020204" pitchFamily="34" charset="0"/>
                        </a:rPr>
                        <a:t>?</a:t>
                      </a:r>
                      <a:endParaRPr lang="en-US" sz="2000" dirty="0">
                        <a:solidFill>
                          <a:srgbClr val="3333CC"/>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800" dirty="0">
                        <a:solidFill>
                          <a:srgbClr val="3333CC"/>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842452">
                <a:tc>
                  <a:txBody>
                    <a:bodyPr/>
                    <a:lstStyle/>
                    <a:p>
                      <a:pPr marL="0" marR="0" indent="0" algn="just">
                        <a:lnSpc>
                          <a:spcPct val="110000"/>
                        </a:lnSpc>
                        <a:spcBef>
                          <a:spcPts val="0"/>
                        </a:spcBef>
                        <a:spcAft>
                          <a:spcPts val="0"/>
                        </a:spcAft>
                      </a:pPr>
                      <a:r>
                        <a:rPr lang="en-US" sz="2000" dirty="0" err="1">
                          <a:effectLst/>
                          <a:latin typeface="Arial" panose="020B0604020202020204" pitchFamily="34" charset="0"/>
                          <a:cs typeface="Arial" panose="020B0604020202020204" pitchFamily="34" charset="0"/>
                        </a:rPr>
                        <a:t>Điều</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gì</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sẽ</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xảy</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ra</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khi</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máy</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tính</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bị</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dò</a:t>
                      </a:r>
                      <a:r>
                        <a:rPr lang="en-US" sz="2000" dirty="0">
                          <a:effectLst/>
                          <a:latin typeface="Arial" panose="020B0604020202020204" pitchFamily="34" charset="0"/>
                          <a:cs typeface="Arial" panose="020B0604020202020204" pitchFamily="34" charset="0"/>
                        </a:rPr>
                        <a:t> </a:t>
                      </a:r>
                      <a:r>
                        <a:rPr lang="en-US" sz="2000" dirty="0" err="1">
                          <a:effectLst/>
                          <a:latin typeface="Arial" panose="020B0604020202020204" pitchFamily="34" charset="0"/>
                          <a:cs typeface="Arial" panose="020B0604020202020204" pitchFamily="34" charset="0"/>
                        </a:rPr>
                        <a:t>điện</a:t>
                      </a:r>
                      <a:r>
                        <a:rPr lang="en-US" sz="2000" dirty="0">
                          <a:effectLst/>
                          <a:latin typeface="Arial" panose="020B0604020202020204" pitchFamily="34" charset="0"/>
                          <a:cs typeface="Arial" panose="020B0604020202020204" pitchFamily="34" charset="0"/>
                        </a:rPr>
                        <a:t>?</a:t>
                      </a:r>
                      <a:endParaRPr lang="en-US" sz="2000" dirty="0">
                        <a:solidFill>
                          <a:srgbClr val="3333CC"/>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800" dirty="0">
                        <a:solidFill>
                          <a:srgbClr val="3333CC"/>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bl>
          </a:graphicData>
        </a:graphic>
      </p:graphicFrame>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218" y="80014"/>
            <a:ext cx="1359876" cy="1781325"/>
          </a:xfrm>
          <a:prstGeom prst="rect">
            <a:avLst/>
          </a:prstGeom>
        </p:spPr>
      </p:pic>
      <p:pic>
        <p:nvPicPr>
          <p:cNvPr id="9" name="Picture 2" descr="Kết quả hình ảnh cho panda cartoo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10913807" y="2713705"/>
            <a:ext cx="943896" cy="370953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5945190" y="2502532"/>
            <a:ext cx="5250871" cy="430887"/>
          </a:xfrm>
          <a:prstGeom prst="rect">
            <a:avLst/>
          </a:prstGeom>
          <a:noFill/>
        </p:spPr>
        <p:txBody>
          <a:bodyPr wrap="square" rtlCol="0">
            <a:spAutoFit/>
          </a:bodyPr>
          <a:lstStyle/>
          <a:p>
            <a:pPr>
              <a:lnSpc>
                <a:spcPct val="110000"/>
              </a:lnSpc>
            </a:pPr>
            <a:r>
              <a:rPr lang="vi-VN" sz="2000">
                <a:solidFill>
                  <a:srgbClr val="3333CC"/>
                </a:solidFill>
              </a:rPr>
              <a:t>Không để máy tính ở tình trạng ẩm ướt; </a:t>
            </a:r>
            <a:endParaRPr lang="en-US" sz="2000">
              <a:solidFill>
                <a:srgbClr val="3333CC"/>
              </a:solidFill>
            </a:endParaRPr>
          </a:p>
        </p:txBody>
      </p:sp>
      <p:sp>
        <p:nvSpPr>
          <p:cNvPr id="11" name="TextBox 10"/>
          <p:cNvSpPr txBox="1"/>
          <p:nvPr/>
        </p:nvSpPr>
        <p:spPr>
          <a:xfrm>
            <a:off x="5945188" y="3250434"/>
            <a:ext cx="5250873" cy="707886"/>
          </a:xfrm>
          <a:prstGeom prst="rect">
            <a:avLst/>
          </a:prstGeom>
          <a:noFill/>
        </p:spPr>
        <p:txBody>
          <a:bodyPr wrap="square" rtlCol="0">
            <a:spAutoFit/>
          </a:bodyPr>
          <a:lstStyle/>
          <a:p>
            <a:pPr>
              <a:defRPr/>
            </a:pPr>
            <a:r>
              <a:rPr lang="vi-VN" sz="2000">
                <a:solidFill>
                  <a:srgbClr val="3333CC"/>
                </a:solidFill>
              </a:rPr>
              <a:t>Tránh để vật dụng chứa nước dễ đổ ở gần máy tính; </a:t>
            </a:r>
            <a:endParaRPr lang="en-US" sz="2000" dirty="0">
              <a:solidFill>
                <a:srgbClr val="3333CC"/>
              </a:solidFill>
              <a:latin typeface="Arial" panose="020B0604020202020204" pitchFamily="34" charset="0"/>
              <a:cs typeface="Arial" panose="020B0604020202020204" pitchFamily="34" charset="0"/>
            </a:endParaRPr>
          </a:p>
        </p:txBody>
      </p:sp>
      <p:sp>
        <p:nvSpPr>
          <p:cNvPr id="12" name="TextBox 11"/>
          <p:cNvSpPr txBox="1"/>
          <p:nvPr/>
        </p:nvSpPr>
        <p:spPr>
          <a:xfrm>
            <a:off x="5945188" y="4079479"/>
            <a:ext cx="5250873" cy="707886"/>
          </a:xfrm>
          <a:prstGeom prst="rect">
            <a:avLst/>
          </a:prstGeom>
          <a:noFill/>
        </p:spPr>
        <p:txBody>
          <a:bodyPr wrap="square" rtlCol="0">
            <a:spAutoFit/>
          </a:bodyPr>
          <a:lstStyle/>
          <a:p>
            <a:r>
              <a:rPr lang="en-US" sz="2000">
                <a:solidFill>
                  <a:srgbClr val="3333CC"/>
                </a:solidFill>
                <a:latin typeface="Arial" panose="020B0604020202020204" pitchFamily="34" charset="0"/>
                <a:cs typeface="Arial" panose="020B0604020202020204" pitchFamily="34" charset="0"/>
              </a:rPr>
              <a:t>Không nên sử dụng máy tính khi ngoài trời sấm sét</a:t>
            </a:r>
            <a:endParaRPr lang="en-US" sz="2000" dirty="0">
              <a:solidFill>
                <a:srgbClr val="3333CC"/>
              </a:solidFill>
              <a:latin typeface="Arial" panose="020B0604020202020204" pitchFamily="34" charset="0"/>
              <a:cs typeface="Arial" panose="020B0604020202020204" pitchFamily="34" charset="0"/>
            </a:endParaRPr>
          </a:p>
        </p:txBody>
      </p:sp>
      <p:sp>
        <p:nvSpPr>
          <p:cNvPr id="13" name="TextBox 12"/>
          <p:cNvSpPr txBox="1"/>
          <p:nvPr/>
        </p:nvSpPr>
        <p:spPr>
          <a:xfrm>
            <a:off x="5945189" y="4913251"/>
            <a:ext cx="5250873" cy="400110"/>
          </a:xfrm>
          <a:prstGeom prst="rect">
            <a:avLst/>
          </a:prstGeom>
          <a:noFill/>
        </p:spPr>
        <p:txBody>
          <a:bodyPr wrap="square" rtlCol="0">
            <a:spAutoFit/>
          </a:bodyPr>
          <a:lstStyle/>
          <a:p>
            <a:r>
              <a:rPr lang="vi-VN" sz="2000">
                <a:solidFill>
                  <a:srgbClr val="3333CC"/>
                </a:solidFill>
              </a:rPr>
              <a:t>Không sử dụng máy tính khi tay ướt; </a:t>
            </a:r>
            <a:endParaRPr lang="en-US" sz="2000" dirty="0">
              <a:solidFill>
                <a:srgbClr val="3333CC"/>
              </a:solidFill>
              <a:latin typeface="Arial" panose="020B0604020202020204" pitchFamily="34" charset="0"/>
              <a:cs typeface="Arial" panose="020B0604020202020204" pitchFamily="34" charset="0"/>
            </a:endParaRPr>
          </a:p>
        </p:txBody>
      </p:sp>
      <p:sp>
        <p:nvSpPr>
          <p:cNvPr id="14" name="TextBox 13"/>
          <p:cNvSpPr txBox="1"/>
          <p:nvPr/>
        </p:nvSpPr>
        <p:spPr>
          <a:xfrm>
            <a:off x="5902036" y="5674967"/>
            <a:ext cx="5250873" cy="707886"/>
          </a:xfrm>
          <a:prstGeom prst="rect">
            <a:avLst/>
          </a:prstGeom>
          <a:noFill/>
        </p:spPr>
        <p:txBody>
          <a:bodyPr wrap="square" rtlCol="0">
            <a:spAutoFit/>
          </a:bodyPr>
          <a:lstStyle/>
          <a:p>
            <a:pPr>
              <a:defRPr/>
            </a:pPr>
            <a:r>
              <a:rPr lang="en-US" sz="2000">
                <a:solidFill>
                  <a:srgbClr val="3333CC"/>
                </a:solidFill>
                <a:latin typeface="Arial" panose="020B0604020202020204" pitchFamily="34" charset="0"/>
                <a:cs typeface="Arial" panose="020B0604020202020204" pitchFamily="34" charset="0"/>
              </a:rPr>
              <a:t>máy tính bị dò điện </a:t>
            </a:r>
            <a:r>
              <a:rPr lang="en-US" sz="2000">
                <a:solidFill>
                  <a:srgbClr val="3333CC"/>
                </a:solidFill>
              </a:rPr>
              <a:t>g</a:t>
            </a:r>
            <a:r>
              <a:rPr lang="vi-VN" sz="2000">
                <a:solidFill>
                  <a:srgbClr val="3333CC"/>
                </a:solidFill>
              </a:rPr>
              <a:t>ây nguy hiểm cho người dùng.</a:t>
            </a:r>
            <a:endParaRPr lang="en-US" sz="20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99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fltVal val="0"/>
                                          </p:val>
                                        </p:tav>
                                        <p:tav tm="100000">
                                          <p:val>
                                            <p:strVal val="#ppt_w"/>
                                          </p:val>
                                        </p:tav>
                                      </p:tavLst>
                                    </p:anim>
                                    <p:anim calcmode="lin" valueType="num">
                                      <p:cBhvr>
                                        <p:cTn id="21" dur="1000" fill="hold"/>
                                        <p:tgtEl>
                                          <p:spTgt spid="11"/>
                                        </p:tgtEl>
                                        <p:attrNameLst>
                                          <p:attrName>ppt_h</p:attrName>
                                        </p:attrNameLst>
                                      </p:cBhvr>
                                      <p:tavLst>
                                        <p:tav tm="0">
                                          <p:val>
                                            <p:fltVal val="0"/>
                                          </p:val>
                                        </p:tav>
                                        <p:tav tm="100000">
                                          <p:val>
                                            <p:strVal val="#ppt_h"/>
                                          </p:val>
                                        </p:tav>
                                      </p:tavLst>
                                    </p:anim>
                                    <p:anim calcmode="lin" valueType="num">
                                      <p:cBhvr>
                                        <p:cTn id="22" dur="1000" fill="hold"/>
                                        <p:tgtEl>
                                          <p:spTgt spid="11"/>
                                        </p:tgtEl>
                                        <p:attrNameLst>
                                          <p:attrName>style.rotation</p:attrName>
                                        </p:attrNameLst>
                                      </p:cBhvr>
                                      <p:tavLst>
                                        <p:tav tm="0">
                                          <p:val>
                                            <p:fltVal val="90"/>
                                          </p:val>
                                        </p:tav>
                                        <p:tav tm="100000">
                                          <p:val>
                                            <p:fltVal val="0"/>
                                          </p:val>
                                        </p:tav>
                                      </p:tavLst>
                                    </p:anim>
                                    <p:animEffect transition="in" filter="fade">
                                      <p:cBhvr>
                                        <p:cTn id="23" dur="10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circle(in)">
                                      <p:cBhvr>
                                        <p:cTn id="28" dur="20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4">
                                            <p:txEl>
                                              <p:pRg st="0" end="0"/>
                                            </p:txEl>
                                          </p:spTgt>
                                        </p:tgtEl>
                                        <p:attrNameLst>
                                          <p:attrName>style.visibility</p:attrName>
                                        </p:attrNameLst>
                                      </p:cBhvr>
                                      <p:to>
                                        <p:strVal val="visible"/>
                                      </p:to>
                                    </p:set>
                                    <p:animEffect transition="in" filter="wipe(down)">
                                      <p:cBhvr>
                                        <p:cTn id="4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309282"/>
            <a:ext cx="3582456" cy="691351"/>
          </a:xfrm>
          <a:prstGeom prst="rect">
            <a:avLst/>
          </a:prstGeom>
        </p:spPr>
      </p:pic>
      <p:sp>
        <p:nvSpPr>
          <p:cNvPr id="12" name="Rounded Rectangle 11"/>
          <p:cNvSpPr/>
          <p:nvPr/>
        </p:nvSpPr>
        <p:spPr>
          <a:xfrm>
            <a:off x="665870" y="1376613"/>
            <a:ext cx="10317297" cy="3498625"/>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630237" indent="-342900" algn="just">
              <a:lnSpc>
                <a:spcPct val="120000"/>
              </a:lnSpc>
              <a:spcAft>
                <a:spcPts val="600"/>
              </a:spcAft>
              <a:buClr>
                <a:srgbClr val="FF0000"/>
              </a:buClr>
              <a:buFont typeface="Wingdings" panose="05000000000000000000" pitchFamily="2" charset="2"/>
              <a:buChar char="v"/>
            </a:pPr>
            <a:r>
              <a:rPr lang="vi-VN" sz="2400" b="1" dirty="0">
                <a:solidFill>
                  <a:srgbClr val="FF0000"/>
                </a:solidFill>
              </a:rPr>
              <a:t>Quy tắc an toàn điện: </a:t>
            </a:r>
            <a:r>
              <a:rPr lang="en-US" sz="2400" b="1" dirty="0" smtClean="0">
                <a:solidFill>
                  <a:srgbClr val="FF0000"/>
                </a:solidFill>
              </a:rPr>
              <a:t>(</a:t>
            </a:r>
            <a:r>
              <a:rPr lang="en-US" sz="2400" b="1" dirty="0" err="1">
                <a:solidFill>
                  <a:srgbClr val="FF0000"/>
                </a:solidFill>
              </a:rPr>
              <a:t>G</a:t>
            </a:r>
            <a:r>
              <a:rPr lang="en-US" sz="2400" b="1" dirty="0" err="1" smtClean="0">
                <a:solidFill>
                  <a:srgbClr val="FF0000"/>
                </a:solidFill>
              </a:rPr>
              <a:t>ọi</a:t>
            </a:r>
            <a:r>
              <a:rPr lang="en-US" sz="2400" b="1" dirty="0" smtClean="0">
                <a:solidFill>
                  <a:srgbClr val="FF0000"/>
                </a:solidFill>
              </a:rPr>
              <a:t> </a:t>
            </a:r>
            <a:r>
              <a:rPr lang="en-US" sz="2400" b="1" dirty="0" err="1" smtClean="0">
                <a:solidFill>
                  <a:srgbClr val="FF0000"/>
                </a:solidFill>
              </a:rPr>
              <a:t>hs</a:t>
            </a:r>
            <a:r>
              <a:rPr lang="en-US" sz="2400" b="1" dirty="0" smtClean="0">
                <a:solidFill>
                  <a:srgbClr val="FF0000"/>
                </a:solidFill>
              </a:rPr>
              <a:t> </a:t>
            </a:r>
            <a:r>
              <a:rPr lang="en-US" sz="2400" b="1" dirty="0" err="1" smtClean="0">
                <a:solidFill>
                  <a:srgbClr val="FF0000"/>
                </a:solidFill>
              </a:rPr>
              <a:t>đọc</a:t>
            </a:r>
            <a:r>
              <a:rPr lang="en-US" sz="2400" b="1" dirty="0" smtClean="0">
                <a:solidFill>
                  <a:srgbClr val="FF0000"/>
                </a:solidFill>
              </a:rPr>
              <a:t>, </a:t>
            </a:r>
            <a:r>
              <a:rPr lang="en-US" sz="2400" b="1" dirty="0" err="1" smtClean="0">
                <a:solidFill>
                  <a:srgbClr val="FF0000"/>
                </a:solidFill>
              </a:rPr>
              <a:t>gv</a:t>
            </a:r>
            <a:r>
              <a:rPr lang="en-US" sz="2400" b="1" dirty="0" smtClean="0">
                <a:solidFill>
                  <a:srgbClr val="FF0000"/>
                </a:solidFill>
              </a:rPr>
              <a:t> </a:t>
            </a:r>
            <a:r>
              <a:rPr lang="en-US" sz="2400" b="1" dirty="0" err="1" smtClean="0">
                <a:solidFill>
                  <a:srgbClr val="FF0000"/>
                </a:solidFill>
              </a:rPr>
              <a:t>đọc</a:t>
            </a:r>
            <a:r>
              <a:rPr lang="en-US" sz="2400" b="1" dirty="0" smtClean="0">
                <a:solidFill>
                  <a:srgbClr val="FF0000"/>
                </a:solidFill>
              </a:rPr>
              <a:t> </a:t>
            </a:r>
            <a:r>
              <a:rPr lang="en-US" sz="2400" b="1" dirty="0" err="1" smtClean="0">
                <a:solidFill>
                  <a:srgbClr val="FF0000"/>
                </a:solidFill>
              </a:rPr>
              <a:t>lại</a:t>
            </a:r>
            <a:r>
              <a:rPr lang="en-US" sz="2400" b="1" dirty="0" smtClean="0">
                <a:solidFill>
                  <a:srgbClr val="FF0000"/>
                </a:solidFill>
              </a:rPr>
              <a:t>)</a:t>
            </a:r>
          </a:p>
          <a:p>
            <a:pPr marL="287337" algn="just">
              <a:lnSpc>
                <a:spcPct val="120000"/>
              </a:lnSpc>
              <a:spcAft>
                <a:spcPts val="600"/>
              </a:spcAft>
              <a:buClr>
                <a:srgbClr val="FF0000"/>
              </a:buClr>
            </a:pPr>
            <a:r>
              <a:rPr lang="en-US" sz="2400" dirty="0"/>
              <a:t>	</a:t>
            </a:r>
            <a:r>
              <a:rPr lang="vi-VN" sz="2400" dirty="0" smtClean="0">
                <a:solidFill>
                  <a:srgbClr val="3333CC"/>
                </a:solidFill>
              </a:rPr>
              <a:t>– </a:t>
            </a:r>
            <a:r>
              <a:rPr lang="en-US" sz="2400" dirty="0" smtClean="0">
                <a:solidFill>
                  <a:srgbClr val="3333CC"/>
                </a:solidFill>
              </a:rPr>
              <a:t> </a:t>
            </a:r>
            <a:r>
              <a:rPr lang="vi-VN" sz="2400" dirty="0" smtClean="0">
                <a:solidFill>
                  <a:srgbClr val="3333CC"/>
                </a:solidFill>
              </a:rPr>
              <a:t>Để </a:t>
            </a:r>
            <a:r>
              <a:rPr lang="vi-VN" sz="2400" dirty="0">
                <a:solidFill>
                  <a:srgbClr val="3333CC"/>
                </a:solidFill>
              </a:rPr>
              <a:t>máy tính ở nơi sạch sẽ, khô, thoáng, đủ ánh sáng; </a:t>
            </a:r>
            <a:endParaRPr lang="en-US" sz="2400" dirty="0" smtClean="0">
              <a:solidFill>
                <a:srgbClr val="3333CC"/>
              </a:solidFill>
            </a:endParaRPr>
          </a:p>
          <a:p>
            <a:pPr marL="287337" algn="just">
              <a:lnSpc>
                <a:spcPct val="120000"/>
              </a:lnSpc>
              <a:spcAft>
                <a:spcPts val="600"/>
              </a:spcAft>
              <a:buClr>
                <a:srgbClr val="FF0000"/>
              </a:buClr>
            </a:pPr>
            <a:r>
              <a:rPr lang="en-US" sz="2400" dirty="0">
                <a:solidFill>
                  <a:srgbClr val="3333CC"/>
                </a:solidFill>
              </a:rPr>
              <a:t>	</a:t>
            </a:r>
            <a:r>
              <a:rPr lang="vi-VN" sz="2400" dirty="0" smtClean="0">
                <a:solidFill>
                  <a:srgbClr val="3333CC"/>
                </a:solidFill>
              </a:rPr>
              <a:t>– </a:t>
            </a:r>
            <a:r>
              <a:rPr lang="en-US" sz="2400" dirty="0" smtClean="0">
                <a:solidFill>
                  <a:srgbClr val="3333CC"/>
                </a:solidFill>
              </a:rPr>
              <a:t> </a:t>
            </a:r>
            <a:r>
              <a:rPr lang="vi-VN" sz="2400" dirty="0" smtClean="0">
                <a:solidFill>
                  <a:srgbClr val="3333CC"/>
                </a:solidFill>
              </a:rPr>
              <a:t>Không </a:t>
            </a:r>
            <a:r>
              <a:rPr lang="vi-VN" sz="2400" dirty="0">
                <a:solidFill>
                  <a:srgbClr val="3333CC"/>
                </a:solidFill>
              </a:rPr>
              <a:t>để máy tính ở tình trạng ẩm ướt; </a:t>
            </a:r>
            <a:endParaRPr lang="en-US" sz="2400" dirty="0" smtClean="0">
              <a:solidFill>
                <a:srgbClr val="3333CC"/>
              </a:solidFill>
            </a:endParaRPr>
          </a:p>
          <a:p>
            <a:pPr marL="287337" algn="just">
              <a:lnSpc>
                <a:spcPct val="120000"/>
              </a:lnSpc>
              <a:spcAft>
                <a:spcPts val="600"/>
              </a:spcAft>
              <a:buClr>
                <a:srgbClr val="FF0000"/>
              </a:buClr>
            </a:pPr>
            <a:r>
              <a:rPr lang="en-US" sz="2400" dirty="0">
                <a:solidFill>
                  <a:srgbClr val="3333CC"/>
                </a:solidFill>
              </a:rPr>
              <a:t>	</a:t>
            </a:r>
            <a:r>
              <a:rPr lang="vi-VN" sz="2400" dirty="0" smtClean="0">
                <a:solidFill>
                  <a:srgbClr val="3333CC"/>
                </a:solidFill>
              </a:rPr>
              <a:t>– </a:t>
            </a:r>
            <a:r>
              <a:rPr lang="en-US" sz="2400" dirty="0" smtClean="0">
                <a:solidFill>
                  <a:srgbClr val="3333CC"/>
                </a:solidFill>
              </a:rPr>
              <a:t> </a:t>
            </a:r>
            <a:r>
              <a:rPr lang="vi-VN" sz="2400" dirty="0" smtClean="0">
                <a:solidFill>
                  <a:srgbClr val="3333CC"/>
                </a:solidFill>
              </a:rPr>
              <a:t>Không </a:t>
            </a:r>
            <a:r>
              <a:rPr lang="vi-VN" sz="2400" dirty="0">
                <a:solidFill>
                  <a:srgbClr val="3333CC"/>
                </a:solidFill>
              </a:rPr>
              <a:t>sử dụng máy tính khi tay ướt; </a:t>
            </a:r>
            <a:endParaRPr lang="en-US" sz="2400" dirty="0" smtClean="0">
              <a:solidFill>
                <a:srgbClr val="3333CC"/>
              </a:solidFill>
            </a:endParaRPr>
          </a:p>
          <a:p>
            <a:pPr marL="287337" algn="just">
              <a:lnSpc>
                <a:spcPct val="120000"/>
              </a:lnSpc>
              <a:spcAft>
                <a:spcPts val="600"/>
              </a:spcAft>
              <a:buClr>
                <a:srgbClr val="FF0000"/>
              </a:buClr>
            </a:pPr>
            <a:r>
              <a:rPr lang="en-US" sz="2400" dirty="0">
                <a:solidFill>
                  <a:srgbClr val="3333CC"/>
                </a:solidFill>
              </a:rPr>
              <a:t>	</a:t>
            </a:r>
            <a:r>
              <a:rPr lang="vi-VN" sz="2400" dirty="0" smtClean="0">
                <a:solidFill>
                  <a:srgbClr val="3333CC"/>
                </a:solidFill>
              </a:rPr>
              <a:t>– </a:t>
            </a:r>
            <a:r>
              <a:rPr lang="en-US" sz="2400" dirty="0" smtClean="0">
                <a:solidFill>
                  <a:srgbClr val="3333CC"/>
                </a:solidFill>
              </a:rPr>
              <a:t> </a:t>
            </a:r>
            <a:r>
              <a:rPr lang="vi-VN" sz="2400" dirty="0" smtClean="0">
                <a:solidFill>
                  <a:srgbClr val="3333CC"/>
                </a:solidFill>
              </a:rPr>
              <a:t>Tránh </a:t>
            </a:r>
            <a:r>
              <a:rPr lang="vi-VN" sz="2400" dirty="0">
                <a:solidFill>
                  <a:srgbClr val="3333CC"/>
                </a:solidFill>
              </a:rPr>
              <a:t>để vật dụng chứa nước dễ đổ ở gần máy tính; </a:t>
            </a:r>
            <a:endParaRPr lang="en-US" sz="2400" dirty="0" smtClean="0">
              <a:solidFill>
                <a:srgbClr val="3333CC"/>
              </a:solidFill>
            </a:endParaRPr>
          </a:p>
          <a:p>
            <a:pPr marL="287337" algn="just">
              <a:lnSpc>
                <a:spcPct val="120000"/>
              </a:lnSpc>
              <a:spcAft>
                <a:spcPts val="600"/>
              </a:spcAft>
              <a:buClr>
                <a:srgbClr val="FF0000"/>
              </a:buClr>
            </a:pPr>
            <a:r>
              <a:rPr lang="en-US" sz="2400" dirty="0">
                <a:solidFill>
                  <a:srgbClr val="3333CC"/>
                </a:solidFill>
              </a:rPr>
              <a:t>	</a:t>
            </a:r>
            <a:r>
              <a:rPr lang="vi-VN" sz="2400" dirty="0" smtClean="0">
                <a:solidFill>
                  <a:srgbClr val="3333CC"/>
                </a:solidFill>
              </a:rPr>
              <a:t>– </a:t>
            </a:r>
            <a:r>
              <a:rPr lang="en-US" sz="2400" dirty="0" smtClean="0">
                <a:solidFill>
                  <a:srgbClr val="3333CC"/>
                </a:solidFill>
              </a:rPr>
              <a:t> </a:t>
            </a:r>
            <a:r>
              <a:rPr lang="vi-VN" sz="2400" dirty="0" smtClean="0">
                <a:solidFill>
                  <a:srgbClr val="3333CC"/>
                </a:solidFill>
              </a:rPr>
              <a:t>Tránh </a:t>
            </a:r>
            <a:r>
              <a:rPr lang="vi-VN" sz="2400" dirty="0">
                <a:solidFill>
                  <a:srgbClr val="3333CC"/>
                </a:solidFill>
              </a:rPr>
              <a:t>để máy tính bị rò điện gây nguy hiểm cho người dùng.</a:t>
            </a:r>
            <a:endParaRPr lang="en-US" sz="2400" dirty="0">
              <a:solidFill>
                <a:srgbClr val="3333CC"/>
              </a:solidFill>
              <a:latin typeface="Arial" panose="020B0604020202020204" pitchFamily="34" charset="0"/>
              <a:cs typeface="Arial" panose="020B0604020202020204" pitchFamily="34" charset="0"/>
            </a:endParaRPr>
          </a:p>
        </p:txBody>
      </p:sp>
      <p:sp>
        <p:nvSpPr>
          <p:cNvPr id="2" name="Rectangle 1"/>
          <p:cNvSpPr/>
          <p:nvPr/>
        </p:nvSpPr>
        <p:spPr>
          <a:xfrm>
            <a:off x="1362107" y="5020385"/>
            <a:ext cx="9775813" cy="954107"/>
          </a:xfrm>
          <a:prstGeom prst="rect">
            <a:avLst/>
          </a:prstGeom>
        </p:spPr>
        <p:txBody>
          <a:bodyPr wrap="square">
            <a:spAutoFit/>
          </a:bodyPr>
          <a:lstStyle/>
          <a:p>
            <a:pPr marL="457200" indent="-457200">
              <a:buFont typeface="Wingdings" panose="05000000000000000000" pitchFamily="2" charset="2"/>
              <a:buChar char="Ø"/>
            </a:pPr>
            <a:r>
              <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rPr>
              <a:t>Vậy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để</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phòng</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tai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nạn</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về</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điện</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khi</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sử</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dụng</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máy</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tính</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ta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cần</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phải</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dirty="0" err="1">
                <a:solidFill>
                  <a:srgbClr val="FF0000"/>
                </a:solidFill>
                <a:latin typeface="Arial" panose="020B0604020202020204" pitchFamily="34" charset="0"/>
                <a:ea typeface="Calibri" panose="020F0502020204030204" pitchFamily="34" charset="0"/>
                <a:cs typeface="Arial" panose="020B0604020202020204" pitchFamily="34" charset="0"/>
              </a:rPr>
              <a:t>làm</a:t>
            </a:r>
            <a:r>
              <a:rPr lang="en-US" sz="28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err="1">
                <a:solidFill>
                  <a:srgbClr val="FF0000"/>
                </a:solidFill>
                <a:latin typeface="Arial" panose="020B0604020202020204" pitchFamily="34" charset="0"/>
                <a:ea typeface="Calibri" panose="020F0502020204030204" pitchFamily="34" charset="0"/>
                <a:cs typeface="Arial" panose="020B0604020202020204" pitchFamily="34" charset="0"/>
              </a:rPr>
              <a:t>gì</a:t>
            </a:r>
            <a:r>
              <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rPr>
              <a:t>? -&gt;nd2 </a:t>
            </a:r>
            <a:endParaRPr lang="en-US" sz="2800" dirty="0">
              <a:solidFill>
                <a:srgbClr val="FF000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3"/>
          <a:stretch>
            <a:fillRect/>
          </a:stretch>
        </p:blipFill>
        <p:spPr>
          <a:xfrm>
            <a:off x="387703" y="3215148"/>
            <a:ext cx="1106579" cy="3128009"/>
          </a:xfrm>
          <a:prstGeom prst="rect">
            <a:avLst/>
          </a:prstGeom>
        </p:spPr>
      </p:pic>
      <p:pic>
        <p:nvPicPr>
          <p:cNvPr id="3" name="Picture 2"/>
          <p:cNvPicPr>
            <a:picLocks noChangeAspect="1"/>
          </p:cNvPicPr>
          <p:nvPr/>
        </p:nvPicPr>
        <p:blipFill>
          <a:blip r:embed="rId4"/>
          <a:stretch>
            <a:fillRect/>
          </a:stretch>
        </p:blipFill>
        <p:spPr>
          <a:xfrm>
            <a:off x="8843059" y="309282"/>
            <a:ext cx="2294861" cy="1739437"/>
          </a:xfrm>
          <a:prstGeom prst="rect">
            <a:avLst/>
          </a:prstGeom>
        </p:spPr>
      </p:pic>
      <p:pic>
        <p:nvPicPr>
          <p:cNvPr id="4" name="Picture 3"/>
          <p:cNvPicPr>
            <a:picLocks noChangeAspect="1"/>
          </p:cNvPicPr>
          <p:nvPr/>
        </p:nvPicPr>
        <p:blipFill>
          <a:blip r:embed="rId5"/>
          <a:stretch>
            <a:fillRect/>
          </a:stretch>
        </p:blipFill>
        <p:spPr>
          <a:xfrm>
            <a:off x="756965" y="309282"/>
            <a:ext cx="2938424" cy="1183852"/>
          </a:xfrm>
          <a:prstGeom prst="rect">
            <a:avLst/>
          </a:prstGeom>
        </p:spPr>
      </p:pic>
    </p:spTree>
    <p:extLst>
      <p:ext uri="{BB962C8B-B14F-4D97-AF65-F5344CB8AC3E}">
        <p14:creationId xmlns:p14="http://schemas.microsoft.com/office/powerpoint/2010/main" val="3106790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fltVal val="0"/>
                                          </p:val>
                                        </p:tav>
                                        <p:tav tm="100000">
                                          <p:val>
                                            <p:strVal val="#ppt_w"/>
                                          </p:val>
                                        </p:tav>
                                      </p:tavLst>
                                    </p:anim>
                                    <p:anim calcmode="lin" valueType="num">
                                      <p:cBhvr>
                                        <p:cTn id="20" dur="1000" fill="hold"/>
                                        <p:tgtEl>
                                          <p:spTgt spid="3"/>
                                        </p:tgtEl>
                                        <p:attrNameLst>
                                          <p:attrName>ppt_h</p:attrName>
                                        </p:attrNameLst>
                                      </p:cBhvr>
                                      <p:tavLst>
                                        <p:tav tm="0">
                                          <p:val>
                                            <p:fltVal val="0"/>
                                          </p:val>
                                        </p:tav>
                                        <p:tav tm="100000">
                                          <p:val>
                                            <p:strVal val="#ppt_h"/>
                                          </p:val>
                                        </p:tav>
                                      </p:tavLst>
                                    </p:anim>
                                    <p:anim calcmode="lin" valueType="num">
                                      <p:cBhvr>
                                        <p:cTn id="21" dur="1000" fill="hold"/>
                                        <p:tgtEl>
                                          <p:spTgt spid="3"/>
                                        </p:tgtEl>
                                        <p:attrNameLst>
                                          <p:attrName>style.rotation</p:attrName>
                                        </p:attrNameLst>
                                      </p:cBhvr>
                                      <p:tavLst>
                                        <p:tav tm="0">
                                          <p:val>
                                            <p:fltVal val="90"/>
                                          </p:val>
                                        </p:tav>
                                        <p:tav tm="100000">
                                          <p:val>
                                            <p:fltVal val="0"/>
                                          </p:val>
                                        </p:tav>
                                      </p:tavLst>
                                    </p:anim>
                                    <p:animEffect transition="in" filter="fade">
                                      <p:cBhvr>
                                        <p:cTn id="22" dur="10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2">
                                            <p:txEl>
                                              <p:pRg st="0" end="0"/>
                                            </p:txEl>
                                          </p:spTgt>
                                        </p:tgtEl>
                                        <p:attrNameLst>
                                          <p:attrName>style.visibility</p:attrName>
                                        </p:attrNameLst>
                                      </p:cBhvr>
                                      <p:to>
                                        <p:strVal val="visible"/>
                                      </p:to>
                                    </p:set>
                                    <p:animEffect transition="in" filter="circle(in)">
                                      <p:cBhvr>
                                        <p:cTn id="33"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A" id="{9F7F9091-C0EF-4979-B100-3D5DF397331B}" vid="{8DA85D9D-7C78-4766-AEE1-CED50E7C8CA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1261</TotalTime>
  <Words>1136</Words>
  <Application>Microsoft Office PowerPoint</Application>
  <PresentationFormat>Widescreen</PresentationFormat>
  <Paragraphs>103</Paragraphs>
  <Slides>19</Slides>
  <Notes>0</Notes>
  <HiddenSlides>0</HiddenSlides>
  <MMClips>3</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19</vt:i4>
      </vt:variant>
    </vt:vector>
  </HeadingPairs>
  <TitlesOfParts>
    <vt:vector size="30" baseType="lpstr">
      <vt:lpstr>Arial</vt:lpstr>
      <vt:lpstr>Arial (Body)</vt:lpstr>
      <vt:lpstr>Calibri</vt:lpstr>
      <vt:lpstr>Calibri Light</vt:lpstr>
      <vt:lpstr>Tahoma</vt:lpstr>
      <vt:lpstr>Times New Roman</vt:lpstr>
      <vt:lpstr>Times New Roman (Headings)</vt:lpstr>
      <vt:lpstr>Wingdings</vt:lpstr>
      <vt:lpstr>Office Theme</vt:lpstr>
      <vt:lpstr>3_Office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222</cp:revision>
  <dcterms:created xsi:type="dcterms:W3CDTF">2022-01-27T15:18:21Z</dcterms:created>
  <dcterms:modified xsi:type="dcterms:W3CDTF">2023-08-28T14:57:03Z</dcterms:modified>
</cp:coreProperties>
</file>