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432" r:id="rId2"/>
    <p:sldId id="433" r:id="rId3"/>
    <p:sldId id="256" r:id="rId4"/>
    <p:sldId id="257" r:id="rId5"/>
    <p:sldId id="258" r:id="rId6"/>
    <p:sldId id="259" r:id="rId7"/>
    <p:sldId id="260" r:id="rId8"/>
    <p:sldId id="261" r:id="rId9"/>
    <p:sldId id="265" r:id="rId10"/>
    <p:sldId id="452" r:id="rId11"/>
    <p:sldId id="431" r:id="rId12"/>
    <p:sldId id="267" r:id="rId13"/>
    <p:sldId id="270" r:id="rId14"/>
    <p:sldId id="268" r:id="rId15"/>
    <p:sldId id="269" r:id="rId16"/>
    <p:sldId id="271" r:id="rId17"/>
    <p:sldId id="295" r:id="rId18"/>
    <p:sldId id="273" r:id="rId19"/>
    <p:sldId id="274" r:id="rId20"/>
    <p:sldId id="430" r:id="rId21"/>
    <p:sldId id="280" r:id="rId22"/>
    <p:sldId id="281" r:id="rId23"/>
    <p:sldId id="297" r:id="rId24"/>
    <p:sldId id="298" r:id="rId25"/>
    <p:sldId id="299" r:id="rId26"/>
    <p:sldId id="287" r:id="rId27"/>
    <p:sldId id="302" r:id="rId28"/>
    <p:sldId id="290" r:id="rId29"/>
    <p:sldId id="303" r:id="rId30"/>
    <p:sldId id="300" r:id="rId31"/>
    <p:sldId id="304" r:id="rId32"/>
    <p:sldId id="305" r:id="rId33"/>
    <p:sldId id="434" r:id="rId34"/>
    <p:sldId id="435" r:id="rId35"/>
    <p:sldId id="436" r:id="rId36"/>
    <p:sldId id="437" r:id="rId37"/>
    <p:sldId id="438" r:id="rId38"/>
    <p:sldId id="447" r:id="rId39"/>
    <p:sldId id="448" r:id="rId40"/>
    <p:sldId id="446" r:id="rId41"/>
    <p:sldId id="449" r:id="rId42"/>
    <p:sldId id="445" r:id="rId43"/>
    <p:sldId id="450" r:id="rId44"/>
    <p:sldId id="293" r:id="rId45"/>
    <p:sldId id="439" r:id="rId46"/>
    <p:sldId id="453" r:id="rId47"/>
    <p:sldId id="443" r:id="rId48"/>
    <p:sldId id="444" r:id="rId49"/>
    <p:sldId id="442" r:id="rId50"/>
    <p:sldId id="301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9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3A56F-36FF-4070-BA7F-7341B1E28740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E988D-A782-40DC-B762-D4468981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67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36AA3-BD10-4931-AEAC-CD83C54D2D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32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E55E44D4-E6ED-48FF-B882-C20F872BE804}" type="slidenum">
              <a:rPr lang="zh-CN" altLang="en-US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29</a:t>
            </a:fld>
            <a:endParaRPr lang="en-US" altLang="zh-CN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56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DC6810C8-158D-4262-AA1A-E3ED995D1B5E}" type="slidenum">
              <a:rPr lang="zh-CN" altLang="en-US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30</a:t>
            </a:fld>
            <a:endParaRPr lang="en-US" altLang="zh-CN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988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E55E44D4-E6ED-48FF-B882-C20F872BE804}" type="slidenum">
              <a:rPr lang="zh-CN" altLang="en-US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32</a:t>
            </a:fld>
            <a:endParaRPr lang="en-US" altLang="zh-CN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207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324EB234-E221-4205-A7A2-A7FDE26E5B12}" type="slidenum">
              <a:rPr lang="zh-CN" altLang="en-US" b="0" smtClean="0">
                <a:latin typeface="等线" charset="-122"/>
                <a:ea typeface="等线" charset="-122"/>
              </a:rPr>
              <a:pPr/>
              <a:t>34</a:t>
            </a:fld>
            <a:endParaRPr lang="en-US" altLang="zh-CN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94696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49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07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con </a:t>
            </a:r>
            <a:r>
              <a:rPr lang="en-US" dirty="0" err="1"/>
              <a:t>gà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E988D-A782-40DC-B762-D446898190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18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0964" name="灯片编号占位符 3"/>
          <p:cNvSpPr txBox="1">
            <a:spLocks noGrp="1"/>
          </p:cNvSpPr>
          <p:nvPr/>
        </p:nvSpPr>
        <p:spPr bwMode="auto">
          <a:xfrm>
            <a:off x="4024313" y="9721850"/>
            <a:ext cx="3078162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7DFFC051-D4C5-43C2-91A6-3516D4B0315A}" type="slidenum">
              <a:rPr lang="zh-CN" altLang="en-US" sz="1200" b="0">
                <a:latin typeface="等线" charset="-122"/>
                <a:ea typeface="等线" charset="-122"/>
              </a:rPr>
              <a:pPr algn="r" eaLnBrk="1" hangingPunct="1"/>
              <a:t>12</a:t>
            </a:fld>
            <a:endParaRPr lang="en-US" altLang="zh-CN" sz="1200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0351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等线" charset="-122"/>
            </a:endParaRPr>
          </a:p>
        </p:txBody>
      </p:sp>
      <p:sp>
        <p:nvSpPr>
          <p:cNvPr id="47108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28E41519-C252-412C-A235-25229FC19E8C}" type="slidenum">
              <a:rPr lang="en-US" altLang="zh-CN" b="0" smtClean="0">
                <a:latin typeface="等线" charset="-122"/>
                <a:ea typeface="等线" charset="-122"/>
              </a:rPr>
              <a:pPr/>
              <a:t>18</a:t>
            </a:fld>
            <a:endParaRPr lang="en-US" altLang="zh-CN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4933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等线" charset="-122"/>
            </a:endParaRPr>
          </a:p>
        </p:txBody>
      </p:sp>
      <p:sp>
        <p:nvSpPr>
          <p:cNvPr id="49156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392EC3CA-06F4-4F67-8BB1-5D44D5C04A8D}" type="slidenum">
              <a:rPr lang="en-US" altLang="zh-CN" b="0" smtClean="0">
                <a:latin typeface="等线" charset="-122"/>
                <a:ea typeface="等线" charset="-122"/>
              </a:rPr>
              <a:pPr/>
              <a:t>19</a:t>
            </a:fld>
            <a:endParaRPr lang="en-US" altLang="zh-CN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725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0647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74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CBACE897-AAE4-4D22-B1BF-A4E4CCA8BE56}" type="slidenum">
              <a:rPr lang="zh-CN" altLang="en-US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23</a:t>
            </a:fld>
            <a:endParaRPr lang="en-US" altLang="zh-CN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221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E55E44D4-E6ED-48FF-B882-C20F872BE804}" type="slidenum">
              <a:rPr lang="zh-CN" altLang="en-US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25</a:t>
            </a:fld>
            <a:endParaRPr lang="en-US" altLang="zh-CN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74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E55E44D4-E6ED-48FF-B882-C20F872BE804}" type="slidenum">
              <a:rPr lang="zh-CN" altLang="en-US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27</a:t>
            </a:fld>
            <a:endParaRPr lang="en-US" altLang="zh-CN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316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26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2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87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4532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773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97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10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4073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023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1478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80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7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7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6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49" r:id="rId7"/>
    <p:sldLayoutId id="2147483650" r:id="rId8"/>
    <p:sldLayoutId id="2147483652" r:id="rId9"/>
    <p:sldLayoutId id="2147483654" r:id="rId10"/>
    <p:sldLayoutId id="2147483655" r:id="rId11"/>
    <p:sldLayoutId id="2147483660" r:id="rId12"/>
    <p:sldLayoutId id="214748366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3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em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microsoft.com/office/2007/relationships/hdphoto" Target="../media/hdphoto1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0.jpg"/><Relationship Id="rId7" Type="http://schemas.openxmlformats.org/officeDocument/2006/relationships/slide" Target="slide6.xm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gif"/><Relationship Id="rId11" Type="http://schemas.openxmlformats.org/officeDocument/2006/relationships/slide" Target="slide9.xml"/><Relationship Id="rId5" Type="http://schemas.openxmlformats.org/officeDocument/2006/relationships/slide" Target="slide5.xml"/><Relationship Id="rId10" Type="http://schemas.openxmlformats.org/officeDocument/2006/relationships/image" Target="../media/image13.png"/><Relationship Id="rId4" Type="http://schemas.openxmlformats.org/officeDocument/2006/relationships/image" Target="../media/image12.gif"/><Relationship Id="rId9" Type="http://schemas.openxmlformats.org/officeDocument/2006/relationships/slide" Target="slide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Relationship Id="rId6" Type="http://schemas.openxmlformats.org/officeDocument/2006/relationships/slide" Target="slide4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Relationship Id="rId6" Type="http://schemas.openxmlformats.org/officeDocument/2006/relationships/slide" Target="slide4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Relationship Id="rId6" Type="http://schemas.openxmlformats.org/officeDocument/2006/relationships/slide" Target="slide4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Relationship Id="rId6" Type="http://schemas.openxmlformats.org/officeDocument/2006/relationships/slide" Target="slide4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矩形 672"/>
          <p:cNvSpPr/>
          <p:nvPr/>
        </p:nvSpPr>
        <p:spPr>
          <a:xfrm>
            <a:off x="-14762" y="-61"/>
            <a:ext cx="12199938" cy="6899768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4" name="矩形 673" hidden="1"/>
          <p:cNvSpPr/>
          <p:nvPr/>
        </p:nvSpPr>
        <p:spPr>
          <a:xfrm>
            <a:off x="-7938" y="-29912"/>
            <a:ext cx="12199938" cy="622115"/>
          </a:xfrm>
          <a:prstGeom prst="rect">
            <a:avLst/>
          </a:prstGeom>
          <a:solidFill>
            <a:srgbClr val="4180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5" name="矩形 674" hidden="1"/>
          <p:cNvSpPr/>
          <p:nvPr/>
        </p:nvSpPr>
        <p:spPr>
          <a:xfrm>
            <a:off x="-7938" y="6704702"/>
            <a:ext cx="12199938" cy="153298"/>
          </a:xfrm>
          <a:prstGeom prst="rect">
            <a:avLst/>
          </a:prstGeom>
          <a:solidFill>
            <a:srgbClr val="4180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: 形状 157"/>
          <p:cNvSpPr/>
          <p:nvPr/>
        </p:nvSpPr>
        <p:spPr>
          <a:xfrm>
            <a:off x="0" y="4978400"/>
            <a:ext cx="12192000" cy="1879600"/>
          </a:xfrm>
          <a:custGeom>
            <a:avLst/>
            <a:gdLst>
              <a:gd name="connsiteX0" fmla="*/ 6096000 w 12192000"/>
              <a:gd name="connsiteY0" fmla="*/ 0 h 2852737"/>
              <a:gd name="connsiteX1" fmla="*/ 11992618 w 12192000"/>
              <a:gd name="connsiteY1" fmla="*/ 1027215 h 2852737"/>
              <a:gd name="connsiteX2" fmla="*/ 12192000 w 12192000"/>
              <a:gd name="connsiteY2" fmla="*/ 1112925 h 2852737"/>
              <a:gd name="connsiteX3" fmla="*/ 12192000 w 12192000"/>
              <a:gd name="connsiteY3" fmla="*/ 2852737 h 2852737"/>
              <a:gd name="connsiteX4" fmla="*/ 0 w 12192000"/>
              <a:gd name="connsiteY4" fmla="*/ 2852737 h 2852737"/>
              <a:gd name="connsiteX5" fmla="*/ 0 w 12192000"/>
              <a:gd name="connsiteY5" fmla="*/ 1112925 h 2852737"/>
              <a:gd name="connsiteX6" fmla="*/ 199382 w 12192000"/>
              <a:gd name="connsiteY6" fmla="*/ 1027215 h 2852737"/>
              <a:gd name="connsiteX7" fmla="*/ 6096000 w 12192000"/>
              <a:gd name="connsiteY7" fmla="*/ 0 h 2852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2852737">
                <a:moveTo>
                  <a:pt x="6096000" y="0"/>
                </a:moveTo>
                <a:cubicBezTo>
                  <a:pt x="8366358" y="0"/>
                  <a:pt x="10435214" y="388989"/>
                  <a:pt x="11992618" y="1027215"/>
                </a:cubicBezTo>
                <a:lnTo>
                  <a:pt x="12192000" y="1112925"/>
                </a:lnTo>
                <a:lnTo>
                  <a:pt x="12192000" y="2852737"/>
                </a:lnTo>
                <a:lnTo>
                  <a:pt x="0" y="2852737"/>
                </a:lnTo>
                <a:lnTo>
                  <a:pt x="0" y="1112925"/>
                </a:lnTo>
                <a:lnTo>
                  <a:pt x="199382" y="1027215"/>
                </a:lnTo>
                <a:cubicBezTo>
                  <a:pt x="1756786" y="388989"/>
                  <a:pt x="3825643" y="0"/>
                  <a:pt x="6096000" y="0"/>
                </a:cubicBezTo>
                <a:close/>
              </a:path>
            </a:pathLst>
          </a:custGeom>
          <a:solidFill>
            <a:srgbClr val="85C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3" descr="e7d195523061f1c0deeec63e560781cfd59afb0ea006f2a87ABB68BF51EA6619813959095094C18C62A12F549504892A4AAA8C1554C6663626E05CA27F281A14E6983772AFC3FB97135759321DEA3D7004FB075A8443E283A7673BBBDBFD88DFA513D62253E27B7E9FFF4379D8121322A85C7E16198ADF129F152EEF5340DE1ED504E252F53EAD1F847BC471C6326134"/>
          <p:cNvSpPr txBox="1"/>
          <p:nvPr/>
        </p:nvSpPr>
        <p:spPr>
          <a:xfrm flipH="1">
            <a:off x="2847022" y="313729"/>
            <a:ext cx="9065004" cy="2554545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Chào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mừng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các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con</a:t>
            </a:r>
          </a:p>
          <a:p>
            <a:pPr algn="ctr"/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đến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với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tiết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học</a:t>
            </a:r>
            <a:endParaRPr lang="zh-CN" altLang="en-US" sz="8000" b="1" dirty="0">
              <a:solidFill>
                <a:srgbClr val="FF0000"/>
              </a:solidFill>
              <a:latin typeface="iCiel ButterScotch" pitchFamily="2" charset="0"/>
              <a:ea typeface="华康海报体W12(P)" panose="040B0C00000000000000" pitchFamily="82" charset="-122"/>
              <a:cs typeface="Tahoma" panose="020B0604030504040204" pitchFamily="34" charset="0"/>
              <a:sym typeface="+mn-lt"/>
            </a:endParaRPr>
          </a:p>
        </p:txBody>
      </p:sp>
      <p:sp>
        <p:nvSpPr>
          <p:cNvPr id="29" name="文本框 628"/>
          <p:cNvSpPr txBox="1"/>
          <p:nvPr/>
        </p:nvSpPr>
        <p:spPr>
          <a:xfrm>
            <a:off x="4021720" y="2655134"/>
            <a:ext cx="6869188" cy="221599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CN" sz="13800" dirty="0">
                <a:solidFill>
                  <a:schemeClr val="accent1">
                    <a:lumMod val="50000"/>
                  </a:schemeClr>
                </a:solidFill>
                <a:latin typeface="iCiel Sanelma" pitchFamily="50" charset="0"/>
                <a:ea typeface="方正胖娃简体" panose="03000509000000000000" pitchFamily="65" charset="-122"/>
              </a:rPr>
              <a:t>TIẾNG VIỆT</a:t>
            </a:r>
            <a:endParaRPr lang="zh-CN" altLang="en-US" sz="13800" dirty="0">
              <a:solidFill>
                <a:schemeClr val="accent1">
                  <a:lumMod val="50000"/>
                </a:schemeClr>
              </a:solidFill>
              <a:latin typeface="iCiel Sanelma" pitchFamily="50" charset="0"/>
              <a:ea typeface="方正胖娃简体" panose="03000509000000000000" pitchFamily="65" charset="-122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73934"/>
            <a:ext cx="4437529" cy="443752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929" y="3267339"/>
            <a:ext cx="3338707" cy="333870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85" y="-214610"/>
            <a:ext cx="1779805" cy="1779805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809293" y="1208103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loud 41"/>
          <p:cNvSpPr/>
          <p:nvPr/>
        </p:nvSpPr>
        <p:spPr>
          <a:xfrm>
            <a:off x="2432215" y="1565195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153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40" y="546101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055338" y="3895173"/>
            <a:ext cx="7657231" cy="138317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5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LÀM QUEN</a:t>
            </a:r>
          </a:p>
        </p:txBody>
      </p:sp>
    </p:spTree>
    <p:extLst>
      <p:ext uri="{BB962C8B-B14F-4D97-AF65-F5344CB8AC3E}">
        <p14:creationId xmlns:p14="http://schemas.microsoft.com/office/powerpoint/2010/main" val="307333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5807" y="908532"/>
            <a:ext cx="2240045" cy="9845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2970" y="2410757"/>
            <a:ext cx="812881" cy="9357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037" y="3346515"/>
            <a:ext cx="3154445" cy="2742484"/>
          </a:xfrm>
          <a:prstGeom prst="rect">
            <a:avLst/>
          </a:prstGeom>
        </p:spPr>
      </p:pic>
      <p:pic>
        <p:nvPicPr>
          <p:cNvPr id="7" name="Picture 4" descr="10 lợi ích của ổi mà bạn không ngờ tớ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28" y="1336799"/>
            <a:ext cx="6396872" cy="420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355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284" y="1027052"/>
            <a:ext cx="6842335" cy="3931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751" y="1143098"/>
            <a:ext cx="2362200" cy="895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4751" y="2292207"/>
            <a:ext cx="1266825" cy="723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792" y="3358396"/>
            <a:ext cx="2989820" cy="266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90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6338" y="3555280"/>
            <a:ext cx="233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err="1">
                <a:solidFill>
                  <a:srgbClr val="FF0000"/>
                </a:solidFill>
              </a:rPr>
              <a:t>ôi</a:t>
            </a:r>
            <a:endParaRPr lang="en-US" sz="80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4276" y="4878719"/>
            <a:ext cx="3924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err="1">
                <a:solidFill>
                  <a:schemeClr val="accent5"/>
                </a:solidFill>
              </a:rPr>
              <a:t>trái</a:t>
            </a:r>
            <a:r>
              <a:rPr lang="en-US" sz="8000" b="1" i="1" dirty="0">
                <a:solidFill>
                  <a:schemeClr val="accent5"/>
                </a:solidFill>
              </a:rPr>
              <a:t> </a:t>
            </a:r>
            <a:r>
              <a:rPr lang="en-US" sz="8000" b="1" i="1" dirty="0" err="1">
                <a:solidFill>
                  <a:schemeClr val="accent5"/>
                </a:solidFill>
              </a:rPr>
              <a:t>ổi</a:t>
            </a:r>
            <a:endParaRPr lang="en-US" sz="8000" b="1" i="1" dirty="0">
              <a:solidFill>
                <a:schemeClr val="accent5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68178" y="3464484"/>
            <a:ext cx="233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err="1">
                <a:solidFill>
                  <a:srgbClr val="FF0000"/>
                </a:solidFill>
              </a:rPr>
              <a:t>ơi</a:t>
            </a:r>
            <a:endParaRPr lang="en-US" sz="8000" b="1" i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28316" y="4878719"/>
            <a:ext cx="49121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err="1">
                <a:solidFill>
                  <a:schemeClr val="accent5"/>
                </a:solidFill>
              </a:rPr>
              <a:t>bơi</a:t>
            </a:r>
            <a:r>
              <a:rPr lang="en-US" sz="8000" b="1" i="1" dirty="0">
                <a:solidFill>
                  <a:schemeClr val="accent5"/>
                </a:solidFill>
              </a:rPr>
              <a:t> </a:t>
            </a:r>
            <a:r>
              <a:rPr lang="en-US" sz="8000" b="1" i="1" dirty="0" err="1">
                <a:solidFill>
                  <a:schemeClr val="accent5"/>
                </a:solidFill>
              </a:rPr>
              <a:t>lội</a:t>
            </a:r>
            <a:endParaRPr lang="en-US" sz="8000" b="1" i="1" dirty="0">
              <a:solidFill>
                <a:schemeClr val="accent5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09" y="843758"/>
            <a:ext cx="4561141" cy="262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10 lợi ích của ổi mà bạn không ngờ tớ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191" y="759202"/>
            <a:ext cx="4082095" cy="268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83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513264" y="2373131"/>
            <a:ext cx="3398005" cy="2872135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99" tIns="42199" rIns="84399" bIns="42199" rtlCol="0" anchor="ctr"/>
          <a:lstStyle/>
          <a:p>
            <a:pPr algn="ctr" defTabSz="844062"/>
            <a:endParaRPr lang="en-US" sz="1663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05632" y="2403170"/>
            <a:ext cx="3398005" cy="2872135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99" tIns="42199" rIns="84399" bIns="42199" rtlCol="0" anchor="ctr"/>
          <a:lstStyle/>
          <a:p>
            <a:pPr algn="ctr" defTabSz="844062"/>
            <a:endParaRPr lang="en-US" sz="1663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5409" y="2793447"/>
            <a:ext cx="3433716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ôi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65777" y="2889431"/>
            <a:ext cx="4277712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ơi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3" name="组合 1">
            <a:extLst>
              <a:ext uri="{FF2B5EF4-FFF2-40B4-BE49-F238E27FC236}">
                <a16:creationId xmlns:a16="http://schemas.microsoft.com/office/drawing/2014/main" id="{93ABBE59-6086-4F44-9FEF-325A81E5CF27}"/>
              </a:ext>
            </a:extLst>
          </p:cNvPr>
          <p:cNvGrpSpPr/>
          <p:nvPr/>
        </p:nvGrpSpPr>
        <p:grpSpPr>
          <a:xfrm>
            <a:off x="2927794" y="487911"/>
            <a:ext cx="6336411" cy="1365660"/>
            <a:chOff x="1593845" y="1357993"/>
            <a:chExt cx="5281800" cy="3232919"/>
          </a:xfrm>
        </p:grpSpPr>
        <p:sp>
          <p:nvSpPr>
            <p:cNvPr id="14" name="思想气泡: 云 6">
              <a:extLst>
                <a:ext uri="{FF2B5EF4-FFF2-40B4-BE49-F238E27FC236}">
                  <a16:creationId xmlns:a16="http://schemas.microsoft.com/office/drawing/2014/main" id="{84493B8D-0103-4268-86C3-CA5C97ABD342}"/>
                </a:ext>
              </a:extLst>
            </p:cNvPr>
            <p:cNvSpPr/>
            <p:nvPr/>
          </p:nvSpPr>
          <p:spPr>
            <a:xfrm>
              <a:off x="1593845" y="1357993"/>
              <a:ext cx="5281800" cy="3232919"/>
            </a:xfrm>
            <a:prstGeom prst="cloudCallout">
              <a:avLst>
                <a:gd name="adj1" fmla="val 72724"/>
                <a:gd name="adj2" fmla="val 47294"/>
              </a:avLst>
            </a:prstGeom>
            <a:solidFill>
              <a:srgbClr val="7DC3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5" name="矩形 7">
              <a:extLst>
                <a:ext uri="{FF2B5EF4-FFF2-40B4-BE49-F238E27FC236}">
                  <a16:creationId xmlns:a16="http://schemas.microsoft.com/office/drawing/2014/main" id="{6F4EE2F4-2376-41CC-8EB4-6D188A92FABB}"/>
                </a:ext>
              </a:extLst>
            </p:cNvPr>
            <p:cNvSpPr/>
            <p:nvPr/>
          </p:nvSpPr>
          <p:spPr>
            <a:xfrm>
              <a:off x="2473890" y="2248747"/>
              <a:ext cx="3624413" cy="728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 dirty="0">
                <a:solidFill>
                  <a:schemeClr val="bg1"/>
                </a:solidFill>
                <a:latin typeface="UTM Avo" panose="02040603050506020204" pitchFamily="18" charset="0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3687367" y="844825"/>
            <a:ext cx="4817268" cy="60423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i="1" dirty="0">
                <a:solidFill>
                  <a:schemeClr val="tx1"/>
                </a:solidFill>
                <a:latin typeface="UTM Avo" panose="02040603050506020204" pitchFamily="18" charset="0"/>
              </a:rPr>
              <a:t>So </a:t>
            </a:r>
            <a:r>
              <a:rPr lang="en-US" sz="4800" b="1" i="1" dirty="0" err="1">
                <a:solidFill>
                  <a:schemeClr val="tx1"/>
                </a:solidFill>
                <a:latin typeface="UTM Avo" panose="02040603050506020204" pitchFamily="18" charset="0"/>
              </a:rPr>
              <a:t>sánh</a:t>
            </a:r>
            <a:r>
              <a:rPr lang="en-US" sz="4800" b="1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ôi</a:t>
            </a:r>
            <a:r>
              <a:rPr lang="en-US" sz="4800" b="1" i="1" dirty="0">
                <a:solidFill>
                  <a:srgbClr val="FF0000"/>
                </a:solidFill>
                <a:latin typeface="UTM Avo" panose="02040603050506020204" pitchFamily="18" charset="0"/>
              </a:rPr>
              <a:t> - </a:t>
            </a:r>
            <a:r>
              <a:rPr lang="en-US" sz="48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ơi</a:t>
            </a:r>
            <a:endParaRPr lang="en-US" sz="4800" b="1" i="1" dirty="0">
              <a:solidFill>
                <a:srgbClr val="FF0000"/>
              </a:solidFill>
              <a:latin typeface="UTM Avo" panose="0204060305050602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799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91" y="1398843"/>
            <a:ext cx="5944104" cy="3940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89" y="1287260"/>
            <a:ext cx="5823751" cy="41641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038758" y="2256323"/>
            <a:ext cx="1435093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ôi</a:t>
            </a:r>
            <a:r>
              <a:rPr lang="en-US" sz="4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9170417" y="2256322"/>
            <a:ext cx="1671054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ổi</a:t>
            </a:r>
            <a:endParaRPr lang="en-US" sz="48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38758" y="3547650"/>
            <a:ext cx="1435093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ơi</a:t>
            </a:r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70416" y="3547649"/>
            <a:ext cx="1671054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48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bơi</a:t>
            </a:r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endParaRPr 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82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2" y="191394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63238" y="3429000"/>
            <a:ext cx="7657231" cy="138317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5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104832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 flipV="1">
            <a:off x="2571750" y="3243263"/>
            <a:ext cx="0" cy="31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5776913" y="3113088"/>
            <a:ext cx="76200" cy="68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6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" b="175"/>
          <a:stretch/>
        </p:blipFill>
        <p:spPr bwMode="auto">
          <a:xfrm>
            <a:off x="495300" y="982662"/>
            <a:ext cx="11290299" cy="5768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3470275" y="1285875"/>
            <a:ext cx="1212850" cy="7175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cxnSpLocks/>
          </p:cNvCxnSpPr>
          <p:nvPr/>
        </p:nvCxnSpPr>
        <p:spPr>
          <a:xfrm flipV="1">
            <a:off x="2720975" y="3394281"/>
            <a:ext cx="2133359" cy="4284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324225" y="5926138"/>
            <a:ext cx="298450" cy="12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3221038" y="6234113"/>
            <a:ext cx="1633296" cy="1651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7337668" y="1524845"/>
            <a:ext cx="1303096" cy="370755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7238759" y="2559050"/>
            <a:ext cx="1498841" cy="23558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 flipV="1">
            <a:off x="7238759" y="3544990"/>
            <a:ext cx="1155941" cy="4936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720975" y="458787"/>
            <a:ext cx="8315325" cy="523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 dirty="0">
                <a:latin typeface="UTM Avo" panose="02040603050506020204" pitchFamily="18" charset="0"/>
              </a:rPr>
              <a:t>2. </a:t>
            </a:r>
            <a:r>
              <a:rPr lang="en-US" sz="2800" b="1" dirty="0" err="1">
                <a:latin typeface="UTM Avo" panose="02040603050506020204" pitchFamily="18" charset="0"/>
              </a:rPr>
              <a:t>Ghép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chữ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với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hình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đúng</a:t>
            </a:r>
            <a:r>
              <a:rPr lang="en-US" sz="2800" b="1" dirty="0">
                <a:latin typeface="UTM Avo" panose="02040603050506020204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218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121" y="-509572"/>
            <a:ext cx="6547921" cy="736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757" y="375290"/>
            <a:ext cx="5959809" cy="671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81849" y="4469157"/>
            <a:ext cx="4159938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3400" dirty="0" err="1">
                <a:latin typeface="UTM Avo" panose="02040603050506020204" pitchFamily="18" charset="0"/>
              </a:rPr>
              <a:t>Tìm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các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tiếng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có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chứa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vần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UTM Avo" panose="02040603050506020204" pitchFamily="18" charset="0"/>
              </a:rPr>
              <a:t>ôi</a:t>
            </a:r>
            <a:endParaRPr lang="en-US" altLang="en-US" sz="3400" dirty="0">
              <a:latin typeface="UTM Avo" panose="02040603050506020204" pitchFamily="18" charset="0"/>
            </a:endParaRP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251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488" y="-842963"/>
            <a:ext cx="6567488" cy="770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827" y="232613"/>
            <a:ext cx="6120230" cy="689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Box 1"/>
          <p:cNvSpPr txBox="1">
            <a:spLocks noChangeArrowheads="1"/>
          </p:cNvSpPr>
          <p:nvPr/>
        </p:nvSpPr>
        <p:spPr bwMode="auto">
          <a:xfrm>
            <a:off x="911226" y="4359275"/>
            <a:ext cx="4146687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3400" dirty="0" err="1">
                <a:latin typeface="UTM Avo" panose="02040603050506020204" pitchFamily="18" charset="0"/>
              </a:rPr>
              <a:t>Tìm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các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tiếng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có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chứa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latin typeface="UTM Avo" panose="02040603050506020204" pitchFamily="18" charset="0"/>
              </a:rPr>
              <a:t>vần</a:t>
            </a:r>
            <a:r>
              <a:rPr lang="en-US" altLang="en-US" sz="3400" dirty="0">
                <a:latin typeface="UTM Avo" panose="020406030505060202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UTM Avo" panose="02040603050506020204" pitchFamily="18" charset="0"/>
              </a:rPr>
              <a:t>ơi</a:t>
            </a:r>
            <a:endParaRPr lang="en-US" altLang="en-US" sz="3400" dirty="0">
              <a:latin typeface="UTM Avo" panose="02040603050506020204" pitchFamily="18" charset="0"/>
            </a:endParaRP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5246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2" y="191394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37838" y="3552273"/>
            <a:ext cx="7657231" cy="138317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5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640988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8">
            <a:extLst>
              <a:ext uri="{FF2B5EF4-FFF2-40B4-BE49-F238E27FC236}">
                <a16:creationId xmlns:a16="http://schemas.microsoft.com/office/drawing/2014/main" id="{40C981F9-5714-4FF2-B826-464BBC6388F4}"/>
              </a:ext>
            </a:extLst>
          </p:cNvPr>
          <p:cNvGrpSpPr/>
          <p:nvPr/>
        </p:nvGrpSpPr>
        <p:grpSpPr>
          <a:xfrm>
            <a:off x="7862712" y="5128477"/>
            <a:ext cx="1718993" cy="1313980"/>
            <a:chOff x="1631991" y="5087828"/>
            <a:chExt cx="1718993" cy="1313980"/>
          </a:xfrm>
        </p:grpSpPr>
        <p:pic>
          <p:nvPicPr>
            <p:cNvPr id="17" name="图片 75">
              <a:extLst>
                <a:ext uri="{FF2B5EF4-FFF2-40B4-BE49-F238E27FC236}">
                  <a16:creationId xmlns:a16="http://schemas.microsoft.com/office/drawing/2014/main" id="{867EC96D-BF93-4BC1-9BB0-D520C40ECE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18" name="图片 76">
              <a:extLst>
                <a:ext uri="{FF2B5EF4-FFF2-40B4-BE49-F238E27FC236}">
                  <a16:creationId xmlns:a16="http://schemas.microsoft.com/office/drawing/2014/main" id="{5C9D158F-BCAB-41E6-B7A7-D5A27A7D5D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7" name="图片 36">
            <a:extLst>
              <a:ext uri="{FF2B5EF4-FFF2-40B4-BE49-F238E27FC236}">
                <a16:creationId xmlns:a16="http://schemas.microsoft.com/office/drawing/2014/main" id="{0A315ADB-E054-4907-B661-65864B42E0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308336" y="714132"/>
            <a:ext cx="2883664" cy="5722838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1062021C-F415-4AA0-976C-9B0F62D2BAE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07" b="1639"/>
          <a:stretch/>
        </p:blipFill>
        <p:spPr>
          <a:xfrm>
            <a:off x="10367224" y="4458241"/>
            <a:ext cx="7085352" cy="2067434"/>
          </a:xfrm>
          <a:prstGeom prst="rect">
            <a:avLst/>
          </a:prstGeom>
        </p:spPr>
      </p:pic>
      <p:pic>
        <p:nvPicPr>
          <p:cNvPr id="12" name="图片 22">
            <a:extLst>
              <a:ext uri="{FF2B5EF4-FFF2-40B4-BE49-F238E27FC236}">
                <a16:creationId xmlns:a16="http://schemas.microsoft.com/office/drawing/2014/main" id="{9D981C0A-E4B8-46FA-AE2F-DB589C189C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31" y="1207153"/>
            <a:ext cx="775680" cy="718456"/>
          </a:xfrm>
          <a:prstGeom prst="rect">
            <a:avLst/>
          </a:prstGeom>
        </p:spPr>
      </p:pic>
      <p:pic>
        <p:nvPicPr>
          <p:cNvPr id="13" name="图片 23">
            <a:extLst>
              <a:ext uri="{FF2B5EF4-FFF2-40B4-BE49-F238E27FC236}">
                <a16:creationId xmlns:a16="http://schemas.microsoft.com/office/drawing/2014/main" id="{4A4694C3-7393-4A28-AC43-803705FB30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309561" y="431342"/>
            <a:ext cx="544288" cy="406840"/>
          </a:xfrm>
          <a:prstGeom prst="rect">
            <a:avLst/>
          </a:prstGeom>
        </p:spPr>
      </p:pic>
      <p:pic>
        <p:nvPicPr>
          <p:cNvPr id="14" name="PA_库_图片 6">
            <a:extLst>
              <a:ext uri="{FF2B5EF4-FFF2-40B4-BE49-F238E27FC236}">
                <a16:creationId xmlns:a16="http://schemas.microsoft.com/office/drawing/2014/main" id="{5D15C3DE-44B9-4F6D-853F-F62DDE78730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95" y="415543"/>
            <a:ext cx="5568097" cy="404269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17116A6-DC4B-4A55-A9AD-8986E1FC76A5}"/>
              </a:ext>
            </a:extLst>
          </p:cNvPr>
          <p:cNvSpPr txBox="1"/>
          <p:nvPr/>
        </p:nvSpPr>
        <p:spPr>
          <a:xfrm flipH="1">
            <a:off x="3610985" y="2005659"/>
            <a:ext cx="3808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60380F"/>
                </a:solidFill>
                <a:latin typeface="UTM Avo" panose="02040603050506020204" pitchFamily="18" charset="0"/>
              </a:rPr>
              <a:t>GIẢI LAO</a:t>
            </a:r>
          </a:p>
        </p:txBody>
      </p:sp>
    </p:spTree>
    <p:extLst>
      <p:ext uri="{BB962C8B-B14F-4D97-AF65-F5344CB8AC3E}">
        <p14:creationId xmlns:p14="http://schemas.microsoft.com/office/powerpoint/2010/main" val="4126256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fill="hold" nodeType="afterEffect" p14:presetBounceEnd="1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319 0.00139 L -0.84467 -0.00162 " pathEditMode="relative" rAng="0" ptsTypes="AA" p14:bounceEnd="15000">
                                          <p:cBhvr>
                                            <p:cTn id="6" dur="4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3828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319 0.00139 L -0.84467 -0.00162 " pathEditMode="relative" rAng="0" ptsTypes="AA">
                                          <p:cBhvr>
                                            <p:cTn id="6" dur="4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3828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É KHỎE BÉ NGOAN 🍓 ELLIE KHÁNH NGỌC 🍓 Nhạc Thiếu Nhi Cho Bé Sôi Động 🍓 Nhacpro Kids 🍓 Mầm Chồi Lá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47135"/>
            <a:ext cx="12192387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E770E4-2B38-4912-AF7B-2456D0FAAB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24" y="0"/>
            <a:ext cx="1785976" cy="77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92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8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2" y="191394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88638" y="3429000"/>
            <a:ext cx="7657231" cy="138317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5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TẬP ĐỌC</a:t>
            </a:r>
          </a:p>
        </p:txBody>
      </p:sp>
    </p:spTree>
    <p:extLst>
      <p:ext uri="{BB962C8B-B14F-4D97-AF65-F5344CB8AC3E}">
        <p14:creationId xmlns:p14="http://schemas.microsoft.com/office/powerpoint/2010/main" val="2247961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18913" y="444211"/>
            <a:ext cx="8554174" cy="641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125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Box 6"/>
          <p:cNvSpPr txBox="1">
            <a:spLocks noChangeArrowheads="1"/>
          </p:cNvSpPr>
          <p:nvPr/>
        </p:nvSpPr>
        <p:spPr bwMode="auto">
          <a:xfrm>
            <a:off x="3541642" y="535762"/>
            <a:ext cx="5101077" cy="70788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UTM Avo" panose="02040603050506020204" pitchFamily="18" charset="0"/>
              </a:rPr>
              <a:t>LUYỆN ĐỌC TỪ KHÓ </a:t>
            </a:r>
          </a:p>
        </p:txBody>
      </p:sp>
      <p:grpSp>
        <p:nvGrpSpPr>
          <p:cNvPr id="18436" name="Group 16"/>
          <p:cNvGrpSpPr>
            <a:grpSpLocks/>
          </p:cNvGrpSpPr>
          <p:nvPr/>
        </p:nvGrpSpPr>
        <p:grpSpPr bwMode="auto">
          <a:xfrm>
            <a:off x="1174335" y="1591653"/>
            <a:ext cx="9835689" cy="4338559"/>
            <a:chOff x="5781229" y="1754247"/>
            <a:chExt cx="4886718" cy="4338973"/>
          </a:xfrm>
        </p:grpSpPr>
        <p:sp>
          <p:nvSpPr>
            <p:cNvPr id="18437" name="TextBox 8"/>
            <p:cNvSpPr txBox="1">
              <a:spLocks noChangeArrowheads="1"/>
            </p:cNvSpPr>
            <p:nvPr/>
          </p:nvSpPr>
          <p:spPr bwMode="auto">
            <a:xfrm>
              <a:off x="5791739" y="1814754"/>
              <a:ext cx="1930702" cy="83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bướm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trắng</a:t>
              </a:r>
              <a:endPara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438" name="TextBox 9"/>
            <p:cNvSpPr txBox="1">
              <a:spLocks noChangeArrowheads="1"/>
            </p:cNvSpPr>
            <p:nvPr/>
          </p:nvSpPr>
          <p:spPr bwMode="auto">
            <a:xfrm>
              <a:off x="8846754" y="1754247"/>
              <a:ext cx="1545231" cy="83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 bay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vội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</a:p>
          </p:txBody>
        </p:sp>
        <p:sp>
          <p:nvSpPr>
            <p:cNvPr id="18439" name="TextBox 10"/>
            <p:cNvSpPr txBox="1">
              <a:spLocks noChangeArrowheads="1"/>
            </p:cNvSpPr>
            <p:nvPr/>
          </p:nvSpPr>
          <p:spPr bwMode="auto">
            <a:xfrm>
              <a:off x="5781229" y="2923595"/>
              <a:ext cx="2534395" cy="83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lượn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vườn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hồng</a:t>
              </a:r>
              <a:endPara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440" name="TextBox 11"/>
            <p:cNvSpPr txBox="1">
              <a:spLocks noChangeArrowheads="1"/>
            </p:cNvSpPr>
            <p:nvPr/>
          </p:nvSpPr>
          <p:spPr bwMode="auto">
            <a:xfrm>
              <a:off x="9088868" y="4020416"/>
              <a:ext cx="1570717" cy="83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rủ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đi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chơi</a:t>
              </a:r>
              <a:endPara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441" name="TextBox 12"/>
            <p:cNvSpPr txBox="1">
              <a:spLocks noChangeArrowheads="1"/>
            </p:cNvSpPr>
            <p:nvPr/>
          </p:nvSpPr>
          <p:spPr bwMode="auto">
            <a:xfrm>
              <a:off x="5822989" y="5262144"/>
              <a:ext cx="1951409" cy="83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không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thích</a:t>
              </a:r>
              <a:endPara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442" name="TextBox 13"/>
            <p:cNvSpPr txBox="1">
              <a:spLocks noChangeArrowheads="1"/>
            </p:cNvSpPr>
            <p:nvPr/>
          </p:nvSpPr>
          <p:spPr bwMode="auto">
            <a:xfrm>
              <a:off x="9088868" y="2951147"/>
              <a:ext cx="1188431" cy="83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trả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lời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 </a:t>
              </a:r>
            </a:p>
          </p:txBody>
        </p:sp>
        <p:sp>
          <p:nvSpPr>
            <p:cNvPr id="18443" name="TextBox 14"/>
            <p:cNvSpPr txBox="1">
              <a:spLocks noChangeArrowheads="1"/>
            </p:cNvSpPr>
            <p:nvPr/>
          </p:nvSpPr>
          <p:spPr bwMode="auto">
            <a:xfrm>
              <a:off x="5781229" y="4020416"/>
              <a:ext cx="2638918" cy="83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việc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chưa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xong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</a:p>
          </p:txBody>
        </p:sp>
        <p:sp>
          <p:nvSpPr>
            <p:cNvPr id="18444" name="TextBox 15"/>
            <p:cNvSpPr txBox="1">
              <a:spLocks noChangeArrowheads="1"/>
            </p:cNvSpPr>
            <p:nvPr/>
          </p:nvSpPr>
          <p:spPr bwMode="auto">
            <a:xfrm>
              <a:off x="9077320" y="5200943"/>
              <a:ext cx="1590627" cy="83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chơi</a:t>
              </a:r>
              <a:r>
                <a:rPr lang="en-US" altLang="en-US" sz="4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rong</a:t>
              </a:r>
              <a:endPara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0610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249863" y="3587750"/>
            <a:ext cx="0" cy="76835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b="1">
              <a:solidFill>
                <a:schemeClr val="bg1">
                  <a:lumMod val="65000"/>
                </a:schemeClr>
              </a:solidFill>
              <a:latin typeface="UTM Avo" panose="02040603050506020204" pitchFamily="18" charset="0"/>
              <a:sym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853113" y="1046162"/>
            <a:ext cx="1908175" cy="8874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  <p:pic>
        <p:nvPicPr>
          <p:cNvPr id="1946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98700" y="533399"/>
            <a:ext cx="9156700" cy="626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9" y="529190"/>
            <a:ext cx="1963737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6-Point Star 8"/>
          <p:cNvSpPr/>
          <p:nvPr/>
        </p:nvSpPr>
        <p:spPr>
          <a:xfrm>
            <a:off x="2767013" y="1046162"/>
            <a:ext cx="42545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10" name="6-Point Star 9"/>
          <p:cNvSpPr/>
          <p:nvPr/>
        </p:nvSpPr>
        <p:spPr>
          <a:xfrm>
            <a:off x="2773046" y="1487247"/>
            <a:ext cx="42545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2" name="6-Point Star 11"/>
          <p:cNvSpPr/>
          <p:nvPr/>
        </p:nvSpPr>
        <p:spPr>
          <a:xfrm>
            <a:off x="2767013" y="1899996"/>
            <a:ext cx="42545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3" name="6-Point Star 12"/>
          <p:cNvSpPr/>
          <p:nvPr/>
        </p:nvSpPr>
        <p:spPr>
          <a:xfrm>
            <a:off x="2767013" y="2312745"/>
            <a:ext cx="423863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14" name="6-Point Star 13"/>
          <p:cNvSpPr/>
          <p:nvPr/>
        </p:nvSpPr>
        <p:spPr>
          <a:xfrm>
            <a:off x="2766219" y="2722318"/>
            <a:ext cx="42545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5" name="6-Point Star 14"/>
          <p:cNvSpPr/>
          <p:nvPr/>
        </p:nvSpPr>
        <p:spPr>
          <a:xfrm>
            <a:off x="2773046" y="3128715"/>
            <a:ext cx="42545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16" name="6-Point Star 15"/>
          <p:cNvSpPr/>
          <p:nvPr/>
        </p:nvSpPr>
        <p:spPr>
          <a:xfrm>
            <a:off x="7777163" y="3988146"/>
            <a:ext cx="42545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7</a:t>
            </a:r>
          </a:p>
        </p:txBody>
      </p:sp>
      <p:sp>
        <p:nvSpPr>
          <p:cNvPr id="17" name="6-Point Star 16"/>
          <p:cNvSpPr/>
          <p:nvPr/>
        </p:nvSpPr>
        <p:spPr>
          <a:xfrm>
            <a:off x="7775575" y="4419946"/>
            <a:ext cx="42545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18" name="6-Point Star 17"/>
          <p:cNvSpPr/>
          <p:nvPr/>
        </p:nvSpPr>
        <p:spPr>
          <a:xfrm>
            <a:off x="7775575" y="4835871"/>
            <a:ext cx="42545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9</a:t>
            </a:r>
          </a:p>
        </p:txBody>
      </p:sp>
      <p:sp>
        <p:nvSpPr>
          <p:cNvPr id="19" name="6-Point Star 18"/>
          <p:cNvSpPr/>
          <p:nvPr/>
        </p:nvSpPr>
        <p:spPr>
          <a:xfrm>
            <a:off x="7697788" y="5275610"/>
            <a:ext cx="570490" cy="374304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10</a:t>
            </a:r>
          </a:p>
        </p:txBody>
      </p:sp>
      <p:sp>
        <p:nvSpPr>
          <p:cNvPr id="20" name="6-Point Star 19"/>
          <p:cNvSpPr/>
          <p:nvPr/>
        </p:nvSpPr>
        <p:spPr>
          <a:xfrm>
            <a:off x="7689057" y="5637906"/>
            <a:ext cx="587952" cy="374304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11</a:t>
            </a:r>
          </a:p>
        </p:txBody>
      </p:sp>
      <p:sp>
        <p:nvSpPr>
          <p:cNvPr id="21" name="6-Point Star 20"/>
          <p:cNvSpPr/>
          <p:nvPr/>
        </p:nvSpPr>
        <p:spPr>
          <a:xfrm>
            <a:off x="7697788" y="6012210"/>
            <a:ext cx="570490" cy="415925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200" b="1" dirty="0">
                <a:solidFill>
                  <a:schemeClr val="tx1"/>
                </a:solidFill>
                <a:latin typeface="UTM Avo" panose="020406030505060202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96451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03155" y="2002342"/>
            <a:ext cx="6326909" cy="285331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800" i="1" dirty="0">
                <a:solidFill>
                  <a:schemeClr val="tx1"/>
                </a:solidFill>
                <a:latin typeface="UTM Avo" panose="02040603050506020204" pitchFamily="18" charset="0"/>
              </a:rPr>
              <a:t>Con </a:t>
            </a:r>
            <a:r>
              <a:rPr lang="en-US" sz="48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bướm</a:t>
            </a:r>
            <a:r>
              <a:rPr lang="en-US" sz="48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trắng</a:t>
            </a:r>
            <a:endParaRPr lang="en-US" sz="4800" i="1" dirty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 algn="just"/>
            <a:r>
              <a:rPr lang="en-US" sz="48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Lượn</a:t>
            </a:r>
            <a:r>
              <a:rPr lang="en-US" sz="48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vườn</a:t>
            </a:r>
            <a:r>
              <a:rPr lang="en-US" sz="48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hồng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859697" y="488070"/>
            <a:ext cx="5030303" cy="856488"/>
          </a:xfrm>
          <a:prstGeom prst="roundRect">
            <a:avLst/>
          </a:prstGeom>
          <a:solidFill>
            <a:srgbClr val="FFFF0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UTM Avo" panose="02040603050506020204" pitchFamily="18" charset="0"/>
              </a:rPr>
              <a:t>LUYỆN ĐỌC CÂU 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8268412" y="3549430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8366067" y="2855763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663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6130842" y="3771900"/>
            <a:ext cx="0" cy="76835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0">
              <a:solidFill>
                <a:schemeClr val="bg1">
                  <a:lumMod val="65000"/>
                </a:schemeClr>
              </a:solidFill>
              <a:sym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734092" y="1230312"/>
            <a:ext cx="1908175" cy="8874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  <p:pic>
        <p:nvPicPr>
          <p:cNvPr id="1946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79400" y="354536"/>
            <a:ext cx="8509384" cy="6503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4925"/>
            <a:ext cx="1963737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6-Point Star 21"/>
          <p:cNvSpPr/>
          <p:nvPr/>
        </p:nvSpPr>
        <p:spPr>
          <a:xfrm>
            <a:off x="2917107" y="889000"/>
            <a:ext cx="425450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3" name="6-Point Star 22"/>
          <p:cNvSpPr/>
          <p:nvPr/>
        </p:nvSpPr>
        <p:spPr>
          <a:xfrm>
            <a:off x="7537367" y="3948112"/>
            <a:ext cx="425450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10283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A_图片 6">
            <a:extLst>
              <a:ext uri="{FF2B5EF4-FFF2-40B4-BE49-F238E27FC236}">
                <a16:creationId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838898" y="560311"/>
            <a:ext cx="10117329" cy="5582784"/>
          </a:xfrm>
          <a:prstGeom prst="rect">
            <a:avLst/>
          </a:prstGeom>
        </p:spPr>
      </p:pic>
      <p:pic>
        <p:nvPicPr>
          <p:cNvPr id="18" name="图片 37">
            <a:extLst>
              <a:ext uri="{FF2B5EF4-FFF2-40B4-BE49-F238E27FC236}">
                <a16:creationId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835" y="166823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组合 23"/>
          <p:cNvGrpSpPr/>
          <p:nvPr/>
        </p:nvGrpSpPr>
        <p:grpSpPr>
          <a:xfrm>
            <a:off x="-10918" y="5734636"/>
            <a:ext cx="12203723" cy="1123363"/>
            <a:chOff x="-17585" y="5729324"/>
            <a:chExt cx="12203723" cy="1123362"/>
          </a:xfrm>
        </p:grpSpPr>
        <p:pic>
          <p:nvPicPr>
            <p:cNvPr id="20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1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23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666" y="2040811"/>
            <a:ext cx="3713956" cy="371395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724472" y="2295132"/>
            <a:ext cx="6743055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8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HIỂU BÀI</a:t>
            </a:r>
          </a:p>
        </p:txBody>
      </p:sp>
    </p:spTree>
    <p:extLst>
      <p:ext uri="{BB962C8B-B14F-4D97-AF65-F5344CB8AC3E}">
        <p14:creationId xmlns:p14="http://schemas.microsoft.com/office/powerpoint/2010/main" val="89662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463" y="3522663"/>
            <a:ext cx="0" cy="76835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0">
              <a:solidFill>
                <a:schemeClr val="bg1">
                  <a:lumMod val="65000"/>
                </a:schemeClr>
              </a:solidFill>
              <a:sym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9713" y="981075"/>
            <a:ext cx="1908175" cy="8874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  <p:pic>
        <p:nvPicPr>
          <p:cNvPr id="1946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9101" y="162918"/>
            <a:ext cx="8280698" cy="6719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889000"/>
            <a:ext cx="1963737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352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qua </a:t>
            </a:r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976" y="7937"/>
            <a:ext cx="1338263" cy="58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81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463" y="3522663"/>
            <a:ext cx="0" cy="76835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0">
              <a:solidFill>
                <a:schemeClr val="bg1">
                  <a:lumMod val="65000"/>
                </a:schemeClr>
              </a:solidFill>
              <a:sym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9713" y="981075"/>
            <a:ext cx="1908175" cy="8874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  <p:pic>
        <p:nvPicPr>
          <p:cNvPr id="2150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218" y="981075"/>
            <a:ext cx="11979564" cy="370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5186"/>
            <a:ext cx="1843088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1416050" y="1614488"/>
            <a:ext cx="641350" cy="8731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403350" y="2051050"/>
            <a:ext cx="623888" cy="787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31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A_图片 6">
            <a:extLst>
              <a:ext uri="{FF2B5EF4-FFF2-40B4-BE49-F238E27FC236}">
                <a16:creationId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931670" y="683836"/>
            <a:ext cx="10498587" cy="5793164"/>
          </a:xfrm>
          <a:prstGeom prst="rect">
            <a:avLst/>
          </a:prstGeom>
        </p:spPr>
      </p:pic>
      <p:pic>
        <p:nvPicPr>
          <p:cNvPr id="18" name="图片 37">
            <a:extLst>
              <a:ext uri="{FF2B5EF4-FFF2-40B4-BE49-F238E27FC236}">
                <a16:creationId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892" y="254495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组合 23"/>
          <p:cNvGrpSpPr/>
          <p:nvPr/>
        </p:nvGrpSpPr>
        <p:grpSpPr>
          <a:xfrm>
            <a:off x="0" y="5754767"/>
            <a:ext cx="12203723" cy="1123363"/>
            <a:chOff x="-17585" y="5729324"/>
            <a:chExt cx="12203723" cy="1123362"/>
          </a:xfrm>
        </p:grpSpPr>
        <p:pic>
          <p:nvPicPr>
            <p:cNvPr id="20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1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23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666" y="2040811"/>
            <a:ext cx="3713956" cy="371395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598695" y="2596339"/>
            <a:ext cx="8094705" cy="1015614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6000" dirty="0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 THUỘC LÒNG</a:t>
            </a:r>
          </a:p>
        </p:txBody>
      </p:sp>
    </p:spTree>
    <p:extLst>
      <p:ext uri="{BB962C8B-B14F-4D97-AF65-F5344CB8AC3E}">
        <p14:creationId xmlns:p14="http://schemas.microsoft.com/office/powerpoint/2010/main" val="146974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719763" y="3522663"/>
            <a:ext cx="0" cy="76835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0">
              <a:solidFill>
                <a:schemeClr val="bg1">
                  <a:lumMod val="65000"/>
                </a:schemeClr>
              </a:solidFill>
              <a:sym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23013" y="981075"/>
            <a:ext cx="1908175" cy="8874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  <p:pic>
        <p:nvPicPr>
          <p:cNvPr id="1946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2173" y="0"/>
            <a:ext cx="8973127" cy="67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0502"/>
            <a:ext cx="1963737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35399" y="674255"/>
            <a:ext cx="811646" cy="306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35399" y="1143324"/>
            <a:ext cx="895927" cy="306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35399" y="1569352"/>
            <a:ext cx="895927" cy="306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35399" y="2007212"/>
            <a:ext cx="1089891" cy="322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835399" y="2440926"/>
            <a:ext cx="1089891" cy="322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35399" y="2864465"/>
            <a:ext cx="1089891" cy="322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706428" y="3730774"/>
            <a:ext cx="895927" cy="3887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706428" y="4221502"/>
            <a:ext cx="563417" cy="2858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706429" y="4669160"/>
            <a:ext cx="633124" cy="3107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706428" y="5069820"/>
            <a:ext cx="895927" cy="3242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06429" y="5495968"/>
            <a:ext cx="460432" cy="37717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706427" y="5978096"/>
            <a:ext cx="633126" cy="353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35399" y="1058647"/>
            <a:ext cx="3066473" cy="4437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835399" y="1921884"/>
            <a:ext cx="3066473" cy="4437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835399" y="2811392"/>
            <a:ext cx="3066473" cy="4437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06427" y="4156789"/>
            <a:ext cx="3066473" cy="4437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06427" y="5010075"/>
            <a:ext cx="3066473" cy="4437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706427" y="5978096"/>
            <a:ext cx="3066473" cy="4437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43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3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072" y="67409"/>
            <a:ext cx="9539079" cy="6069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7063306" y="2035248"/>
            <a:ext cx="4037511" cy="46295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78682" y="2122623"/>
            <a:ext cx="505882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8800" b="1" kern="0" spc="5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417943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c78f838d1ae7d68a22e392a9e53db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5" y="563563"/>
            <a:ext cx="12277725" cy="518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4025922" y="856775"/>
            <a:ext cx="41386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0" dirty="0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4. </a:t>
            </a:r>
            <a:r>
              <a:rPr lang="en-US" altLang="zh-CN" sz="4000" b="0" dirty="0" err="1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Tập</a:t>
            </a:r>
            <a:r>
              <a:rPr lang="en-US" altLang="zh-CN" sz="4000" b="0" dirty="0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 </a:t>
            </a:r>
            <a:r>
              <a:rPr lang="en-US" altLang="zh-CN" sz="4000" b="0" dirty="0" err="1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viết</a:t>
            </a:r>
            <a:endParaRPr lang="zh-CN" altLang="en-US" sz="4000" b="0" dirty="0">
              <a:solidFill>
                <a:schemeClr val="bg1"/>
              </a:solidFill>
              <a:latin typeface="UTM Avo" panose="02040603050506020204" pitchFamily="18" charset="0"/>
              <a:ea typeface="Yu Gothic Light" panose="020B0300000000000000" pitchFamily="34" charset="-128"/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3670" y="2333974"/>
            <a:ext cx="10123117" cy="167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192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9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436CBB-6EC0-4C74-B521-D36C2DDCF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976" y="7937"/>
            <a:ext cx="1338263" cy="58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788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2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E65968-A173-4C28-940B-B26C6BAE9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80" y="702097"/>
            <a:ext cx="10820400" cy="59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3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196A2D-2C36-4EFD-9D83-C701C14E5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" y="645594"/>
            <a:ext cx="10947400" cy="583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6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4050" y="0"/>
            <a:ext cx="5803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2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A02DD5-C792-4DCE-8073-3A1E5B534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1097281" y="378668"/>
            <a:ext cx="9914708" cy="510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8094158" y="2428453"/>
            <a:ext cx="17167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2467584" y="2417554"/>
            <a:ext cx="17167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5293610" y="2397675"/>
            <a:ext cx="17167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263265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15192" y="2450014"/>
            <a:ext cx="1551914" cy="1551914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1149" y="2210865"/>
            <a:ext cx="1551914" cy="1551914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1947" y="2520189"/>
            <a:ext cx="1551914" cy="1551914"/>
          </a:xfrm>
          <a:prstGeom prst="rect">
            <a:avLst/>
          </a:prstGeom>
        </p:spPr>
      </p:pic>
      <p:pic>
        <p:nvPicPr>
          <p:cNvPr id="12" name="Picture 1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17904" y="2508686"/>
            <a:ext cx="1551914" cy="1551914"/>
          </a:xfrm>
          <a:prstGeom prst="rect">
            <a:avLst/>
          </a:prstGeom>
        </p:spPr>
      </p:pic>
      <p:sp>
        <p:nvSpPr>
          <p:cNvPr id="15" name="Flowchart: Off-page Connector 1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6" name="Flowchart: Off-page Connector 15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7" name="Flowchart: Off-page Connector 16"/>
          <p:cNvSpPr/>
          <p:nvPr/>
        </p:nvSpPr>
        <p:spPr>
          <a:xfrm>
            <a:off x="5960065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Flowchart: Off-page Connector 17"/>
          <p:cNvSpPr/>
          <p:nvPr/>
        </p:nvSpPr>
        <p:spPr>
          <a:xfrm>
            <a:off x="5981039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976" y="7937"/>
            <a:ext cx="1338263" cy="580309"/>
          </a:xfrm>
          <a:prstGeom prst="rect">
            <a:avLst/>
          </a:prstGeom>
        </p:spPr>
      </p:pic>
      <p:pic>
        <p:nvPicPr>
          <p:cNvPr id="1026" name="Picture 2" descr="Ngôi nhà chất lượng (House of Quality - HOQ) - Việt Quality">
            <a:hlinkClick r:id="rId11" action="ppaction://hlinksldjump"/>
            <a:extLst>
              <a:ext uri="{FF2B5EF4-FFF2-40B4-BE49-F238E27FC236}">
                <a16:creationId xmlns:a16="http://schemas.microsoft.com/office/drawing/2014/main" id="{166133D8-6D38-4292-81DE-18DC72009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22" y="5211727"/>
            <a:ext cx="1779929" cy="122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06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7 L -0.77526 0.02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63" y="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80209 0.028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04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44444E-6 L -0.78151 0.0034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76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90169 0.0421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91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8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A02DD5-C792-4DCE-8073-3A1E5B534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1097281" y="378668"/>
            <a:ext cx="9914708" cy="510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8094158" y="2428453"/>
            <a:ext cx="17167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2467584" y="2417554"/>
            <a:ext cx="17167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5293610" y="2397675"/>
            <a:ext cx="17167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63816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47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A02DD5-C792-4DCE-8073-3A1E5B534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1097281" y="378668"/>
            <a:ext cx="9914708" cy="510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8009315" y="2428453"/>
            <a:ext cx="17167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2382741" y="2426981"/>
            <a:ext cx="17167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5208767" y="2407102"/>
            <a:ext cx="17167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485593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12192000" cy="48037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45716" y="4483328"/>
            <a:ext cx="741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Củng</a:t>
            </a:r>
            <a:r>
              <a:rPr lang="en-US" sz="8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cố</a:t>
            </a:r>
            <a:endParaRPr lang="en-US" sz="8000" b="1" dirty="0">
              <a:solidFill>
                <a:srgbClr val="FF000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23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A8F834-A31A-4454-9F53-64A7CF12E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7" y="2306860"/>
            <a:ext cx="3091728" cy="4063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0A7E2D-B300-4266-83E2-E30C2B5772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24" y="79043"/>
            <a:ext cx="7066466" cy="6328389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id="{30EE5953-9E03-4FC7-B085-3A7AB9ADC976}"/>
              </a:ext>
            </a:extLst>
          </p:cNvPr>
          <p:cNvSpPr/>
          <p:nvPr/>
        </p:nvSpPr>
        <p:spPr>
          <a:xfrm>
            <a:off x="5544524" y="2599863"/>
            <a:ext cx="4673534" cy="1658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8000" b="1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889192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10160"/>
            <a:ext cx="11236960" cy="6858000"/>
          </a:xfrm>
          <a:prstGeom prst="rect">
            <a:avLst/>
          </a:prstGeom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94720" y="332631"/>
            <a:ext cx="85147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Thứ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Ba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wgày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31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tháng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wăm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2023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394720" y="1565363"/>
            <a:ext cx="7023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Bài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101:      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Ρ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-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ây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870056" y="957649"/>
            <a:ext cx="22647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Ğng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İt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88704" y="2191931"/>
            <a:ext cx="31220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Ρ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288704" y="3424782"/>
            <a:ext cx="2197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c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Ϊ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Ρ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288704" y="2807522"/>
            <a:ext cx="12733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ây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368344" y="4043337"/>
            <a:ext cx="2892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cây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dừa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394720" y="4666089"/>
            <a:ext cx="781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S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394720" y="5292657"/>
            <a:ext cx="781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D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394720" y="5919935"/>
            <a:ext cx="781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6726510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941" y="1"/>
            <a:ext cx="7983940" cy="6859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D0CEC9-A6D1-99CD-F3AB-A7D8F1992F94}"/>
              </a:ext>
            </a:extLst>
          </p:cNvPr>
          <p:cNvSpPr/>
          <p:nvPr/>
        </p:nvSpPr>
        <p:spPr>
          <a:xfrm>
            <a:off x="2795752" y="157655"/>
            <a:ext cx="6568965" cy="7357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4F5D96-3D36-48D0-A422-03F6DF605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6913" y="308604"/>
            <a:ext cx="85147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Thứ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Ba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wgày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31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tháng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wăm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2023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3163B3-EBBF-4615-660B-2A6887628026}"/>
              </a:ext>
            </a:extLst>
          </p:cNvPr>
          <p:cNvCxnSpPr>
            <a:cxnSpLocks/>
          </p:cNvCxnSpPr>
          <p:nvPr/>
        </p:nvCxnSpPr>
        <p:spPr>
          <a:xfrm flipV="1">
            <a:off x="2112579" y="0"/>
            <a:ext cx="0" cy="685800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9106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78" y="426720"/>
            <a:ext cx="8794123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00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0381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0"/>
            <a:ext cx="9425354" cy="66258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5" name="Right Arrow 4">
            <a:hlinkClick r:id="rId6" action="ppaction://hlinksldjump"/>
          </p:cNvPr>
          <p:cNvSpPr/>
          <p:nvPr/>
        </p:nvSpPr>
        <p:spPr>
          <a:xfrm>
            <a:off x="8743217" y="4489278"/>
            <a:ext cx="1561514" cy="94253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06846" y="2435108"/>
            <a:ext cx="517000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80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nhà</a:t>
            </a:r>
            <a:r>
              <a:rPr lang="en-US" sz="80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ngói</a:t>
            </a:r>
            <a:r>
              <a:rPr lang="en-US" sz="80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76" y="7937"/>
            <a:ext cx="1338263" cy="58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257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071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0"/>
            <a:ext cx="9425354" cy="66258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5" name="Right Arrow 4">
            <a:hlinkClick r:id="rId6" action="ppaction://hlinksldjump"/>
          </p:cNvPr>
          <p:cNvSpPr/>
          <p:nvPr/>
        </p:nvSpPr>
        <p:spPr>
          <a:xfrm>
            <a:off x="8743217" y="4489278"/>
            <a:ext cx="1561514" cy="94253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38858" y="2435108"/>
            <a:ext cx="43059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80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chó</a:t>
            </a:r>
            <a:r>
              <a:rPr lang="en-US" sz="80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sói</a:t>
            </a:r>
            <a:r>
              <a:rPr lang="en-US" sz="80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76" y="7937"/>
            <a:ext cx="1338263" cy="5803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424" y="160337"/>
            <a:ext cx="1338263" cy="58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7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0"/>
            <a:ext cx="9425354" cy="66258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5" name="Right Arrow 4">
            <a:hlinkClick r:id="rId6" action="ppaction://hlinksldjump"/>
          </p:cNvPr>
          <p:cNvSpPr/>
          <p:nvPr/>
        </p:nvSpPr>
        <p:spPr>
          <a:xfrm>
            <a:off x="8743217" y="4489278"/>
            <a:ext cx="1561514" cy="94253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9006" y="2435108"/>
            <a:ext cx="41456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80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cấy</a:t>
            </a:r>
            <a:r>
              <a:rPr lang="en-US" sz="80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UTM Avo" panose="02040603050506020204" pitchFamily="18" charset="0"/>
              </a:rPr>
              <a:t>lúa</a:t>
            </a:r>
            <a:endParaRPr lang="en-US" sz="80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76" y="7937"/>
            <a:ext cx="1338263" cy="58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94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0"/>
            <a:ext cx="9425354" cy="66258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5" name="Right Arrow 4">
            <a:hlinkClick r:id="rId6" action="ppaction://hlinksldjump"/>
          </p:cNvPr>
          <p:cNvSpPr/>
          <p:nvPr/>
        </p:nvSpPr>
        <p:spPr>
          <a:xfrm>
            <a:off x="8801697" y="5206742"/>
            <a:ext cx="1561514" cy="94253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3389" y="1523026"/>
            <a:ext cx="8309822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2800" dirty="0">
                <a:latin typeface="UTM Avo" panose="02040603050506020204" pitchFamily="18" charset="0"/>
              </a:rPr>
              <a:t>     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đang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gặm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bỗng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sói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ở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ngay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trước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mặt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Dù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rất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sợ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bình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tĩnh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nói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bác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ngon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miệng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, con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hát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tặng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bác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nhé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?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     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Sói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đồng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ý.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bèn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lấy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hết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sức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hét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: “ Be….be…”.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chủ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đang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ở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gần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đó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liền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vác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gậy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chạy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nện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sói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trận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nên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" name="Rectangle 6"/>
          <p:cNvSpPr/>
          <p:nvPr/>
        </p:nvSpPr>
        <p:spPr>
          <a:xfrm>
            <a:off x="5130481" y="918507"/>
            <a:ext cx="21467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UTM Avo" panose="02040603050506020204" pitchFamily="18" charset="0"/>
              </a:rPr>
              <a:t>Sói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và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dê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76" y="7937"/>
            <a:ext cx="1338263" cy="58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81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72"/>
          <p:cNvSpPr/>
          <p:nvPr/>
        </p:nvSpPr>
        <p:spPr>
          <a:xfrm>
            <a:off x="-14762" y="-61"/>
            <a:ext cx="12199938" cy="6899768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文本框 3" descr="e7d195523061f1c0deeec63e560781cfd59afb0ea006f2a87ABB68BF51EA6619813959095094C18C62A12F549504892A4AAA8C1554C6663626E05CA27F281A14E6983772AFC3FB97135759321DEA3D7004FB075A8443E283A7673BBBDBFD88DFA513D62253E27B7E9FFF4379D8121322A85C7E16198ADF129F152EEF5340DE1ED504E252F53EAD1F847BC471C6326134"/>
          <p:cNvSpPr txBox="1"/>
          <p:nvPr/>
        </p:nvSpPr>
        <p:spPr>
          <a:xfrm flipH="1">
            <a:off x="1998610" y="373410"/>
            <a:ext cx="9065004" cy="299466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b="1" i="1" u="sng" dirty="0" err="1"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Tiếng</a:t>
            </a:r>
            <a:r>
              <a:rPr lang="en-US" altLang="zh-CN" sz="5400" b="1" i="1" u="sng" dirty="0"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5400" b="1" i="1" u="sng" dirty="0" err="1"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Việt</a:t>
            </a:r>
            <a:endParaRPr lang="en-US" altLang="zh-CN" sz="5400" b="1" i="1" u="sng" dirty="0"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en-US" altLang="zh-CN" sz="8000" b="1" i="1" dirty="0" err="1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Bài</a:t>
            </a:r>
            <a:r>
              <a:rPr lang="en-US" altLang="zh-CN" sz="8000" b="1" i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101: </a:t>
            </a:r>
            <a:r>
              <a:rPr lang="en-US" altLang="zh-CN" sz="8000" b="1" i="1" dirty="0" err="1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ôi</a:t>
            </a:r>
            <a:r>
              <a:rPr lang="en-US" altLang="zh-CN" sz="8000" b="1" i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- </a:t>
            </a:r>
            <a:r>
              <a:rPr lang="en-US" altLang="zh-CN" sz="8000" b="1" i="1" dirty="0" err="1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ơi</a:t>
            </a:r>
            <a:endParaRPr lang="zh-CN" altLang="en-US" sz="8000" b="1" i="1" dirty="0">
              <a:solidFill>
                <a:srgbClr val="FF0000"/>
              </a:solidFill>
              <a:ea typeface="华康海报体W12(P)" panose="040B0C00000000000000" pitchFamily="82" charset="-122"/>
              <a:cs typeface="Tahoma" panose="020B0604030504040204" pitchFamily="34" charset="0"/>
              <a:sym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85" y="-214610"/>
            <a:ext cx="1779805" cy="1779805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809293" y="1208103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432215" y="1565195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2" y="2987636"/>
            <a:ext cx="4046056" cy="40460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526" y="2678315"/>
            <a:ext cx="4179685" cy="417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41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315</Words>
  <Application>Microsoft Office PowerPoint</Application>
  <PresentationFormat>Widescreen</PresentationFormat>
  <Paragraphs>112</Paragraphs>
  <Slides>50</Slides>
  <Notes>14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等线</vt:lpstr>
      <vt:lpstr>.VnAvant</vt:lpstr>
      <vt:lpstr>Arial</vt:lpstr>
      <vt:lpstr>Calibri</vt:lpstr>
      <vt:lpstr>Calibri Light</vt:lpstr>
      <vt:lpstr>HP001 4 hàng</vt:lpstr>
      <vt:lpstr>iCiel ButterScotch</vt:lpstr>
      <vt:lpstr>iCiel Sanelma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Thuy Van</cp:lastModifiedBy>
  <cp:revision>75</cp:revision>
  <dcterms:created xsi:type="dcterms:W3CDTF">2020-02-26T02:09:02Z</dcterms:created>
  <dcterms:modified xsi:type="dcterms:W3CDTF">2023-01-31T03:04:22Z</dcterms:modified>
</cp:coreProperties>
</file>