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89" r:id="rId5"/>
    <p:sldMasterId id="2147483701" r:id="rId6"/>
  </p:sldMasterIdLst>
  <p:notesMasterIdLst>
    <p:notesMasterId r:id="rId26"/>
  </p:notesMasterIdLst>
  <p:sldIdLst>
    <p:sldId id="256" r:id="rId7"/>
    <p:sldId id="305" r:id="rId8"/>
    <p:sldId id="290" r:id="rId9"/>
    <p:sldId id="292" r:id="rId10"/>
    <p:sldId id="291" r:id="rId11"/>
    <p:sldId id="293" r:id="rId12"/>
    <p:sldId id="294" r:id="rId13"/>
    <p:sldId id="295" r:id="rId14"/>
    <p:sldId id="296" r:id="rId15"/>
    <p:sldId id="297" r:id="rId16"/>
    <p:sldId id="298" r:id="rId17"/>
    <p:sldId id="299" r:id="rId18"/>
    <p:sldId id="300" r:id="rId19"/>
    <p:sldId id="301" r:id="rId20"/>
    <p:sldId id="306" r:id="rId21"/>
    <p:sldId id="302" r:id="rId22"/>
    <p:sldId id="303" r:id="rId23"/>
    <p:sldId id="304" r:id="rId24"/>
    <p:sldId id="281" r:id="rId25"/>
  </p:sldIdLst>
  <p:sldSz cx="12192000" cy="6858000"/>
  <p:notesSz cx="6858000" cy="9144000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4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D71C66-D2F9-4D4B-95CD-C5FE0D8C0616}" type="datetimeFigureOut">
              <a:rPr lang="zh-CN" altLang="en-US" smtClean="0"/>
              <a:t>2021/10/12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2B162E-F920-4511-832F-006A16C91F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5624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B162E-F920-4511-832F-006A16C91FE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44678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E3AE05-7DD1-4AF0-924E-BEEA496F3737}" type="slidenum">
              <a:rPr lang="zh-CN" altLang="en-US" smtClean="0">
                <a:solidFill>
                  <a:prstClr val="black"/>
                </a:solidFill>
                <a:latin typeface="DengXian" panose="020F0502020204030204"/>
                <a:ea typeface="DengXian" panose="02010600030101010101" pitchFamily="2" charset="-122"/>
              </a:rPr>
              <a:pPr>
                <a:defRPr/>
              </a:pPr>
              <a:t>5</a:t>
            </a:fld>
            <a:endParaRPr lang="zh-CN" altLang="en-US">
              <a:solidFill>
                <a:prstClr val="black"/>
              </a:solidFill>
              <a:latin typeface="DengXian" panose="020F0502020204030204"/>
              <a:ea typeface="DengXia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136944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E3AE05-7DD1-4AF0-924E-BEEA496F3737}" type="slidenum">
              <a:rPr lang="zh-CN" altLang="en-US" smtClean="0">
                <a:solidFill>
                  <a:prstClr val="black"/>
                </a:solidFill>
                <a:latin typeface="DengXian" panose="020F0502020204030204"/>
                <a:ea typeface="DengXian" panose="02010600030101010101" pitchFamily="2" charset="-122"/>
              </a:rPr>
              <a:pPr>
                <a:defRPr/>
              </a:pPr>
              <a:t>7</a:t>
            </a:fld>
            <a:endParaRPr lang="zh-CN" altLang="en-US">
              <a:solidFill>
                <a:prstClr val="black"/>
              </a:solidFill>
              <a:latin typeface="DengXian" panose="020F0502020204030204"/>
              <a:ea typeface="DengXia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59179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E3AE05-7DD1-4AF0-924E-BEEA496F3737}" type="slidenum">
              <a:rPr lang="zh-CN" altLang="en-US" smtClean="0">
                <a:solidFill>
                  <a:prstClr val="black"/>
                </a:solidFill>
                <a:latin typeface="DengXian" panose="020F0502020204030204"/>
                <a:ea typeface="DengXian" panose="02010600030101010101" pitchFamily="2" charset="-122"/>
              </a:rPr>
              <a:pPr>
                <a:defRPr/>
              </a:pPr>
              <a:t>8</a:t>
            </a:fld>
            <a:endParaRPr lang="zh-CN" altLang="en-US">
              <a:solidFill>
                <a:prstClr val="black"/>
              </a:solidFill>
              <a:latin typeface="DengXian" panose="020F0502020204030204"/>
              <a:ea typeface="DengXia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70451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E3AE05-7DD1-4AF0-924E-BEEA496F3737}" type="slidenum">
              <a:rPr lang="zh-CN" altLang="en-US" smtClean="0">
                <a:solidFill>
                  <a:prstClr val="black"/>
                </a:solidFill>
                <a:latin typeface="DengXian" panose="020F0502020204030204"/>
                <a:ea typeface="DengXian" panose="02010600030101010101" pitchFamily="2" charset="-122"/>
              </a:rPr>
              <a:pPr>
                <a:defRPr/>
              </a:pPr>
              <a:t>14</a:t>
            </a:fld>
            <a:endParaRPr lang="zh-CN" altLang="en-US">
              <a:solidFill>
                <a:prstClr val="black"/>
              </a:solidFill>
              <a:latin typeface="DengXian" panose="020F0502020204030204"/>
              <a:ea typeface="DengXia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590694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B162E-F920-4511-832F-006A16C91FE9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84405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5B7F4D1-9E59-4DC7-AC3F-EB53CEF734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7EF5D127-517C-4824-8441-145F67C626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8F13AC4B-2E4A-4648-B333-4B9EA599A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54D79-588C-414F-9935-D85D26666345}" type="datetimeFigureOut">
              <a:rPr lang="zh-CN" altLang="en-US" smtClean="0"/>
              <a:t>2021/10/12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0B585AE-DAC9-4708-9898-2D8182B5D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D7FB92AB-1D21-4362-B4EB-6F8872750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EC328-9116-4993-92C0-623125586B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3167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8479C5E-4635-40F3-9A3D-BB0EE2D94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C0F5C5A9-068D-40DC-A7FA-66F92FDC20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0FA36C44-6D60-4B23-9603-F421D63F7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54D79-588C-414F-9935-D85D26666345}" type="datetimeFigureOut">
              <a:rPr lang="zh-CN" altLang="en-US" smtClean="0"/>
              <a:t>2021/10/12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B7067AF2-C6AA-48D9-B51F-81796730A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D79D05FB-CB82-47AE-82B6-83794F651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EC328-9116-4993-92C0-623125586B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2381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0C87AA4A-F757-4E18-8FC8-676BFDFAEF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D5C00FC1-36CB-4200-B914-3F2B956EC8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3E354899-061A-403E-B213-E88F17D53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54D79-588C-414F-9935-D85D26666345}" type="datetimeFigureOut">
              <a:rPr lang="zh-CN" altLang="en-US" smtClean="0"/>
              <a:t>2021/10/12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25D89438-863D-47AA-95A9-C3CB1A27C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126623A4-3629-4C84-B710-8CE6EE4FE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EC328-9116-4993-92C0-623125586B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9738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2021/10/12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7023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2021/10/12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886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2021/10/12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910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2021/10/12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1648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2021/10/12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0017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2021/10/12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6389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2021/10/12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8495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2021/10/12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7457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67C5622D-8F4A-4566-BF35-642D73C03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59108FAE-7B13-47B4-AC5C-60D183CC76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BFACD30D-BFE9-4651-AACB-171447FE6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54D79-588C-414F-9935-D85D26666345}" type="datetimeFigureOut">
              <a:rPr lang="zh-CN" altLang="en-US" smtClean="0"/>
              <a:t>2021/10/12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7CA1260-C6D6-4E3F-927C-FFE74868C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40F306AA-4133-4023-A346-7BA8D3A84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EC328-9116-4993-92C0-623125586B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1874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2021/10/12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971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2021/10/12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8268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2021/10/12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2099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6D872D-3455-463D-ADF0-9BDA032231F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82B399-C752-4261-9DF7-367DBFEE771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06950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E98724-7F0C-424A-A22C-0B18F32C8A3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7F855D-068C-4C6A-8D45-A5F69F55A4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40189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FFB85-F179-4D90-9DB6-DC88F402991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4D5359-8D05-44CE-8AE4-3F9B60FB73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51003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A8554-6025-4E7A-B5DA-0134E9A3973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64BD6-ACD6-4AD8-9F4F-D3EBE59DC57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75343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6FC659-68EA-4C33-B44D-E160FBAFAC0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24E52-5FA2-45B2-8E1D-E53FA01EF7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67086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17348-2CF0-4160-B39F-13BF045A7F9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7C1BFD-D420-4687-A9EC-8B4DE3B3F3C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35048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D8612-840A-4489-BF48-D2244C68F26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B4C342-BA89-40D1-9B43-33EA713A20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9788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3DCD4FB-BA67-4670-A20C-C3AAC713B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7D38DB48-2ADD-48B4-AD81-6913AAAA85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484A288D-E292-47D3-8B42-8B0BDBD8F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54D79-588C-414F-9935-D85D26666345}" type="datetimeFigureOut">
              <a:rPr lang="zh-CN" altLang="en-US" smtClean="0"/>
              <a:t>2021/10/12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5B279A6E-A24D-4CC2-94B0-DBBDF8053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955F9B0C-0543-42DD-BBBD-8E51D7B0A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EC328-9116-4993-92C0-623125586B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9504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3F3DEF-447F-4E66-8F5D-3EF464D4D3D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337CFB-B924-4381-B153-50D5F10537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61855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366DE4-672B-46EF-836B-950C57D03CB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D1A3D-371E-4B99-B0C6-42A26E198A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61671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2771E7-34B4-4EA9-BEF8-1FD410606A3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DC5797-0948-43A9-B582-186FC87475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41645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93402A-D334-4F12-801A-C1B3BBE64A6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2124DE-4C07-47E5-A971-C4B4B49CC9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53832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418400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57927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748448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04722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A5E68AA-BE64-F049-AE4B-6D22E5791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68FB45DC-93A6-9E46-B68E-4C1658CC14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0C71B9E-72DF-9B46-9E11-92FD14AF7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9D43-DAE6-0F47-A9C1-04982654FBFB}" type="datetimeFigureOut">
              <a:rPr kumimoji="1"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2021/10/12</a:t>
            </a:fld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CD64AA69-0CEE-B14A-BDC5-308DDC8C2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5DFAF48E-F9F8-1C46-8EEE-61E4A1816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17B97-31AA-F046-A2B1-CB7B8C901C9E}" type="slidenum">
              <a:rPr kumimoji="1"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29083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9B90AC2C-89A7-5B45-AA29-0F43CAD17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FF0F5861-FF02-9541-AD80-582F18648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2E655C0A-AF44-4240-926F-CF039BC8D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9D43-DAE6-0F47-A9C1-04982654FBFB}" type="datetimeFigureOut">
              <a:rPr kumimoji="1"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2021/10/12</a:t>
            </a:fld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70AFDC4E-8BFD-B54A-BF9A-81919CC72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89656241-BFAA-974E-8319-98CB08180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17B97-31AA-F046-A2B1-CB7B8C901C9E}" type="slidenum">
              <a:rPr kumimoji="1"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941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C7C9906E-C5EE-40DE-8ECB-F43FC9AC6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F81A2033-0DCA-4BF4-AE97-69AF23853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82E95F59-4BD6-407B-8DDA-E2BB0032F0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44D6F59C-5877-45C1-A513-203EAA7C0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54D79-588C-414F-9935-D85D26666345}" type="datetimeFigureOut">
              <a:rPr lang="zh-CN" altLang="en-US" smtClean="0"/>
              <a:t>2021/10/12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CB4519CD-9FB9-4F77-8545-BB471948B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54E2D2F4-4DA2-4853-9F3E-DE8A132B6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EC328-9116-4993-92C0-623125586B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665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22A9BE9-7F72-794D-9F3C-9A8FE2E8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13AC6F02-871E-DE47-AC93-1CD134CED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1C55CEBD-7C39-394B-A99F-80554FC4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9D43-DAE6-0F47-A9C1-04982654FBFB}" type="datetimeFigureOut">
              <a:rPr kumimoji="1"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2021/10/12</a:t>
            </a:fld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AB24BB0A-6CBD-2E41-ACC7-D29880DA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0CDC3A08-879E-9449-ADFD-682ABDEB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17B97-31AA-F046-A2B1-CB7B8C901C9E}" type="slidenum">
              <a:rPr kumimoji="1"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63618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C403AC0A-0AC7-E046-A454-45AF18903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BCFDF19E-3B3B-4842-9CFB-FEE132D206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6E65A68E-44C5-224D-8CA2-CC2B095E19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2D30D364-0692-4248-99C8-3F14D2E4A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9D43-DAE6-0F47-A9C1-04982654FBFB}" type="datetimeFigureOut">
              <a:rPr kumimoji="1"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2021/10/12</a:t>
            </a:fld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EC7A17F9-1059-CB44-9EC4-3DC90DCBC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088F51C2-BC0A-9647-96E7-996BE581C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17B97-31AA-F046-A2B1-CB7B8C901C9E}" type="slidenum">
              <a:rPr kumimoji="1"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58828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9FD20C3A-97FD-EC48-8472-14766CCB9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CB998ED0-C05E-BF44-803B-F32434D969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9C2F7DA8-241B-6E41-B115-7DD4AB88F1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1763B39A-3922-DC4C-A9E0-E8F6F55BCC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D1B154D5-EB01-C546-8E33-06C61DAFCD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072C4281-F8A6-F144-B529-6697CA44A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9D43-DAE6-0F47-A9C1-04982654FBFB}" type="datetimeFigureOut">
              <a:rPr kumimoji="1"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2021/10/12</a:t>
            </a:fld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DE8B9C80-60CA-A34E-BFF9-C5EF301C4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BF90AAA6-55AF-1F43-85E0-154D6A611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17B97-31AA-F046-A2B1-CB7B8C901C9E}" type="slidenum">
              <a:rPr kumimoji="1"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1188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B57A5C9-2CA0-5C4F-B0AC-699302B21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FE2BD9DE-4F17-9E46-85D8-E2B12EE22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9D43-DAE6-0F47-A9C1-04982654FBFB}" type="datetimeFigureOut">
              <a:rPr kumimoji="1"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2021/10/12</a:t>
            </a:fld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531FE32F-DD65-4F4F-A322-76B6249BA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F1B1DDF3-917A-F04E-96B7-4D0D88E63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17B97-31AA-F046-A2B1-CB7B8C901C9E}" type="slidenum">
              <a:rPr kumimoji="1"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55752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0AF1B7EC-7263-EF4F-B8F8-7BC4A0926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9D43-DAE6-0F47-A9C1-04982654FBFB}" type="datetimeFigureOut">
              <a:rPr kumimoji="1"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2021/10/12</a:t>
            </a:fld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87EA049-7CA7-2242-BC65-574B70116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8581E859-109B-1D4E-BD7F-295BD77D5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17B97-31AA-F046-A2B1-CB7B8C901C9E}" type="slidenum">
              <a:rPr kumimoji="1"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61851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3F08FA14-2A56-8F40-B578-1AF41EF34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40FD8ED5-6CD0-9A49-908F-DD8F31EFE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3F95D50D-3854-BF41-B1B4-C14B47F0A8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DE198175-F7BB-9649-87FC-791054344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9D43-DAE6-0F47-A9C1-04982654FBFB}" type="datetimeFigureOut">
              <a:rPr kumimoji="1"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2021/10/12</a:t>
            </a:fld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780D134F-22C8-A147-86A1-AFCE01B66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92ABE2F8-7F2B-084D-AA59-F1D650034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17B97-31AA-F046-A2B1-CB7B8C901C9E}" type="slidenum">
              <a:rPr kumimoji="1"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04158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FA1B7CB-265E-FE4B-85A7-85095EA77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45B568F0-876F-3A42-8E9A-F2E0E4E16B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C9EE148B-7F31-6C4B-91AC-A6DC3C13CA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9EFCCCA7-808E-BA49-9D15-415B8AA9B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9D43-DAE6-0F47-A9C1-04982654FBFB}" type="datetimeFigureOut">
              <a:rPr kumimoji="1"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2021/10/12</a:t>
            </a:fld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2C58DD2B-251A-234C-8A57-5ABF94C4A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C18CB2A8-5CD9-D04E-B567-7EBEF490A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17B97-31AA-F046-A2B1-CB7B8C901C9E}" type="slidenum">
              <a:rPr kumimoji="1"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37907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27507A8-15E2-164F-9615-442CE6395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8762B35F-BAD2-B942-AD3F-6CFBFC720E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EF2FC632-FBB0-AC4F-A2C8-C30988917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9D43-DAE6-0F47-A9C1-04982654FBFB}" type="datetimeFigureOut">
              <a:rPr kumimoji="1"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2021/10/12</a:t>
            </a:fld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5264E695-6EE6-3B41-9BB3-E9CE59E44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47B6FE20-DD6A-434B-8F8B-53D28B1A6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17B97-31AA-F046-A2B1-CB7B8C901C9E}" type="slidenum">
              <a:rPr kumimoji="1"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96061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D8317262-3A48-C44B-BE0D-EB1E54F694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B655E45A-0599-A545-9244-C8A808CE4B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ED0EFA3-E423-1E43-9429-EFEE76FC6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9D43-DAE6-0F47-A9C1-04982654FBFB}" type="datetimeFigureOut">
              <a:rPr kumimoji="1"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2021/10/12</a:t>
            </a:fld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FCE18421-96FF-A942-AB92-9E8C9E3D5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A76B1616-54B9-7149-8109-223505AD0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17B97-31AA-F046-A2B1-CB7B8C901C9E}" type="slidenum">
              <a:rPr kumimoji="1"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979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58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68BE0EA-3FC7-449F-926D-600855B14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C7A5113E-551E-48B5-8A39-AC9CB55F12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0BCCF0AC-F32E-4265-B3F3-B80794F847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A6DB57F8-330C-4D5B-A024-71F79DDBEC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4E3E8C9F-9834-4EF6-AD9D-E9FCE4A90B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1CCFF8D9-F37C-4FCC-9324-07455634B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54D79-588C-414F-9935-D85D26666345}" type="datetimeFigureOut">
              <a:rPr lang="zh-CN" altLang="en-US" smtClean="0"/>
              <a:t>2021/10/12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41921419-B04C-404C-BA6E-276E355F6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E07A1146-7233-469A-8466-0B856AFFE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EC328-9116-4993-92C0-623125586B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592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99574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0941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48556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45459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43311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626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53885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47491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24523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0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14EDE938-B828-4F6A-B67D-958223E66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92FE66E4-50FE-453E-A8EA-B771D12E8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54D79-588C-414F-9935-D85D26666345}" type="datetimeFigureOut">
              <a:rPr lang="zh-CN" altLang="en-US" smtClean="0"/>
              <a:t>2021/10/12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A68DD297-62D9-4E1D-8BBC-DAB5C82A9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917F5EA8-6A5B-4719-A679-91523CD5E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EC328-9116-4993-92C0-623125586B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1508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23999AE6-E7AC-4140-B085-8C3641FFE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54D79-588C-414F-9935-D85D26666345}" type="datetimeFigureOut">
              <a:rPr lang="zh-CN" altLang="en-US" smtClean="0"/>
              <a:t>2021/10/12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18BC3F0F-6EE8-4015-A94E-A7B636F17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9A5028CE-785B-43DA-9604-6952BAB26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EC328-9116-4993-92C0-623125586B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7616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30AE1BA-31FB-448A-A4A4-12FBB3DDC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F133BA3E-21DD-40F5-A5DF-D381D1D976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B2522CB4-6F79-4D38-85BC-6128D891A2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2229D5A2-756E-401C-9A25-D4F8250CA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54D79-588C-414F-9935-D85D26666345}" type="datetimeFigureOut">
              <a:rPr lang="zh-CN" altLang="en-US" smtClean="0"/>
              <a:t>2021/10/12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0BCD4C55-950E-4596-9F99-C9121EA1B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1C88ED8D-C2DB-4BC4-B222-7DB569EAC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EC328-9116-4993-92C0-623125586B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9199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E47D98C-CD3C-4A2D-B422-6ADD500E2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6BA0243E-190C-49EB-9808-ABA0F2FEE7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BBECED74-4A74-4648-9B3C-AF1CAFC3BA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807C6952-040A-49B2-AEB4-AD5857E2F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54D79-588C-414F-9935-D85D26666345}" type="datetimeFigureOut">
              <a:rPr lang="zh-CN" altLang="en-US" smtClean="0"/>
              <a:t>2021/10/12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F79C13C0-E014-4E82-9FAA-FF0A6CFCE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57362E93-59B3-4A25-A2DB-56CC2D464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EC328-9116-4993-92C0-623125586B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1726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739DE870-3C7C-40BA-9ED1-D5AE6F8D8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9E63782D-C35F-436F-A21D-71DC02DB0C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B5123461-1180-4642-9956-8BA44400F4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54D79-588C-414F-9935-D85D26666345}" type="datetimeFigureOut">
              <a:rPr lang="zh-CN" altLang="en-US" smtClean="0"/>
              <a:t>2021/10/12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365F74C-E2F1-488A-8EC0-D2DEB0AE62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4D24C4A7-59B4-485C-96DA-465CA75354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4EC328-9116-4993-92C0-623125586B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2810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2021/10/12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 descr="444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8255" y="3810"/>
            <a:ext cx="12208510" cy="685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32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70E6AB3-4911-4764-8D10-49458A74F22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6DC61A-6734-42EC-BB4F-08DE222666EA}" type="slidenum">
              <a:rPr lang="en-US" alt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3867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6764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FA695B5B-D5D8-514D-9D02-1B81B7DA7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2B379E33-FD72-9A43-82B2-651959A19C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4218A0E9-40F7-CE46-B403-9DC1CA0AB8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B79D43-DAE6-0F47-A9C1-04982654FBFB}" type="datetimeFigureOut">
              <a:rPr kumimoji="1"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2021/10/12</a:t>
            </a:fld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A3E4EC99-6892-EF4E-898D-4A31CBE00B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4A055238-B11B-8F4E-80A4-A0A5A1EC7E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F17B97-31AA-F046-A2B1-CB7B8C901C9E}" type="slidenum">
              <a:rPr kumimoji="1"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umimoji="1"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370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446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5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5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7.xml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5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7.xml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7.xml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7.xml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 descr="未标题-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3975" y="-261047"/>
            <a:ext cx="12245975" cy="688848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860702" y="1356542"/>
            <a:ext cx="799362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9900"/>
                </a:solidFill>
                <a:latin typeface="r0c0i Linotte" pitchFamily="2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b="1" dirty="0" smtClean="0">
                <a:solidFill>
                  <a:srgbClr val="00B050"/>
                </a:solidFill>
                <a:latin typeface="r0c0i Linotte" pitchFamily="2" charset="0"/>
                <a:ea typeface="Arial-Rounded" pitchFamily="34" charset="0"/>
                <a:cs typeface="Arial-Rounded" pitchFamily="34" charset="0"/>
              </a:rPr>
              <a:t>BÀI 12  </a:t>
            </a:r>
          </a:p>
          <a:p>
            <a:pPr algn="ctr"/>
            <a:r>
              <a:rPr lang="en-US" sz="5400" b="1" dirty="0" smtClean="0">
                <a:solidFill>
                  <a:srgbClr val="FF6600"/>
                </a:solidFill>
                <a:latin typeface="r0c0i Linotte" pitchFamily="2" charset="0"/>
                <a:ea typeface="Arial-Rounded" pitchFamily="34" charset="0"/>
                <a:cs typeface="Arial-Rounded" pitchFamily="34" charset="0"/>
              </a:rPr>
              <a:t>DANH </a:t>
            </a:r>
            <a:r>
              <a:rPr lang="en-US" sz="5400" b="1" dirty="0">
                <a:solidFill>
                  <a:srgbClr val="FF6600"/>
                </a:solidFill>
                <a:latin typeface="r0c0i Linotte" pitchFamily="2" charset="0"/>
                <a:ea typeface="Arial-Rounded" pitchFamily="34" charset="0"/>
                <a:cs typeface="Arial-Rounded" pitchFamily="34" charset="0"/>
              </a:rPr>
              <a:t>SÁCH HỌC SINH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20210409090849_wm_shs-tieng-viet-2-tap-1">
            <a:extLst>
              <a:ext uri="{FF2B5EF4-FFF2-40B4-BE49-F238E27FC236}">
                <a16:creationId xmlns:a16="http://schemas.microsoft.com/office/drawing/2014/main" xmlns="" id="{064B8049-C7B7-4F91-833B-8C830CA0CD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778" t="47847" r="6315" b="14794"/>
          <a:stretch/>
        </p:blipFill>
        <p:spPr bwMode="auto">
          <a:xfrm>
            <a:off x="2235200" y="-19888"/>
            <a:ext cx="7489371" cy="3768039"/>
          </a:xfrm>
          <a:prstGeom prst="round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89620" y="4610727"/>
            <a:ext cx="1289411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Câu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1: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Trong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bản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danh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sách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tổ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2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lớp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2C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có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bao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nhiêu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bạn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?</a:t>
            </a:r>
            <a:r>
              <a:rPr lang="en-US" sz="3200" b="1" dirty="0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         </a:t>
            </a:r>
            <a:endParaRPr lang="en-US" sz="3200" b="1" dirty="0">
              <a:solidFill>
                <a:prstClr val="black">
                  <a:lumMod val="50000"/>
                </a:prstClr>
              </a:solidFill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88E7802-FD46-485B-B900-F4019D088A33}"/>
              </a:ext>
            </a:extLst>
          </p:cNvPr>
          <p:cNvSpPr txBox="1"/>
          <p:nvPr/>
        </p:nvSpPr>
        <p:spPr>
          <a:xfrm>
            <a:off x="3391738" y="3954890"/>
            <a:ext cx="506448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Cách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2: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Nhìn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cột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số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thứ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tự</a:t>
            </a:r>
            <a:endParaRPr lang="vi-VN" sz="2800" dirty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21F6BD2D-D767-4602-B73E-B3B55398EEAC}"/>
              </a:ext>
            </a:extLst>
          </p:cNvPr>
          <p:cNvSpPr/>
          <p:nvPr/>
        </p:nvSpPr>
        <p:spPr>
          <a:xfrm>
            <a:off x="3176328" y="1018478"/>
            <a:ext cx="591345" cy="2202043"/>
          </a:xfrm>
          <a:prstGeom prst="rect">
            <a:avLst/>
          </a:prstGeom>
          <a:solidFill>
            <a:schemeClr val="accent6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prstClr val="white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7" name="Rounded Rectangle 3">
            <a:extLst>
              <a:ext uri="{FF2B5EF4-FFF2-40B4-BE49-F238E27FC236}">
                <a16:creationId xmlns:a16="http://schemas.microsoft.com/office/drawing/2014/main" xmlns="" id="{C9249310-2CA5-418E-BA8D-BFF58F02009D}"/>
              </a:ext>
            </a:extLst>
          </p:cNvPr>
          <p:cNvSpPr/>
          <p:nvPr/>
        </p:nvSpPr>
        <p:spPr>
          <a:xfrm>
            <a:off x="3204575" y="2966318"/>
            <a:ext cx="596900" cy="274965"/>
          </a:xfrm>
          <a:prstGeom prst="roundRect">
            <a:avLst/>
          </a:prstGeom>
          <a:noFill/>
          <a:ln w="38100">
            <a:solidFill>
              <a:srgbClr val="FB4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prstClr val="white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91739" y="3565317"/>
            <a:ext cx="39625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Cách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1: 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Đếm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tên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HS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13452" y="5280907"/>
            <a:ext cx="88953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Trong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bản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danh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sách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tổ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2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lớp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2C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có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8 </a:t>
            </a:r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bạn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.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         </a:t>
            </a:r>
            <a:endParaRPr lang="en-US" sz="3200" b="1" dirty="0">
              <a:solidFill>
                <a:srgbClr val="FF0000"/>
              </a:solidFill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21F6BD2D-D767-4602-B73E-B3B55398EEAC}"/>
              </a:ext>
            </a:extLst>
          </p:cNvPr>
          <p:cNvSpPr/>
          <p:nvPr/>
        </p:nvSpPr>
        <p:spPr>
          <a:xfrm>
            <a:off x="3989909" y="1018477"/>
            <a:ext cx="1862251" cy="2202043"/>
          </a:xfrm>
          <a:prstGeom prst="rect">
            <a:avLst/>
          </a:prstGeom>
          <a:solidFill>
            <a:schemeClr val="accent6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prstClr val="white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252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10" grpId="0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20210409090849_wm_shs-tieng-viet-2-tap-1">
            <a:extLst>
              <a:ext uri="{FF2B5EF4-FFF2-40B4-BE49-F238E27FC236}">
                <a16:creationId xmlns:a16="http://schemas.microsoft.com/office/drawing/2014/main" xmlns="" id="{064B8049-C7B7-4F91-833B-8C830CA0CD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778" t="47847" r="6315" b="14794"/>
          <a:stretch/>
        </p:blipFill>
        <p:spPr bwMode="auto">
          <a:xfrm>
            <a:off x="2235200" y="34704"/>
            <a:ext cx="7489371" cy="3768039"/>
          </a:xfrm>
          <a:prstGeom prst="round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22832" y="4051395"/>
            <a:ext cx="1319436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Câu</a:t>
            </a:r>
            <a:r>
              <a:rPr lang="en-US" sz="3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2: </a:t>
            </a:r>
            <a:r>
              <a:rPr lang="en-US" sz="3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Bạn</a:t>
            </a:r>
            <a:r>
              <a:rPr lang="en-US" sz="3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đứng</a:t>
            </a:r>
            <a:r>
              <a:rPr lang="en-US" sz="3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ở </a:t>
            </a:r>
            <a:r>
              <a:rPr lang="en-US" sz="3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vị</a:t>
            </a:r>
            <a:r>
              <a:rPr lang="en-US" sz="3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trí</a:t>
            </a:r>
            <a:r>
              <a:rPr lang="en-US" sz="3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thứ</a:t>
            </a:r>
            <a:r>
              <a:rPr lang="en-US" sz="3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6 </a:t>
            </a:r>
            <a:r>
              <a:rPr lang="en-US" sz="3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tên</a:t>
            </a:r>
            <a:r>
              <a:rPr lang="en-US" sz="3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là</a:t>
            </a:r>
            <a:r>
              <a:rPr lang="en-US" sz="3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gì</a:t>
            </a:r>
            <a:r>
              <a:rPr lang="en-US" sz="3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đăng</a:t>
            </a:r>
            <a:r>
              <a:rPr lang="en-US" sz="3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kí</a:t>
            </a:r>
            <a:r>
              <a:rPr lang="en-US" sz="3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đọc</a:t>
            </a:r>
            <a:r>
              <a:rPr lang="en-US" sz="3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truyện</a:t>
            </a:r>
            <a:r>
              <a:rPr lang="en-US" sz="3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nào</a:t>
            </a:r>
            <a:r>
              <a:rPr lang="en-US" sz="3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?</a:t>
            </a:r>
            <a:r>
              <a:rPr lang="en-US" sz="3000" b="1" dirty="0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        </a:t>
            </a:r>
            <a:endParaRPr lang="en-US" sz="3000" b="1" dirty="0">
              <a:solidFill>
                <a:prstClr val="black">
                  <a:lumMod val="50000"/>
                </a:prstClr>
              </a:solidFill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4062999-467C-4294-9FC9-6F4853B2C25C}"/>
              </a:ext>
            </a:extLst>
          </p:cNvPr>
          <p:cNvSpPr/>
          <p:nvPr/>
        </p:nvSpPr>
        <p:spPr>
          <a:xfrm>
            <a:off x="3944312" y="2448348"/>
            <a:ext cx="4071145" cy="274965"/>
          </a:xfrm>
          <a:prstGeom prst="rect">
            <a:avLst/>
          </a:prstGeom>
          <a:solidFill>
            <a:schemeClr val="accent6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prstClr val="white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Rounded Rectangle 3">
            <a:extLst>
              <a:ext uri="{FF2B5EF4-FFF2-40B4-BE49-F238E27FC236}">
                <a16:creationId xmlns:a16="http://schemas.microsoft.com/office/drawing/2014/main" xmlns="" id="{290CCE2A-1530-43E1-BF49-3311BB82EAE0}"/>
              </a:ext>
            </a:extLst>
          </p:cNvPr>
          <p:cNvSpPr/>
          <p:nvPr/>
        </p:nvSpPr>
        <p:spPr>
          <a:xfrm>
            <a:off x="5979884" y="2448347"/>
            <a:ext cx="1720561" cy="274965"/>
          </a:xfrm>
          <a:prstGeom prst="roundRect">
            <a:avLst/>
          </a:prstGeom>
          <a:noFill/>
          <a:ln w="38100">
            <a:solidFill>
              <a:srgbClr val="FB4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prstClr val="white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8619" y="4884822"/>
            <a:ext cx="114231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Bạn</a:t>
            </a:r>
            <a:r>
              <a:rPr lang="en-US" sz="3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đứng</a:t>
            </a:r>
            <a:r>
              <a:rPr lang="en-US" sz="3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ở </a:t>
            </a:r>
            <a:r>
              <a:rPr lang="en-US" sz="3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vị</a:t>
            </a:r>
            <a:r>
              <a:rPr lang="en-US" sz="3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trí</a:t>
            </a:r>
            <a:r>
              <a:rPr lang="en-US" sz="3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thứ</a:t>
            </a:r>
            <a:r>
              <a:rPr lang="en-US" sz="3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6 </a:t>
            </a:r>
            <a:r>
              <a:rPr lang="en-US" sz="3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tên</a:t>
            </a:r>
            <a:r>
              <a:rPr lang="en-US" sz="3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là</a:t>
            </a:r>
            <a:r>
              <a:rPr lang="en-US" sz="3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Lê</a:t>
            </a:r>
            <a:r>
              <a:rPr lang="en-US" sz="30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Thị</a:t>
            </a:r>
            <a:r>
              <a:rPr lang="en-US" sz="30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Cúc</a:t>
            </a:r>
            <a:r>
              <a:rPr lang="en-US" sz="3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đăng</a:t>
            </a:r>
            <a:r>
              <a:rPr lang="en-US" sz="3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kí</a:t>
            </a:r>
            <a:r>
              <a:rPr lang="en-US" sz="3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đọc</a:t>
            </a:r>
            <a:r>
              <a:rPr lang="en-US" sz="3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truyện</a:t>
            </a:r>
            <a:r>
              <a:rPr lang="en-US" sz="3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Ngày</a:t>
            </a:r>
            <a:r>
              <a:rPr lang="en-US" sz="30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khai</a:t>
            </a:r>
            <a:r>
              <a:rPr lang="en-US" sz="30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trường</a:t>
            </a:r>
            <a:r>
              <a:rPr lang="en-US" sz="30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.</a:t>
            </a:r>
            <a:r>
              <a:rPr lang="en-US" sz="3000" b="1" dirty="0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        </a:t>
            </a:r>
            <a:endParaRPr lang="en-US" sz="3000" b="1" dirty="0">
              <a:solidFill>
                <a:prstClr val="black">
                  <a:lumMod val="50000"/>
                </a:prstClr>
              </a:solidFill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endParaRPr>
          </a:p>
        </p:txBody>
      </p:sp>
      <p:sp>
        <p:nvSpPr>
          <p:cNvPr id="8" name="Rounded Rectangle 3">
            <a:extLst>
              <a:ext uri="{FF2B5EF4-FFF2-40B4-BE49-F238E27FC236}">
                <a16:creationId xmlns:a16="http://schemas.microsoft.com/office/drawing/2014/main" xmlns="" id="{290CCE2A-1530-43E1-BF49-3311BB82EAE0}"/>
              </a:ext>
            </a:extLst>
          </p:cNvPr>
          <p:cNvSpPr/>
          <p:nvPr/>
        </p:nvSpPr>
        <p:spPr>
          <a:xfrm>
            <a:off x="3944311" y="2435192"/>
            <a:ext cx="1720561" cy="274965"/>
          </a:xfrm>
          <a:prstGeom prst="roundRect">
            <a:avLst/>
          </a:prstGeom>
          <a:noFill/>
          <a:ln w="38100">
            <a:solidFill>
              <a:srgbClr val="FB4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prstClr val="white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27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20210409090849_wm_shs-tieng-viet-2-tap-1">
            <a:extLst>
              <a:ext uri="{FF2B5EF4-FFF2-40B4-BE49-F238E27FC236}">
                <a16:creationId xmlns:a16="http://schemas.microsoft.com/office/drawing/2014/main" xmlns="" id="{064B8049-C7B7-4F91-833B-8C830CA0CD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778" t="47847" r="6315" b="14794"/>
          <a:stretch/>
        </p:blipFill>
        <p:spPr bwMode="auto">
          <a:xfrm>
            <a:off x="2235200" y="34704"/>
            <a:ext cx="7489371" cy="3768039"/>
          </a:xfrm>
          <a:prstGeom prst="round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88682" y="3773587"/>
            <a:ext cx="12192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Câu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3: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Những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bạn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nào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đăng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kí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đọc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cùng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truyện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với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bạn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ở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vị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trí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số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6?</a:t>
            </a:r>
            <a:r>
              <a:rPr lang="en-US" sz="3200" b="1" dirty="0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        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688D886-DFBC-4E42-B717-BE71A688573F}"/>
              </a:ext>
            </a:extLst>
          </p:cNvPr>
          <p:cNvSpPr/>
          <p:nvPr/>
        </p:nvSpPr>
        <p:spPr>
          <a:xfrm>
            <a:off x="3944312" y="1062743"/>
            <a:ext cx="4071145" cy="227395"/>
          </a:xfrm>
          <a:prstGeom prst="rect">
            <a:avLst/>
          </a:prstGeom>
          <a:solidFill>
            <a:schemeClr val="accent6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prstClr val="white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4194A3FA-1DCC-4A6C-B797-0C3C0BBD6413}"/>
              </a:ext>
            </a:extLst>
          </p:cNvPr>
          <p:cNvSpPr/>
          <p:nvPr/>
        </p:nvSpPr>
        <p:spPr>
          <a:xfrm>
            <a:off x="3944311" y="1918723"/>
            <a:ext cx="4071145" cy="227395"/>
          </a:xfrm>
          <a:prstGeom prst="rect">
            <a:avLst/>
          </a:prstGeom>
          <a:solidFill>
            <a:schemeClr val="accent6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prstClr val="white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Rounded Rectangle 12">
            <a:extLst>
              <a:ext uri="{FF2B5EF4-FFF2-40B4-BE49-F238E27FC236}">
                <a16:creationId xmlns:a16="http://schemas.microsoft.com/office/drawing/2014/main" xmlns="" id="{70C2DDBE-9BF0-457C-AB94-7B07F8E68527}"/>
              </a:ext>
            </a:extLst>
          </p:cNvPr>
          <p:cNvSpPr/>
          <p:nvPr/>
        </p:nvSpPr>
        <p:spPr>
          <a:xfrm>
            <a:off x="3944312" y="1021614"/>
            <a:ext cx="1623289" cy="309652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prstClr val="white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Rounded Rectangle 3">
            <a:extLst>
              <a:ext uri="{FF2B5EF4-FFF2-40B4-BE49-F238E27FC236}">
                <a16:creationId xmlns:a16="http://schemas.microsoft.com/office/drawing/2014/main" xmlns="" id="{287B2B27-6687-4E38-8D92-0818C9F9D166}"/>
              </a:ext>
            </a:extLst>
          </p:cNvPr>
          <p:cNvSpPr/>
          <p:nvPr/>
        </p:nvSpPr>
        <p:spPr>
          <a:xfrm>
            <a:off x="3944312" y="1874669"/>
            <a:ext cx="1692276" cy="315501"/>
          </a:xfrm>
          <a:prstGeom prst="roundRect">
            <a:avLst/>
          </a:prstGeom>
          <a:noFill/>
          <a:ln w="28575">
            <a:solidFill>
              <a:srgbClr val="FB4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prstClr val="white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43430" y="4891603"/>
            <a:ext cx="12192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Những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bạn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đăng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kí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đọc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cùng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truyện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với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bạn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ở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vị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trí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số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6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là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:</a:t>
            </a:r>
          </a:p>
          <a:p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Trần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Trường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An </a:t>
            </a:r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và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Đỗ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Duy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Bắc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.          </a:t>
            </a:r>
          </a:p>
        </p:txBody>
      </p:sp>
    </p:spTree>
    <p:extLst>
      <p:ext uri="{BB962C8B-B14F-4D97-AF65-F5344CB8AC3E}">
        <p14:creationId xmlns:p14="http://schemas.microsoft.com/office/powerpoint/2010/main" val="1242509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1873" y="412796"/>
            <a:ext cx="12192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Câu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4: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Bản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danh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sách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có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tác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dụng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gì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?</a:t>
            </a:r>
          </a:p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A. </a:t>
            </a:r>
            <a:r>
              <a:rPr lang="en-GB" sz="3200" b="1" dirty="0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sz="3200" b="1" dirty="0" err="1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Nhìn</a:t>
            </a:r>
            <a:r>
              <a:rPr lang="en-GB" sz="3200" b="1" dirty="0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b="1" dirty="0" err="1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GB" sz="3200" b="1" dirty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b="1" dirty="0" err="1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danh</a:t>
            </a:r>
            <a:r>
              <a:rPr lang="en-GB" sz="3200" b="1" dirty="0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b="1" dirty="0" err="1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GB" sz="3200" b="1" dirty="0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3200" b="1" dirty="0" err="1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GB" sz="3200" b="1" dirty="0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b="1" dirty="0" err="1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GB" sz="3200" b="1" dirty="0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b="1" dirty="0" err="1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GB" sz="3200" b="1" dirty="0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b="1" dirty="0" err="1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GB" sz="3200" b="1" dirty="0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b="1" dirty="0" err="1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GB" sz="3200" b="1" dirty="0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b="1" dirty="0" err="1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GB" sz="3200" b="1" dirty="0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  <a:endParaRPr lang="en-US" sz="3200" b="1" dirty="0" smtClean="0">
              <a:solidFill>
                <a:prstClr val="black">
                  <a:lumMod val="50000"/>
                </a:prstClr>
              </a:solidFill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3200" b="1" dirty="0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Theo </a:t>
            </a:r>
            <a:r>
              <a:rPr lang="en-GB" sz="3200" b="1" dirty="0" err="1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GB" sz="3200" b="1" dirty="0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b="1" dirty="0" err="1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en-GB" sz="3200" b="1" dirty="0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b="1" dirty="0" err="1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GB" sz="3200" b="1" dirty="0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3200" b="1" dirty="0" err="1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dễ</a:t>
            </a:r>
            <a:r>
              <a:rPr lang="en-GB" sz="3200" b="1" dirty="0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b="1" dirty="0" err="1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GB" sz="3200" b="1" dirty="0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b="1" dirty="0" err="1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GB" sz="3200" b="1" dirty="0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b="1" dirty="0" err="1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GB" sz="3200" b="1" dirty="0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b="1" dirty="0" err="1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GB" sz="3200" b="1" dirty="0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b="1" dirty="0" err="1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danh</a:t>
            </a:r>
            <a:r>
              <a:rPr lang="en-GB" sz="3200" b="1" dirty="0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b="1" dirty="0" err="1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GB" sz="3200" b="1" dirty="0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b="1" dirty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b="1" dirty="0">
              <a:solidFill>
                <a:prstClr val="black">
                  <a:lumMod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C.  </a:t>
            </a:r>
            <a:r>
              <a:rPr lang="en-US" sz="3200" b="1" dirty="0" err="1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Biết</a:t>
            </a:r>
            <a:r>
              <a:rPr lang="en-US" sz="3200" b="1" dirty="0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được</a:t>
            </a:r>
            <a:r>
              <a:rPr lang="en-US" sz="3200" b="1" dirty="0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thông</a:t>
            </a:r>
            <a:r>
              <a:rPr lang="en-US" sz="3200" b="1" dirty="0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tin </a:t>
            </a:r>
            <a:r>
              <a:rPr lang="en-US" sz="3200" b="1" dirty="0" err="1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của</a:t>
            </a:r>
            <a:r>
              <a:rPr lang="en-US" sz="3200" b="1" dirty="0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từng</a:t>
            </a:r>
            <a:r>
              <a:rPr lang="en-US" sz="3200" b="1" dirty="0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người</a:t>
            </a:r>
            <a:r>
              <a:rPr lang="en-US" sz="3200" b="1" dirty="0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.</a:t>
            </a:r>
          </a:p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D.  </a:t>
            </a:r>
            <a:r>
              <a:rPr lang="en-US" sz="3200" b="1" dirty="0" err="1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Giúp</a:t>
            </a:r>
            <a:r>
              <a:rPr lang="en-US" sz="3200" b="1" dirty="0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học</a:t>
            </a:r>
            <a:r>
              <a:rPr lang="en-US" sz="3200" b="1" dirty="0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thuộc</a:t>
            </a:r>
            <a:r>
              <a:rPr lang="en-US" sz="3200" b="1" dirty="0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bảng</a:t>
            </a:r>
            <a:r>
              <a:rPr lang="en-US" sz="3200" b="1" dirty="0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chữ</a:t>
            </a:r>
            <a:r>
              <a:rPr lang="en-US" sz="3200" b="1" dirty="0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cái</a:t>
            </a:r>
            <a:r>
              <a:rPr lang="en-US" sz="3200" b="1" dirty="0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nhanh</a:t>
            </a:r>
            <a:r>
              <a:rPr lang="en-US" sz="3200" b="1" dirty="0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nhất</a:t>
            </a:r>
            <a:r>
              <a:rPr lang="en-US" sz="3200" b="1" dirty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.</a:t>
            </a:r>
            <a:endParaRPr lang="en-US" sz="3200" b="1" dirty="0">
              <a:solidFill>
                <a:prstClr val="black">
                  <a:lumMod val="50000"/>
                </a:prstClr>
              </a:solidFill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xmlns="" id="{6FB4A09D-F6C7-4ABB-9B2A-4B6DBF0E9A04}"/>
              </a:ext>
            </a:extLst>
          </p:cNvPr>
          <p:cNvSpPr/>
          <p:nvPr/>
        </p:nvSpPr>
        <p:spPr>
          <a:xfrm>
            <a:off x="531873" y="1381102"/>
            <a:ext cx="449802" cy="472569"/>
          </a:xfrm>
          <a:prstGeom prst="ellipse">
            <a:avLst/>
          </a:prstGeom>
          <a:noFill/>
          <a:ln w="38100">
            <a:solidFill>
              <a:srgbClr val="FB4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401CC52C-28CE-4F78-BDAD-727CDA27AC45}"/>
              </a:ext>
            </a:extLst>
          </p:cNvPr>
          <p:cNvSpPr/>
          <p:nvPr/>
        </p:nvSpPr>
        <p:spPr>
          <a:xfrm>
            <a:off x="528997" y="2090357"/>
            <a:ext cx="449802" cy="472569"/>
          </a:xfrm>
          <a:prstGeom prst="ellipse">
            <a:avLst/>
          </a:prstGeom>
          <a:noFill/>
          <a:ln w="38100">
            <a:solidFill>
              <a:srgbClr val="FB4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xmlns="" id="{CDC6AFCF-24B1-4FCE-8DB9-BF10071A1307}"/>
              </a:ext>
            </a:extLst>
          </p:cNvPr>
          <p:cNvSpPr/>
          <p:nvPr/>
        </p:nvSpPr>
        <p:spPr>
          <a:xfrm>
            <a:off x="528997" y="2799612"/>
            <a:ext cx="449802" cy="472569"/>
          </a:xfrm>
          <a:prstGeom prst="ellipse">
            <a:avLst/>
          </a:prstGeom>
          <a:noFill/>
          <a:ln w="38100">
            <a:solidFill>
              <a:srgbClr val="FB4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83" y="4027213"/>
            <a:ext cx="2830787" cy="283078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3869" y="4156670"/>
            <a:ext cx="2701330" cy="2701330"/>
          </a:xfrm>
          <a:prstGeom prst="rect">
            <a:avLst/>
          </a:prstGeom>
        </p:spPr>
      </p:pic>
      <p:pic>
        <p:nvPicPr>
          <p:cNvPr id="8" name="Picture 2" descr="Tập viết số - Trường lớp - Nguyễn Đương Ánh - Luyện chữ đẹ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3628" y="4108696"/>
            <a:ext cx="2010534" cy="2622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152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C432D325-9041-614E-B121-2883E358D2C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91808" y="-45710"/>
            <a:ext cx="844272" cy="11938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3CCC1427-5E34-4F7A-A0F5-85EFCA61B10A}"/>
              </a:ext>
            </a:extLst>
          </p:cNvPr>
          <p:cNvSpPr/>
          <p:nvPr/>
        </p:nvSpPr>
        <p:spPr>
          <a:xfrm>
            <a:off x="0" y="719339"/>
            <a:ext cx="12192000" cy="6138662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defRPr/>
            </a:pPr>
            <a:endParaRPr lang="en-US" sz="22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67888" y="136923"/>
            <a:ext cx="6653471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66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DANH SÁCH HỌC SINH </a:t>
            </a:r>
            <a:endParaRPr lang="en-US" sz="3200" b="1" dirty="0">
              <a:solidFill>
                <a:srgbClr val="FF6600"/>
              </a:solidFill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2" descr="20210409090849_wm_shs-tieng-viet-2-tap-1">
            <a:extLst>
              <a:ext uri="{FF2B5EF4-FFF2-40B4-BE49-F238E27FC236}">
                <a16:creationId xmlns:a16="http://schemas.microsoft.com/office/drawing/2014/main" xmlns="" id="{67B6D5ED-8F3E-40F6-8579-0F66F1D8C4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778" t="47847" r="6315" b="14794"/>
          <a:stretch/>
        </p:blipFill>
        <p:spPr bwMode="auto">
          <a:xfrm>
            <a:off x="2151856" y="1438215"/>
            <a:ext cx="7333336" cy="43620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877B5AA-6F08-4A3C-AA1B-32F036461692}"/>
              </a:ext>
            </a:extLst>
          </p:cNvPr>
          <p:cNvSpPr txBox="1"/>
          <p:nvPr/>
        </p:nvSpPr>
        <p:spPr>
          <a:xfrm>
            <a:off x="318932" y="796359"/>
            <a:ext cx="1165396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Hôm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nay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chúng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tôi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được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đọc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truyện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tại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lớp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Cô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giáo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cho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chúng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tôi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đăng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kí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đọc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truyện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theo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sở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thích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Dưới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đây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là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danh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sách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đăng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kí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tổ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tôi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</a:p>
          <a:p>
            <a:pPr algn="just"/>
            <a:endParaRPr lang="en-US" sz="2400" dirty="0">
              <a:solidFill>
                <a:prstClr val="black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endParaRPr lang="en-US" sz="2400" dirty="0">
              <a:solidFill>
                <a:prstClr val="black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endParaRPr lang="en-US" sz="2400" dirty="0" smtClean="0">
              <a:solidFill>
                <a:prstClr val="black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endParaRPr lang="en-US" sz="2400" dirty="0">
              <a:solidFill>
                <a:prstClr val="black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endParaRPr lang="en-US" sz="2400" dirty="0" smtClean="0">
              <a:solidFill>
                <a:prstClr val="black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endParaRPr lang="en-US" sz="2400" dirty="0">
              <a:solidFill>
                <a:prstClr val="black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endParaRPr lang="en-US" sz="2400" dirty="0" smtClean="0">
              <a:solidFill>
                <a:prstClr val="black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endParaRPr lang="en-US" sz="2400" dirty="0">
              <a:solidFill>
                <a:prstClr val="black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endParaRPr lang="en-US" sz="2400" dirty="0">
              <a:solidFill>
                <a:prstClr val="black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</a:p>
          <a:p>
            <a:pPr algn="just"/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Dựa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vào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danh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sách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đăng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kí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cô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chia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lớp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thành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ba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nhóm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mỗi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nhóm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đọc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một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truyện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Chúng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tôi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đọc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cho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nhau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nghe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rồi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cùng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nhau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trao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đổi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về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các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nhận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vật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trong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truyện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mà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nhóm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đã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chọn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.</a:t>
            </a:r>
            <a:endParaRPr lang="vi-VN" sz="2400" dirty="0">
              <a:solidFill>
                <a:prstClr val="black"/>
              </a:solidFill>
              <a:ea typeface="Arial-Rounded" panose="020B0500000000000000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71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5929" y="-31175"/>
            <a:ext cx="5292164" cy="6902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832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1999" cy="6966856"/>
          </a:xfrm>
          <a:prstGeom prst="rect">
            <a:avLst/>
          </a:prstGeom>
        </p:spPr>
      </p:pic>
      <p:pic>
        <p:nvPicPr>
          <p:cNvPr id="3" name="Picture 186" descr="书本蓝阴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471" y="478653"/>
            <a:ext cx="9631056" cy="5082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F:\360安全浏览器下载\六一\Nipic_2531170_b95b5e79d8a6cffe\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8288" y="3320508"/>
            <a:ext cx="2552700" cy="353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6437100-CA1D-413A-B1B2-E22DC2619EF2}"/>
              </a:ext>
            </a:extLst>
          </p:cNvPr>
          <p:cNvSpPr txBox="1"/>
          <p:nvPr/>
        </p:nvSpPr>
        <p:spPr>
          <a:xfrm>
            <a:off x="2441438" y="1647443"/>
            <a:ext cx="694476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7200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Luyện</a:t>
            </a:r>
            <a:r>
              <a:rPr lang="en-US" sz="7200" dirty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7200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tập</a:t>
            </a:r>
            <a:endParaRPr lang="en-US" sz="7200" dirty="0" smtClean="0">
              <a:solidFill>
                <a:srgbClr val="FF0000"/>
              </a:solidFill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sz="7200" dirty="0" err="1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</a:t>
            </a:r>
            <a:r>
              <a:rPr lang="en-US" sz="7200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heo</a:t>
            </a:r>
            <a:r>
              <a:rPr lang="en-US" sz="7200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7200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văn</a:t>
            </a:r>
            <a:r>
              <a:rPr lang="en-US" sz="7200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7200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bản</a:t>
            </a:r>
            <a:r>
              <a:rPr lang="en-US" sz="7200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7200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đọc</a:t>
            </a:r>
            <a:endParaRPr lang="en-US" sz="7200" dirty="0">
              <a:solidFill>
                <a:srgbClr val="FF0000"/>
              </a:solidFill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020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367352" y="104491"/>
            <a:ext cx="609600" cy="6096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algn="ctr">
              <a:defRPr/>
            </a:pPr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76952" y="147705"/>
            <a:ext cx="10882086" cy="523172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just">
              <a:defRPr/>
            </a:pP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Tên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học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sinh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trong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bản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danh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sách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được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sắp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xếp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như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thế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nào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?</a:t>
            </a:r>
          </a:p>
        </p:txBody>
      </p:sp>
      <p:graphicFrame>
        <p:nvGraphicFramePr>
          <p:cNvPr id="4" name="Table 16">
            <a:extLst>
              <a:ext uri="{FF2B5EF4-FFF2-40B4-BE49-F238E27FC236}">
                <a16:creationId xmlns="" xmlns:a16="http://schemas.microsoft.com/office/drawing/2014/main" id="{44D70DEA-B56B-43B0-BA9B-6CEFDAE17E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4126073"/>
              </p:ext>
            </p:extLst>
          </p:nvPr>
        </p:nvGraphicFramePr>
        <p:xfrm>
          <a:off x="682172" y="873762"/>
          <a:ext cx="11088914" cy="46634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901371">
                  <a:extLst>
                    <a:ext uri="{9D8B030D-6E8A-4147-A177-3AD203B41FA5}">
                      <a16:colId xmlns="" xmlns:a16="http://schemas.microsoft.com/office/drawing/2014/main" val="428416597"/>
                    </a:ext>
                  </a:extLst>
                </a:gridCol>
                <a:gridCol w="4791909">
                  <a:extLst>
                    <a:ext uri="{9D8B030D-6E8A-4147-A177-3AD203B41FA5}">
                      <a16:colId xmlns="" xmlns:a16="http://schemas.microsoft.com/office/drawing/2014/main" val="2838097540"/>
                    </a:ext>
                  </a:extLst>
                </a:gridCol>
                <a:gridCol w="4395634">
                  <a:extLst>
                    <a:ext uri="{9D8B030D-6E8A-4147-A177-3AD203B41FA5}">
                      <a16:colId xmlns="" xmlns:a16="http://schemas.microsoft.com/office/drawing/2014/main" val="1653657598"/>
                    </a:ext>
                  </a:extLst>
                </a:gridCol>
              </a:tblGrid>
              <a:tr h="33719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2800" dirty="0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thứ</a:t>
                      </a:r>
                      <a:r>
                        <a:rPr lang="en-US" sz="2800" dirty="0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tự</a:t>
                      </a:r>
                      <a:endParaRPr lang="en-US" sz="2800" dirty="0"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Họ</a:t>
                      </a:r>
                      <a:r>
                        <a:rPr lang="en-US" sz="2800" dirty="0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và</a:t>
                      </a:r>
                      <a:r>
                        <a:rPr lang="en-US" sz="2800" dirty="0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tên</a:t>
                      </a:r>
                      <a:endParaRPr lang="en-US" sz="2800" dirty="0"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Truyện</a:t>
                      </a:r>
                      <a:endParaRPr lang="en-US" sz="2800" dirty="0"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11353159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Trần</a:t>
                      </a:r>
                      <a:r>
                        <a:rPr lang="en-US" sz="2800" dirty="0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Trường</a:t>
                      </a:r>
                      <a:r>
                        <a:rPr lang="en-US" sz="2800" dirty="0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Ngày</a:t>
                      </a:r>
                      <a:r>
                        <a:rPr lang="en-US" sz="2800" dirty="0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khai</a:t>
                      </a:r>
                      <a:r>
                        <a:rPr lang="en-US" sz="2800" dirty="0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trường</a:t>
                      </a:r>
                      <a:endParaRPr lang="en-US" sz="2800" dirty="0"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3421837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Nguyễn</a:t>
                      </a:r>
                      <a:r>
                        <a:rPr lang="en-US" sz="2800" dirty="0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Hà</a:t>
                      </a:r>
                      <a:r>
                        <a:rPr lang="en-US" sz="2800" dirty="0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Anh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Ếch</a:t>
                      </a:r>
                      <a:r>
                        <a:rPr lang="en-US" sz="2800" dirty="0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xanh</a:t>
                      </a:r>
                      <a:r>
                        <a:rPr lang="en-US" sz="2800" dirty="0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đi</a:t>
                      </a:r>
                      <a:r>
                        <a:rPr lang="en-US" sz="2800" dirty="0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học</a:t>
                      </a:r>
                      <a:endParaRPr lang="en-US" sz="2800" dirty="0"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8770499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Nguyễn</a:t>
                      </a:r>
                      <a:r>
                        <a:rPr lang="en-US" sz="2800" dirty="0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Ngọc</a:t>
                      </a:r>
                      <a:r>
                        <a:rPr lang="en-US" sz="2800" dirty="0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Bảo</a:t>
                      </a:r>
                      <a:endParaRPr lang="en-US" sz="2800" dirty="0"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Ếch</a:t>
                      </a:r>
                      <a:r>
                        <a:rPr lang="en-US" sz="2800" dirty="0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xanh</a:t>
                      </a:r>
                      <a:r>
                        <a:rPr lang="en-US" sz="2800" dirty="0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đi</a:t>
                      </a:r>
                      <a:r>
                        <a:rPr lang="en-US" sz="2800" dirty="0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học</a:t>
                      </a:r>
                      <a:endParaRPr lang="en-US" sz="2800" dirty="0"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9508464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Đỗ</a:t>
                      </a:r>
                      <a:r>
                        <a:rPr lang="en-US" sz="2800" dirty="0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Duy</a:t>
                      </a:r>
                      <a:r>
                        <a:rPr lang="en-US" sz="2800" dirty="0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Bắc</a:t>
                      </a:r>
                      <a:endParaRPr lang="en-US" sz="2800" dirty="0"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Ngày</a:t>
                      </a:r>
                      <a:r>
                        <a:rPr lang="en-US" sz="2800" dirty="0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khai</a:t>
                      </a:r>
                      <a:r>
                        <a:rPr lang="en-US" sz="2800" dirty="0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trường</a:t>
                      </a:r>
                      <a:endParaRPr lang="en-US" sz="2800" dirty="0"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0422807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Vũ</a:t>
                      </a:r>
                      <a:r>
                        <a:rPr lang="en-US" sz="2800" dirty="0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Tiến</a:t>
                      </a:r>
                      <a:r>
                        <a:rPr lang="en-US" sz="2800" dirty="0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Bình</a:t>
                      </a:r>
                      <a:endParaRPr lang="en-US" sz="2800" dirty="0"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Vì</a:t>
                      </a:r>
                      <a:r>
                        <a:rPr lang="en-US" sz="2800" dirty="0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sao</a:t>
                      </a:r>
                      <a:r>
                        <a:rPr lang="en-US" sz="2800" dirty="0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gà</a:t>
                      </a:r>
                      <a:r>
                        <a:rPr lang="en-US" sz="2800" dirty="0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chẳng</a:t>
                      </a:r>
                      <a:r>
                        <a:rPr lang="en-US" sz="2800" dirty="0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giỏi</a:t>
                      </a:r>
                      <a:r>
                        <a:rPr lang="en-US" sz="2800" dirty="0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bơi</a:t>
                      </a:r>
                      <a:endParaRPr lang="en-US" sz="2800" dirty="0"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1495920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Lê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Thị</a:t>
                      </a:r>
                      <a:r>
                        <a:rPr lang="en-US" sz="2800" dirty="0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Cúc</a:t>
                      </a:r>
                      <a:endParaRPr lang="en-US" sz="2800" dirty="0"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Ngày</a:t>
                      </a:r>
                      <a:r>
                        <a:rPr lang="en-US" sz="2800" dirty="0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khai</a:t>
                      </a:r>
                      <a:r>
                        <a:rPr lang="en-US" sz="2800" dirty="0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trường</a:t>
                      </a:r>
                      <a:endParaRPr lang="en-US" sz="2800" dirty="0"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30370009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Lê Gia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Hân</a:t>
                      </a:r>
                      <a:endParaRPr lang="en-US" sz="2800" dirty="0"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Vì</a:t>
                      </a:r>
                      <a:r>
                        <a:rPr lang="en-US" sz="2800" dirty="0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sao</a:t>
                      </a:r>
                      <a:r>
                        <a:rPr lang="en-US" sz="2800" dirty="0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gà</a:t>
                      </a:r>
                      <a:r>
                        <a:rPr lang="en-US" sz="2800" dirty="0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chẳng</a:t>
                      </a:r>
                      <a:r>
                        <a:rPr lang="en-US" sz="2800" dirty="0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giỏi</a:t>
                      </a:r>
                      <a:r>
                        <a:rPr lang="en-US" sz="2800" dirty="0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bơi</a:t>
                      </a:r>
                      <a:endParaRPr lang="en-US" sz="2800" dirty="0"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18902581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Phùng</a:t>
                      </a:r>
                      <a:r>
                        <a:rPr lang="en-US" sz="2800" dirty="0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Minh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Khánh</a:t>
                      </a:r>
                      <a:endParaRPr lang="en-US" sz="2800" dirty="0"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Ếch</a:t>
                      </a:r>
                      <a:r>
                        <a:rPr lang="en-US" sz="2800" dirty="0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xanh</a:t>
                      </a:r>
                      <a:r>
                        <a:rPr lang="en-US" sz="2800" dirty="0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đi</a:t>
                      </a:r>
                      <a:r>
                        <a:rPr lang="en-US" sz="2800" dirty="0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ea typeface="Arial-Rounded" panose="020B0500000000000000" pitchFamily="34" charset="0"/>
                          <a:cs typeface="Arial" panose="020B0604020202020204" pitchFamily="34" charset="0"/>
                        </a:rPr>
                        <a:t>học</a:t>
                      </a:r>
                      <a:endParaRPr lang="en-US" sz="2800" dirty="0">
                        <a:latin typeface="Arial" panose="020B0604020202020204" pitchFamily="34" charset="0"/>
                        <a:ea typeface="Arial-Rounded" panose="020B050000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94915249"/>
                  </a:ext>
                </a:extLst>
              </a:tr>
            </a:tbl>
          </a:graphicData>
        </a:graphic>
      </p:graphicFrame>
      <p:sp>
        <p:nvSpPr>
          <p:cNvPr id="5" name="Rectangle: Rounded Corners 3">
            <a:extLst>
              <a:ext uri="{FF2B5EF4-FFF2-40B4-BE49-F238E27FC236}">
                <a16:creationId xmlns="" xmlns:a16="http://schemas.microsoft.com/office/drawing/2014/main" id="{7F3477EC-9D40-4FA3-BB1E-D6534B39C01A}"/>
              </a:ext>
            </a:extLst>
          </p:cNvPr>
          <p:cNvSpPr/>
          <p:nvPr/>
        </p:nvSpPr>
        <p:spPr>
          <a:xfrm>
            <a:off x="150125" y="5936776"/>
            <a:ext cx="11887199" cy="62881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Tên</a:t>
            </a:r>
            <a:r>
              <a:rPr lang="en-US" sz="3200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học</a:t>
            </a:r>
            <a:r>
              <a:rPr lang="en-US" sz="3200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sinh</a:t>
            </a:r>
            <a:r>
              <a:rPr lang="en-US" sz="3200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được</a:t>
            </a:r>
            <a:r>
              <a:rPr lang="en-US" sz="3200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</a:t>
            </a:r>
            <a:r>
              <a:rPr lang="en-US" sz="3200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ắp</a:t>
            </a:r>
            <a:r>
              <a:rPr lang="en-US" sz="3200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xếp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theo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thứ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tự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chữ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trong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bảng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chữ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cái</a:t>
            </a:r>
            <a:r>
              <a:rPr lang="en-US" sz="3200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  <a:endParaRPr lang="en-US" sz="3200" dirty="0">
              <a:solidFill>
                <a:prstClr val="white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988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381000" y="65817"/>
            <a:ext cx="609600" cy="6096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algn="ctr">
              <a:defRPr/>
            </a:pPr>
            <a:r>
              <a:rPr lang="en-US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90600" y="24873"/>
            <a:ext cx="10882086" cy="584727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just">
              <a:defRPr/>
            </a:pPr>
            <a:r>
              <a:rPr lang="en-US" sz="3200" b="1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Học</a:t>
            </a:r>
            <a:r>
              <a:rPr lang="en-US" sz="3200" b="1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thuộc</a:t>
            </a:r>
            <a:r>
              <a:rPr lang="en-US" sz="3200" b="1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bảng</a:t>
            </a:r>
            <a:r>
              <a:rPr lang="en-US" sz="3200" b="1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chữ</a:t>
            </a:r>
            <a:r>
              <a:rPr lang="en-US" sz="3200" b="1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cái</a:t>
            </a:r>
            <a:r>
              <a:rPr lang="en-US" sz="3200" b="1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Tiếng</a:t>
            </a:r>
            <a:r>
              <a:rPr lang="en-US" sz="3200" b="1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Việt</a:t>
            </a:r>
            <a:r>
              <a:rPr lang="en-US" sz="3200" b="1" dirty="0" smtClean="0">
                <a:solidFill>
                  <a:prstClr val="black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.</a:t>
            </a:r>
            <a:endParaRPr lang="en-US" sz="3200" b="1" dirty="0">
              <a:solidFill>
                <a:prstClr val="black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713" y="827314"/>
            <a:ext cx="9564915" cy="5718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114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 descr="未标题-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20" y="111760"/>
            <a:ext cx="12245975" cy="688848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092636" y="2319467"/>
            <a:ext cx="973003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FF99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smtClean="0">
                <a:solidFill>
                  <a:srgbClr val="00B05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TIẾT HỌC KẾT THÚC</a:t>
            </a:r>
            <a:endParaRPr lang="en-US" sz="6000" b="1" dirty="0">
              <a:solidFill>
                <a:srgbClr val="FF6600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3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175" y="770660"/>
            <a:ext cx="7638400" cy="565947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9EE9E45-660C-4CFE-AE26-C5F4CC0F027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4067" y="321665"/>
            <a:ext cx="1167093" cy="6150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8F5EE74-961A-4919-BD83-A779EA25FE0D}"/>
              </a:ext>
            </a:extLst>
          </p:cNvPr>
          <p:cNvSpPr txBox="1"/>
          <p:nvPr/>
        </p:nvSpPr>
        <p:spPr>
          <a:xfrm>
            <a:off x="1331161" y="40715"/>
            <a:ext cx="11781582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  <a:defRPr/>
            </a:pPr>
            <a:r>
              <a:rPr lang="en-US" sz="2800" kern="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  <a:sym typeface="Arial"/>
              </a:rPr>
              <a:t>1. </a:t>
            </a:r>
            <a:r>
              <a:rPr lang="en-US" sz="2800" kern="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  <a:sym typeface="Arial"/>
              </a:rPr>
              <a:t>Em</a:t>
            </a:r>
            <a:r>
              <a:rPr lang="en-US" sz="2800" kern="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  <a:sym typeface="Arial"/>
              </a:rPr>
              <a:t>đã</a:t>
            </a:r>
            <a:r>
              <a:rPr lang="en-US" sz="2800" kern="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  <a:sym typeface="Arial"/>
              </a:rPr>
              <a:t>được</a:t>
            </a:r>
            <a:r>
              <a:rPr lang="en-US" sz="2800" kern="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  <a:sym typeface="Arial"/>
              </a:rPr>
              <a:t>đọc</a:t>
            </a:r>
            <a:r>
              <a:rPr lang="en-US" sz="2800" kern="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  <a:sym typeface="Arial"/>
              </a:rPr>
              <a:t>bản</a:t>
            </a:r>
            <a:r>
              <a:rPr lang="en-US" sz="2800" kern="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  <a:sym typeface="Arial"/>
              </a:rPr>
              <a:t>danh</a:t>
            </a:r>
            <a:r>
              <a:rPr lang="en-US" sz="2800" kern="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kern="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  <a:sym typeface="Arial"/>
              </a:rPr>
              <a:t>s</a:t>
            </a:r>
            <a:r>
              <a:rPr lang="en-US" sz="2800" kern="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  <a:sym typeface="Arial"/>
              </a:rPr>
              <a:t>ách</a:t>
            </a:r>
            <a:r>
              <a:rPr lang="en-US" sz="2800" kern="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  <a:sym typeface="Arial"/>
              </a:rPr>
              <a:t>học</a:t>
            </a:r>
            <a:r>
              <a:rPr lang="en-US" sz="2800" kern="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  <a:sym typeface="Arial"/>
              </a:rPr>
              <a:t>sinh</a:t>
            </a:r>
            <a:r>
              <a:rPr lang="en-US" sz="2800" kern="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  <a:sym typeface="Arial"/>
              </a:rPr>
              <a:t>nào</a:t>
            </a:r>
            <a:r>
              <a:rPr lang="en-US" sz="2800" kern="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  <a:sym typeface="Arial"/>
              </a:rPr>
              <a:t>chưa</a:t>
            </a:r>
            <a:r>
              <a:rPr lang="en-US" sz="2800" kern="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  <a:sym typeface="Arial"/>
              </a:rPr>
              <a:t> ?</a:t>
            </a:r>
            <a:endParaRPr lang="en-US" sz="2800" kern="0" dirty="0">
              <a:solidFill>
                <a:srgbClr val="00206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6" name="图片 8">
            <a:extLst>
              <a:ext uri="{FF2B5EF4-FFF2-40B4-BE49-F238E27FC236}">
                <a16:creationId xmlns:a16="http://schemas.microsoft.com/office/drawing/2014/main" xmlns="" id="{1EA15710-049F-4371-89E7-E1C0227F4F4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660128">
            <a:off x="9968019" y="-886146"/>
            <a:ext cx="2565135" cy="26724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8F5EE74-961A-4919-BD83-A779EA25FE0D}"/>
              </a:ext>
            </a:extLst>
          </p:cNvPr>
          <p:cNvSpPr txBox="1"/>
          <p:nvPr/>
        </p:nvSpPr>
        <p:spPr>
          <a:xfrm>
            <a:off x="1493631" y="6018195"/>
            <a:ext cx="11781582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  <a:defRPr/>
            </a:pPr>
            <a:r>
              <a:rPr lang="en-US" sz="2800" kern="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  <a:sym typeface="Arial"/>
              </a:rPr>
              <a:t>2. </a:t>
            </a:r>
            <a:r>
              <a:rPr lang="en-US" sz="2800" kern="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  <a:sym typeface="Arial"/>
              </a:rPr>
              <a:t>Em</a:t>
            </a:r>
            <a:r>
              <a:rPr lang="en-US" sz="2800" kern="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  <a:sym typeface="Arial"/>
              </a:rPr>
              <a:t>biết</a:t>
            </a:r>
            <a:r>
              <a:rPr lang="en-US" sz="2800" kern="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  <a:sym typeface="Arial"/>
              </a:rPr>
              <a:t>được</a:t>
            </a:r>
            <a:r>
              <a:rPr lang="en-US" sz="2800" kern="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  <a:sym typeface="Arial"/>
              </a:rPr>
              <a:t>thông</a:t>
            </a:r>
            <a:r>
              <a:rPr lang="en-US" sz="2800" kern="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  <a:sym typeface="Arial"/>
              </a:rPr>
              <a:t> tin </a:t>
            </a:r>
            <a:r>
              <a:rPr lang="en-US" sz="2800" kern="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  <a:sym typeface="Arial"/>
              </a:rPr>
              <a:t>gì</a:t>
            </a:r>
            <a:r>
              <a:rPr lang="en-US" sz="2800" kern="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  <a:sym typeface="Arial"/>
              </a:rPr>
              <a:t>khi</a:t>
            </a:r>
            <a:r>
              <a:rPr lang="en-US" sz="2800" kern="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  <a:sym typeface="Arial"/>
              </a:rPr>
              <a:t>đọc</a:t>
            </a:r>
            <a:r>
              <a:rPr lang="en-US" sz="2800" kern="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  <a:sym typeface="Arial"/>
              </a:rPr>
              <a:t>bản</a:t>
            </a:r>
            <a:r>
              <a:rPr lang="en-US" sz="2800" kern="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  <a:sym typeface="Arial"/>
              </a:rPr>
              <a:t>danh</a:t>
            </a:r>
            <a:r>
              <a:rPr lang="en-US" sz="2800" kern="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  <a:sym typeface="Arial"/>
              </a:rPr>
              <a:t>sách</a:t>
            </a:r>
            <a:r>
              <a:rPr lang="en-US" sz="2800" kern="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  <a:sym typeface="Arial"/>
              </a:rPr>
              <a:t>đó</a:t>
            </a:r>
            <a:r>
              <a:rPr lang="en-US" sz="2800" kern="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  <a:sym typeface="Arial"/>
              </a:rPr>
              <a:t> ?</a:t>
            </a:r>
            <a:endParaRPr lang="en-US" sz="2800" kern="0" dirty="0">
              <a:solidFill>
                <a:srgbClr val="00206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23560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TÀI LIỆU THAM KHẢO\HÌNH NỀN PP\drive-download-20210909T075010Z-001\ô li và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462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xtBox 3"/>
          <p:cNvSpPr txBox="1">
            <a:spLocks noChangeArrowheads="1"/>
          </p:cNvSpPr>
          <p:nvPr/>
        </p:nvSpPr>
        <p:spPr bwMode="auto">
          <a:xfrm>
            <a:off x="959609" y="978386"/>
            <a:ext cx="930350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3600" b="1" dirty="0" err="1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Thứ</a:t>
            </a:r>
            <a:r>
              <a:rPr lang="en-US" sz="3600" b="1" dirty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Tư</a:t>
            </a:r>
            <a:r>
              <a:rPr lang="en-US" sz="3600" b="1" dirty="0" smtClean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ngày</a:t>
            </a:r>
            <a:r>
              <a:rPr lang="en-US" sz="3600" b="1" dirty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13 </a:t>
            </a:r>
            <a:r>
              <a:rPr lang="en-US" sz="3600" b="1" dirty="0" err="1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tháng</a:t>
            </a:r>
            <a:r>
              <a:rPr lang="en-US" sz="3600" b="1" dirty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10 </a:t>
            </a:r>
            <a:r>
              <a:rPr lang="en-US" sz="3600" b="1" dirty="0" err="1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năm</a:t>
            </a:r>
            <a:r>
              <a:rPr lang="en-US" sz="3600" b="1" dirty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2021</a:t>
            </a:r>
          </a:p>
        </p:txBody>
      </p:sp>
      <p:sp>
        <p:nvSpPr>
          <p:cNvPr id="5124" name="TextBox 4"/>
          <p:cNvSpPr txBox="1">
            <a:spLocks noChangeArrowheads="1"/>
          </p:cNvSpPr>
          <p:nvPr/>
        </p:nvSpPr>
        <p:spPr bwMode="auto">
          <a:xfrm>
            <a:off x="2974547" y="1665661"/>
            <a:ext cx="51371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3600" b="1" dirty="0" err="1" smtClean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Tiếng</a:t>
            </a:r>
            <a:r>
              <a:rPr lang="en-US" sz="3600" b="1" dirty="0" smtClean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prstClr val="white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Việt</a:t>
            </a:r>
            <a:endParaRPr lang="en-US" sz="3600" b="1" dirty="0">
              <a:solidFill>
                <a:prstClr val="white"/>
              </a:solidFill>
              <a:latin typeface="HP001 4 hàng" panose="020B0603050302020204" pitchFamily="34" charset="0"/>
              <a:cs typeface="Arial" panose="020B0604020202020204" pitchFamily="34" charset="0"/>
            </a:endParaRPr>
          </a:p>
        </p:txBody>
      </p:sp>
      <p:sp>
        <p:nvSpPr>
          <p:cNvPr id="5125" name="TextBox 5"/>
          <p:cNvSpPr txBox="1">
            <a:spLocks noChangeArrowheads="1"/>
          </p:cNvSpPr>
          <p:nvPr/>
        </p:nvSpPr>
        <p:spPr bwMode="auto">
          <a:xfrm>
            <a:off x="393346" y="2325640"/>
            <a:ext cx="105385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3600" b="1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Tiết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54 + 55 – </a:t>
            </a:r>
            <a:r>
              <a:rPr lang="en-US" sz="3600" b="1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Bài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12: </a:t>
            </a:r>
            <a:r>
              <a:rPr lang="en-US" sz="3600" b="1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Danh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sách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học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sinh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.</a:t>
            </a:r>
            <a:endParaRPr lang="en-US" sz="3600" b="1" dirty="0">
              <a:solidFill>
                <a:srgbClr val="FFFF00"/>
              </a:solidFill>
              <a:latin typeface="HP001 4 hàng" panose="020B06030503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940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258851B-34F7-4579-9AE2-18CB75071EC3}"/>
              </a:ext>
            </a:extLst>
          </p:cNvPr>
          <p:cNvSpPr txBox="1"/>
          <p:nvPr/>
        </p:nvSpPr>
        <p:spPr>
          <a:xfrm>
            <a:off x="1291237" y="261716"/>
            <a:ext cx="987263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Danh</a:t>
            </a: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sách</a:t>
            </a: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 </a:t>
            </a:r>
            <a:r>
              <a:rPr lang="en-US" sz="3600" dirty="0" err="1">
                <a:solidFill>
                  <a:srgbClr val="FB4C43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là</a:t>
            </a:r>
            <a:r>
              <a:rPr lang="en-US" sz="3600" dirty="0">
                <a:solidFill>
                  <a:srgbClr val="FB4C43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1 </a:t>
            </a:r>
            <a:r>
              <a:rPr lang="en-US" sz="3600" dirty="0" err="1">
                <a:solidFill>
                  <a:srgbClr val="FB4C43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bản</a:t>
            </a:r>
            <a:r>
              <a:rPr lang="en-US" sz="3600" dirty="0">
                <a:solidFill>
                  <a:srgbClr val="FB4C43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B4C43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liệt</a:t>
            </a:r>
            <a:r>
              <a:rPr lang="en-US" sz="3600" dirty="0">
                <a:solidFill>
                  <a:srgbClr val="FB4C43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B4C43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kê</a:t>
            </a:r>
            <a:r>
              <a:rPr lang="en-US" sz="3600" dirty="0">
                <a:solidFill>
                  <a:srgbClr val="FB4C43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B4C43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tên</a:t>
            </a:r>
            <a:r>
              <a:rPr lang="en-US" sz="3600" dirty="0">
                <a:solidFill>
                  <a:srgbClr val="FB4C43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FB4C43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thường</a:t>
            </a:r>
            <a:r>
              <a:rPr lang="en-US" sz="3600" dirty="0">
                <a:solidFill>
                  <a:srgbClr val="FB4C43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B4C43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được</a:t>
            </a:r>
            <a:r>
              <a:rPr lang="en-US" sz="3600" dirty="0">
                <a:solidFill>
                  <a:srgbClr val="FB4C43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B4C43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sắp</a:t>
            </a:r>
            <a:r>
              <a:rPr lang="en-US" sz="3600" dirty="0">
                <a:solidFill>
                  <a:srgbClr val="FB4C43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B4C43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xếp</a:t>
            </a:r>
            <a:r>
              <a:rPr lang="en-US" sz="3600" dirty="0">
                <a:solidFill>
                  <a:srgbClr val="FB4C43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B4C43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vào</a:t>
            </a:r>
            <a:r>
              <a:rPr lang="en-US" sz="3600" dirty="0">
                <a:solidFill>
                  <a:srgbClr val="FB4C43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B4C43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một</a:t>
            </a:r>
            <a:r>
              <a:rPr lang="en-US" sz="3600" dirty="0">
                <a:solidFill>
                  <a:srgbClr val="FB4C43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FB4C43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bảng</a:t>
            </a:r>
            <a:r>
              <a:rPr lang="en-US" sz="3600" dirty="0" smtClean="0">
                <a:solidFill>
                  <a:srgbClr val="FB4C43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  <a:endParaRPr lang="vi-VN" sz="3600" dirty="0">
              <a:solidFill>
                <a:srgbClr val="FB4C43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 descr="VFF - Danh sách ĐT U23 QG tập trung chuẩn bị tham dự Vòng loại U23 châu Á  2020">
            <a:extLst>
              <a:ext uri="{FF2B5EF4-FFF2-40B4-BE49-F238E27FC236}">
                <a16:creationId xmlns:a16="http://schemas.microsoft.com/office/drawing/2014/main" xmlns="" id="{91995C71-9B90-4B68-A8E0-F791100D5D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222"/>
          <a:stretch/>
        </p:blipFill>
        <p:spPr bwMode="auto">
          <a:xfrm>
            <a:off x="2851349" y="1462045"/>
            <a:ext cx="6752408" cy="500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84" y="4335362"/>
            <a:ext cx="2522638" cy="2522638"/>
          </a:xfrm>
          <a:prstGeom prst="rect">
            <a:avLst/>
          </a:prstGeom>
        </p:spPr>
      </p:pic>
      <p:pic>
        <p:nvPicPr>
          <p:cNvPr id="7" name="Picture 2" descr="Tập viết số - Trường lớp - Nguyễn Đương Ánh - Luyện chữ đẹ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8734" y="4417250"/>
            <a:ext cx="1836757" cy="2395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6234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C432D325-9041-614E-B121-2883E358D2C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91808" y="-45710"/>
            <a:ext cx="844272" cy="11938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3CCC1427-5E34-4F7A-A0F5-85EFCA61B10A}"/>
              </a:ext>
            </a:extLst>
          </p:cNvPr>
          <p:cNvSpPr/>
          <p:nvPr/>
        </p:nvSpPr>
        <p:spPr>
          <a:xfrm>
            <a:off x="0" y="719339"/>
            <a:ext cx="12192000" cy="6138662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defRPr/>
            </a:pPr>
            <a:endParaRPr lang="en-US" sz="22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67888" y="136923"/>
            <a:ext cx="6653471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66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DANH SÁCH HỌC SINH </a:t>
            </a:r>
            <a:endParaRPr lang="en-US" sz="3200" b="1" dirty="0">
              <a:solidFill>
                <a:srgbClr val="FF660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2" descr="20210409090849_wm_shs-tieng-viet-2-tap-1">
            <a:extLst>
              <a:ext uri="{FF2B5EF4-FFF2-40B4-BE49-F238E27FC236}">
                <a16:creationId xmlns:a16="http://schemas.microsoft.com/office/drawing/2014/main" xmlns="" id="{67B6D5ED-8F3E-40F6-8579-0F66F1D8C4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778" t="47847" r="6315" b="14794"/>
          <a:stretch/>
        </p:blipFill>
        <p:spPr bwMode="auto">
          <a:xfrm>
            <a:off x="2151856" y="1438215"/>
            <a:ext cx="7333336" cy="43620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877B5AA-6F08-4A3C-AA1B-32F036461692}"/>
              </a:ext>
            </a:extLst>
          </p:cNvPr>
          <p:cNvSpPr txBox="1"/>
          <p:nvPr/>
        </p:nvSpPr>
        <p:spPr>
          <a:xfrm>
            <a:off x="318932" y="796359"/>
            <a:ext cx="1165396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Hôm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nay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chúng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tôi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được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đọc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truyện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tại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lớp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Cô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giáo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cho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chúng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tôi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đăng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kí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đọc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truyện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theo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sở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thích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Dưới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đây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là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danh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sách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đăng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kí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tổ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tôi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</a:p>
          <a:p>
            <a:pPr algn="just"/>
            <a:endParaRPr lang="en-US" sz="2400" dirty="0">
              <a:solidFill>
                <a:prstClr val="black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endParaRPr lang="en-US" sz="2400" dirty="0">
              <a:solidFill>
                <a:prstClr val="black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endParaRPr lang="en-US" sz="2400" dirty="0" smtClean="0">
              <a:solidFill>
                <a:prstClr val="black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endParaRPr lang="en-US" sz="2400" dirty="0">
              <a:solidFill>
                <a:prstClr val="black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endParaRPr lang="en-US" sz="2400" dirty="0" smtClean="0">
              <a:solidFill>
                <a:prstClr val="black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endParaRPr lang="en-US" sz="2400" dirty="0">
              <a:solidFill>
                <a:prstClr val="black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endParaRPr lang="en-US" sz="2400" dirty="0" smtClean="0">
              <a:solidFill>
                <a:prstClr val="black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endParaRPr lang="en-US" sz="2400" dirty="0">
              <a:solidFill>
                <a:prstClr val="black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endParaRPr lang="en-US" sz="2400" dirty="0">
              <a:solidFill>
                <a:prstClr val="black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</a:p>
          <a:p>
            <a:pPr algn="just"/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Dựa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vào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danh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sách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đăng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kí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cô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chia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lớp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thành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ba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nhóm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mỗi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nhóm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đọc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một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truyện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Chúng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tôi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đọc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cho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nhau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nghe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rồi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cùng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nhau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trao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đổi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về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các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nhận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vật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trong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truyện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mà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nhóm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đã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chọn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.</a:t>
            </a:r>
            <a:endParaRPr lang="vi-VN" sz="2400" dirty="0">
              <a:solidFill>
                <a:prstClr val="black"/>
              </a:solidFill>
              <a:ea typeface="Arial-Rounded" panose="020B0500000000000000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829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AD25C7C3-ED06-473F-B22C-1832C88A3413}"/>
              </a:ext>
            </a:extLst>
          </p:cNvPr>
          <p:cNvSpPr/>
          <p:nvPr/>
        </p:nvSpPr>
        <p:spPr>
          <a:xfrm>
            <a:off x="3826654" y="585733"/>
            <a:ext cx="5374433" cy="8024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200" dirty="0" err="1">
                <a:solidFill>
                  <a:prstClr val="white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Luyện</a:t>
            </a:r>
            <a:r>
              <a:rPr lang="en-US" sz="3200" dirty="0">
                <a:solidFill>
                  <a:prstClr val="white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đọc</a:t>
            </a:r>
            <a:r>
              <a:rPr lang="en-US" sz="3200" dirty="0">
                <a:solidFill>
                  <a:prstClr val="white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câu</a:t>
            </a:r>
            <a:r>
              <a:rPr lang="en-US" sz="3200" dirty="0">
                <a:solidFill>
                  <a:prstClr val="white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dài</a:t>
            </a:r>
            <a:endParaRPr lang="en-US" sz="3200" dirty="0">
              <a:solidFill>
                <a:prstClr val="white"/>
              </a:solidFill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pic>
        <p:nvPicPr>
          <p:cNvPr id="3" name="Picture 288" descr="3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84" y="1177326"/>
            <a:ext cx="11513574" cy="5405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F:\360安全浏览器下载\六一\Nipic_2531170_b95b5e79d8a6cffe\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12931" y="440024"/>
            <a:ext cx="2177371" cy="2991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27B5117-E092-4D2B-8C22-C0254D699400}"/>
              </a:ext>
            </a:extLst>
          </p:cNvPr>
          <p:cNvSpPr txBox="1"/>
          <p:nvPr/>
        </p:nvSpPr>
        <p:spPr>
          <a:xfrm>
            <a:off x="2157275" y="2868671"/>
            <a:ext cx="8091996" cy="1816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vi-VN" sz="36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Chúng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tôi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đọc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cho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nhau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nghe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rồi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cùng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nhau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trao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đổi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về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các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nhận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vật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trong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truyện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mà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nhóm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đã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chọn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</a:t>
            </a:r>
            <a:endParaRPr lang="vi-VN" sz="3600" dirty="0">
              <a:solidFill>
                <a:srgbClr val="FF0000"/>
              </a:solidFill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33F25909-9C96-4E80-9968-1C6AD2F081CA}"/>
              </a:ext>
            </a:extLst>
          </p:cNvPr>
          <p:cNvCxnSpPr>
            <a:cxnSpLocks/>
          </p:cNvCxnSpPr>
          <p:nvPr/>
        </p:nvCxnSpPr>
        <p:spPr>
          <a:xfrm flipH="1">
            <a:off x="8353887" y="3007581"/>
            <a:ext cx="126395" cy="421419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84395178-711E-426A-9354-14081AA6B36B}"/>
              </a:ext>
            </a:extLst>
          </p:cNvPr>
          <p:cNvCxnSpPr>
            <a:cxnSpLocks/>
          </p:cNvCxnSpPr>
          <p:nvPr/>
        </p:nvCxnSpPr>
        <p:spPr>
          <a:xfrm flipH="1">
            <a:off x="4725243" y="3584339"/>
            <a:ext cx="126395" cy="421419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1CDFAFF7-4888-474E-906D-6A979D8A7619}"/>
              </a:ext>
            </a:extLst>
          </p:cNvPr>
          <p:cNvCxnSpPr>
            <a:cxnSpLocks/>
          </p:cNvCxnSpPr>
          <p:nvPr/>
        </p:nvCxnSpPr>
        <p:spPr>
          <a:xfrm flipH="1">
            <a:off x="10186073" y="3584339"/>
            <a:ext cx="126395" cy="421419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14B6833A-6030-4F34-BD59-AC46717C27F3}"/>
              </a:ext>
            </a:extLst>
          </p:cNvPr>
          <p:cNvCxnSpPr>
            <a:cxnSpLocks/>
          </p:cNvCxnSpPr>
          <p:nvPr/>
        </p:nvCxnSpPr>
        <p:spPr>
          <a:xfrm flipH="1">
            <a:off x="5603922" y="4196729"/>
            <a:ext cx="126395" cy="421419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9A602BDA-CA08-4B63-A257-28D1C6CD9C3B}"/>
              </a:ext>
            </a:extLst>
          </p:cNvPr>
          <p:cNvCxnSpPr>
            <a:cxnSpLocks/>
          </p:cNvCxnSpPr>
          <p:nvPr/>
        </p:nvCxnSpPr>
        <p:spPr>
          <a:xfrm flipH="1">
            <a:off x="5667119" y="4196730"/>
            <a:ext cx="126395" cy="421419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2161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C432D325-9041-614E-B121-2883E358D2C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91808" y="-45710"/>
            <a:ext cx="844272" cy="11938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3CCC1427-5E34-4F7A-A0F5-85EFCA61B10A}"/>
              </a:ext>
            </a:extLst>
          </p:cNvPr>
          <p:cNvSpPr/>
          <p:nvPr/>
        </p:nvSpPr>
        <p:spPr>
          <a:xfrm>
            <a:off x="0" y="719339"/>
            <a:ext cx="12192000" cy="6138662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defRPr/>
            </a:pPr>
            <a:endParaRPr lang="en-US" sz="22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67888" y="136923"/>
            <a:ext cx="6653471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66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DANH SÁCH HỌC SINH </a:t>
            </a:r>
            <a:endParaRPr lang="en-US" sz="3200" b="1" dirty="0">
              <a:solidFill>
                <a:srgbClr val="FF6600"/>
              </a:solidFill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2" descr="20210409090849_wm_shs-tieng-viet-2-tap-1">
            <a:extLst>
              <a:ext uri="{FF2B5EF4-FFF2-40B4-BE49-F238E27FC236}">
                <a16:creationId xmlns:a16="http://schemas.microsoft.com/office/drawing/2014/main" xmlns="" id="{67B6D5ED-8F3E-40F6-8579-0F66F1D8C4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778" t="47847" r="6315" b="14794"/>
          <a:stretch/>
        </p:blipFill>
        <p:spPr bwMode="auto">
          <a:xfrm>
            <a:off x="2151856" y="1438215"/>
            <a:ext cx="7333336" cy="43620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877B5AA-6F08-4A3C-AA1B-32F036461692}"/>
              </a:ext>
            </a:extLst>
          </p:cNvPr>
          <p:cNvSpPr txBox="1"/>
          <p:nvPr/>
        </p:nvSpPr>
        <p:spPr>
          <a:xfrm>
            <a:off x="318932" y="796359"/>
            <a:ext cx="1165396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Hôm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nay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chúng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tôi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được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đọc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truyện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tại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lớp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Cô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giáo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cho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chúng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tôi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đăng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kí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đọc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truyện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theo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sở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thích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Dưới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đây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là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danh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sách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đăng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kí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tổ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tôi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</a:p>
          <a:p>
            <a:pPr algn="just"/>
            <a:endParaRPr lang="en-US" sz="2400" dirty="0">
              <a:solidFill>
                <a:prstClr val="black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endParaRPr lang="en-US" sz="2400" dirty="0">
              <a:solidFill>
                <a:prstClr val="black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endParaRPr lang="en-US" sz="2400" dirty="0" smtClean="0">
              <a:solidFill>
                <a:prstClr val="black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endParaRPr lang="en-US" sz="2400" dirty="0">
              <a:solidFill>
                <a:prstClr val="black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endParaRPr lang="en-US" sz="2400" dirty="0" smtClean="0">
              <a:solidFill>
                <a:prstClr val="black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endParaRPr lang="en-US" sz="2400" dirty="0">
              <a:solidFill>
                <a:prstClr val="black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endParaRPr lang="en-US" sz="2400" dirty="0" smtClean="0">
              <a:solidFill>
                <a:prstClr val="black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endParaRPr lang="en-US" sz="2400" dirty="0">
              <a:solidFill>
                <a:prstClr val="black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endParaRPr lang="en-US" sz="2400" dirty="0">
              <a:solidFill>
                <a:prstClr val="black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</a:p>
          <a:p>
            <a:pPr algn="just"/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Dựa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vào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danh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sách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đăng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kí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cô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chia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lớp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thành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ba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nhóm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mỗi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nhóm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đọc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một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truyện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Chúng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tôi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đọc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cho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nhau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nghe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rồi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cùng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nhau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trao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đổi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về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các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nhận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vật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trong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truyện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mà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nhóm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đã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chọn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.</a:t>
            </a:r>
            <a:endParaRPr lang="vi-VN" sz="2400" dirty="0">
              <a:solidFill>
                <a:prstClr val="black"/>
              </a:solidFill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432772" y="855974"/>
            <a:ext cx="290356" cy="319412"/>
          </a:xfrm>
          <a:prstGeom prst="ellipse">
            <a:avLst/>
          </a:prstGeom>
          <a:solidFill>
            <a:srgbClr val="ED7D31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US" b="1" kern="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</a:p>
        </p:txBody>
      </p:sp>
      <p:sp>
        <p:nvSpPr>
          <p:cNvPr id="12" name="Oval 11"/>
          <p:cNvSpPr/>
          <p:nvPr/>
        </p:nvSpPr>
        <p:spPr>
          <a:xfrm>
            <a:off x="1880939" y="1780174"/>
            <a:ext cx="290356" cy="319412"/>
          </a:xfrm>
          <a:prstGeom prst="ellipse">
            <a:avLst/>
          </a:prstGeom>
          <a:solidFill>
            <a:srgbClr val="ED7D31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US" b="1" kern="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sp>
        <p:nvSpPr>
          <p:cNvPr id="18" name="Oval 17"/>
          <p:cNvSpPr/>
          <p:nvPr/>
        </p:nvSpPr>
        <p:spPr>
          <a:xfrm>
            <a:off x="406204" y="5635310"/>
            <a:ext cx="328899" cy="329975"/>
          </a:xfrm>
          <a:prstGeom prst="ellipse">
            <a:avLst/>
          </a:prstGeom>
          <a:solidFill>
            <a:srgbClr val="ED7D31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US" b="1" kern="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301525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C432D325-9041-614E-B121-2883E358D2C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91808" y="-45710"/>
            <a:ext cx="844272" cy="11938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3CCC1427-5E34-4F7A-A0F5-85EFCA61B10A}"/>
              </a:ext>
            </a:extLst>
          </p:cNvPr>
          <p:cNvSpPr/>
          <p:nvPr/>
        </p:nvSpPr>
        <p:spPr>
          <a:xfrm>
            <a:off x="0" y="719339"/>
            <a:ext cx="12192000" cy="6138662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defRPr/>
            </a:pPr>
            <a:endParaRPr lang="en-US" sz="22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67888" y="136923"/>
            <a:ext cx="6653471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66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DANH SÁCH HỌC SINH </a:t>
            </a:r>
            <a:endParaRPr lang="en-US" sz="3200" b="1" dirty="0">
              <a:solidFill>
                <a:srgbClr val="FF6600"/>
              </a:solidFill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2" descr="20210409090849_wm_shs-tieng-viet-2-tap-1">
            <a:extLst>
              <a:ext uri="{FF2B5EF4-FFF2-40B4-BE49-F238E27FC236}">
                <a16:creationId xmlns:a16="http://schemas.microsoft.com/office/drawing/2014/main" xmlns="" id="{67B6D5ED-8F3E-40F6-8579-0F66F1D8C4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778" t="47847" r="6315" b="14794"/>
          <a:stretch/>
        </p:blipFill>
        <p:spPr bwMode="auto">
          <a:xfrm>
            <a:off x="2151856" y="1438215"/>
            <a:ext cx="7333336" cy="43620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877B5AA-6F08-4A3C-AA1B-32F036461692}"/>
              </a:ext>
            </a:extLst>
          </p:cNvPr>
          <p:cNvSpPr txBox="1"/>
          <p:nvPr/>
        </p:nvSpPr>
        <p:spPr>
          <a:xfrm>
            <a:off x="318932" y="796359"/>
            <a:ext cx="1165396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Hôm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nay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chúng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tôi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được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đọc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truyện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tại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lớp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Cô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giáo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cho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chúng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tôi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đăng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kí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đọc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truyện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theo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sở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thích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Dưới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đây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là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danh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sách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đăng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kí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tổ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tôi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</a:p>
          <a:p>
            <a:pPr algn="just"/>
            <a:endParaRPr lang="en-US" sz="2400" dirty="0">
              <a:solidFill>
                <a:prstClr val="black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endParaRPr lang="en-US" sz="2400" dirty="0">
              <a:solidFill>
                <a:prstClr val="black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endParaRPr lang="en-US" sz="2400" dirty="0" smtClean="0">
              <a:solidFill>
                <a:prstClr val="black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endParaRPr lang="en-US" sz="2400" dirty="0">
              <a:solidFill>
                <a:prstClr val="black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endParaRPr lang="en-US" sz="2400" dirty="0" smtClean="0">
              <a:solidFill>
                <a:prstClr val="black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endParaRPr lang="en-US" sz="2400" dirty="0">
              <a:solidFill>
                <a:prstClr val="black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endParaRPr lang="en-US" sz="2400" dirty="0" smtClean="0">
              <a:solidFill>
                <a:prstClr val="black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endParaRPr lang="en-US" sz="2400" dirty="0">
              <a:solidFill>
                <a:prstClr val="black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endParaRPr lang="en-US" sz="2400" dirty="0">
              <a:solidFill>
                <a:prstClr val="black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</a:p>
          <a:p>
            <a:pPr algn="just"/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Dựa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vào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danh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sách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đăng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kí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cô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chia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lớp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thành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ba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nhóm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mỗi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nhóm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đọc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một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truyện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Chúng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tôi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đọc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cho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nhau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nghe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rồi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cùng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nhau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trao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đổi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về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các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nhận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vật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trong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truyện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mà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nhóm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đã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chọn</a:t>
            </a:r>
            <a:r>
              <a:rPr lang="en-US" sz="2400" dirty="0">
                <a:solidFill>
                  <a:prstClr val="black"/>
                </a:solidFill>
                <a:ea typeface="Arial-Rounded" panose="020B0500000000000000" pitchFamily="34" charset="0"/>
                <a:cs typeface="Times New Roman" pitchFamily="18" charset="0"/>
              </a:rPr>
              <a:t>.</a:t>
            </a:r>
            <a:endParaRPr lang="vi-VN" sz="2400" dirty="0">
              <a:solidFill>
                <a:prstClr val="black"/>
              </a:solidFill>
              <a:ea typeface="Arial-Rounded" panose="020B0500000000000000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735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703387" y="1519486"/>
            <a:ext cx="8386543" cy="2017987"/>
          </a:xfrm>
          <a:prstGeom prst="rect">
            <a:avLst/>
          </a:prstGeom>
        </p:spPr>
        <p:txBody>
          <a:bodyPr spcFirstLastPara="1" numCol="1">
            <a:prstTxWarp prst="textArchUp">
              <a:avLst/>
            </a:prstTxWarp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 prst="angle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9600" b="1" dirty="0" err="1" smtClean="0">
                <a:ln/>
                <a:solidFill>
                  <a:srgbClr val="8064A2"/>
                </a:solidFill>
                <a:effectLst>
                  <a:glow rad="228600">
                    <a:srgbClr val="8064A2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altLang="en-US" sz="9600" b="1" dirty="0" smtClean="0">
                <a:ln/>
                <a:solidFill>
                  <a:srgbClr val="8064A2"/>
                </a:solidFill>
                <a:effectLst>
                  <a:glow rad="228600">
                    <a:srgbClr val="8064A2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9600" b="1" dirty="0" err="1" smtClean="0">
                <a:ln/>
                <a:solidFill>
                  <a:srgbClr val="8064A2"/>
                </a:solidFill>
                <a:effectLst>
                  <a:glow rad="228600">
                    <a:srgbClr val="8064A2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altLang="en-US" sz="9600" b="1" dirty="0" smtClean="0">
                <a:ln/>
                <a:solidFill>
                  <a:srgbClr val="8064A2"/>
                </a:solidFill>
                <a:effectLst>
                  <a:glow rad="228600">
                    <a:srgbClr val="8064A2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9600" b="1" dirty="0" err="1" smtClean="0">
                <a:ln/>
                <a:solidFill>
                  <a:srgbClr val="8064A2"/>
                </a:solidFill>
                <a:effectLst>
                  <a:glow rad="228600">
                    <a:srgbClr val="8064A2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9600" b="1" dirty="0" smtClean="0">
                <a:ln/>
                <a:solidFill>
                  <a:srgbClr val="8064A2"/>
                </a:solidFill>
                <a:effectLst>
                  <a:glow rad="228600">
                    <a:srgbClr val="8064A2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9600" b="1" dirty="0" err="1" smtClean="0">
                <a:ln/>
                <a:solidFill>
                  <a:srgbClr val="8064A2"/>
                </a:solidFill>
                <a:effectLst>
                  <a:glow rad="228600">
                    <a:srgbClr val="8064A2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endParaRPr lang="en-US" altLang="en-US" sz="9600" b="1" dirty="0">
              <a:ln/>
              <a:solidFill>
                <a:srgbClr val="8064A2"/>
              </a:solidFill>
              <a:effectLst>
                <a:glow rad="228600">
                  <a:srgbClr val="8064A2">
                    <a:satMod val="175000"/>
                    <a:alpha val="4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83" y="3410607"/>
            <a:ext cx="3447393" cy="34473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1983" y="2291256"/>
            <a:ext cx="3289738" cy="3289738"/>
          </a:xfrm>
          <a:prstGeom prst="rect">
            <a:avLst/>
          </a:prstGeom>
        </p:spPr>
      </p:pic>
      <p:pic>
        <p:nvPicPr>
          <p:cNvPr id="5" name="Picture 2" descr="Tập viết số - Trường lớp - Nguyễn Đương Ánh - Luyện chữ đẹ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2300" y="3537473"/>
            <a:ext cx="2448472" cy="3193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3172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CORM_RATE_SLIDES" val="0"/>
  <p:tag name="ISPRING_SCORM_RATE_QUIZZES" val="0"/>
  <p:tag name="ISPRING_SCORM_PASSING_SCORE" val="0.000000"/>
  <p:tag name="ISPRING_ULTRA_SCORM_COURSE_ID" val="C552A565-DDD1-42B7-971C-D7608DB1B87F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ONLINEFOLDERID" val="0"/>
  <p:tag name="ISPRINGONLINEFOLDERPATH" val="内容列表"/>
  <p:tag name="ISPRINGCLOUDFOLDERID" val="0"/>
  <p:tag name="ISPRINGCLOUDFOLDERPATH" val="资源库"/>
  <p:tag name="ISPRING_OUTPUT_FOLDER" val="D:\ppt\第15批\923043"/>
  <p:tag name="ISPRING_PRESENTATION_TITLE" val="PPT源文件"/>
  <p:tag name="ISPRING_FIRST_PUBLISH" val="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nmh5ip1a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nmh5ip1a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588ku">
      <a:majorFont>
        <a:latin typeface="Arial Black"/>
        <a:ea typeface="思源黑体 CN Bold"/>
        <a:cs typeface=""/>
      </a:majorFont>
      <a:minorFont>
        <a:latin typeface="Arial"/>
        <a:ea typeface="思源黑体 CN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334</TotalTime>
  <Words>721</Words>
  <Application>Microsoft Office PowerPoint</Application>
  <PresentationFormat>Widescreen</PresentationFormat>
  <Paragraphs>125</Paragraphs>
  <Slides>19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19</vt:i4>
      </vt:variant>
    </vt:vector>
  </HeadingPairs>
  <TitlesOfParts>
    <vt:vector size="35" baseType="lpstr">
      <vt:lpstr>Arial</vt:lpstr>
      <vt:lpstr>Arial-Rounded</vt:lpstr>
      <vt:lpstr>Calibri</vt:lpstr>
      <vt:lpstr>DengXian</vt:lpstr>
      <vt:lpstr>HP001 4 hàng</vt:lpstr>
      <vt:lpstr>r0c0i Linotte</vt:lpstr>
      <vt:lpstr>Times New Roman</vt:lpstr>
      <vt:lpstr>字魂59号-创粗黑</vt:lpstr>
      <vt:lpstr>等线</vt:lpstr>
      <vt:lpstr>等线 Light</vt:lpstr>
      <vt:lpstr>Office 主题​​</vt:lpstr>
      <vt:lpstr>Office 主题</vt:lpstr>
      <vt:lpstr>1_Office Theme</vt:lpstr>
      <vt:lpstr>1_Office 主题</vt:lpstr>
      <vt:lpstr>1_Office 主题​​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PPT源文件</dc:title>
  <dc:creator>Administrator</dc:creator>
  <cp:lastModifiedBy>Hoa</cp:lastModifiedBy>
  <cp:revision>38</cp:revision>
  <dcterms:created xsi:type="dcterms:W3CDTF">2018-09-05T13:02:01Z</dcterms:created>
  <dcterms:modified xsi:type="dcterms:W3CDTF">2021-10-12T07:17:11Z</dcterms:modified>
</cp:coreProperties>
</file>