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  <p:sldMasterId id="2147483701" r:id="rId2"/>
    <p:sldMasterId id="2147483713" r:id="rId3"/>
  </p:sldMasterIdLst>
  <p:notesMasterIdLst>
    <p:notesMasterId r:id="rId47"/>
  </p:notesMasterIdLst>
  <p:sldIdLst>
    <p:sldId id="346" r:id="rId4"/>
    <p:sldId id="338" r:id="rId5"/>
    <p:sldId id="297" r:id="rId6"/>
    <p:sldId id="257" r:id="rId7"/>
    <p:sldId id="298" r:id="rId8"/>
    <p:sldId id="299" r:id="rId9"/>
    <p:sldId id="340" r:id="rId10"/>
    <p:sldId id="316" r:id="rId11"/>
    <p:sldId id="317" r:id="rId12"/>
    <p:sldId id="321" r:id="rId13"/>
    <p:sldId id="285" r:id="rId14"/>
    <p:sldId id="341" r:id="rId15"/>
    <p:sldId id="307" r:id="rId16"/>
    <p:sldId id="308" r:id="rId17"/>
    <p:sldId id="318" r:id="rId18"/>
    <p:sldId id="332" r:id="rId19"/>
    <p:sldId id="333" r:id="rId20"/>
    <p:sldId id="347" r:id="rId21"/>
    <p:sldId id="344" r:id="rId22"/>
    <p:sldId id="320" r:id="rId23"/>
    <p:sldId id="335" r:id="rId24"/>
    <p:sldId id="306" r:id="rId25"/>
    <p:sldId id="315" r:id="rId26"/>
    <p:sldId id="323" r:id="rId27"/>
    <p:sldId id="336" r:id="rId28"/>
    <p:sldId id="342" r:id="rId29"/>
    <p:sldId id="327" r:id="rId30"/>
    <p:sldId id="328" r:id="rId31"/>
    <p:sldId id="331" r:id="rId32"/>
    <p:sldId id="329" r:id="rId33"/>
    <p:sldId id="330" r:id="rId34"/>
    <p:sldId id="345" r:id="rId35"/>
    <p:sldId id="292" r:id="rId36"/>
    <p:sldId id="278" r:id="rId37"/>
    <p:sldId id="348" r:id="rId38"/>
    <p:sldId id="310" r:id="rId39"/>
    <p:sldId id="311" r:id="rId40"/>
    <p:sldId id="337" r:id="rId41"/>
    <p:sldId id="343" r:id="rId42"/>
    <p:sldId id="300" r:id="rId43"/>
    <p:sldId id="275" r:id="rId44"/>
    <p:sldId id="302" r:id="rId45"/>
    <p:sldId id="276" r:id="rId4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02BD8C-2BE1-3CAC-4EE9-80073A6A0EA9}" v="1" dt="2020-10-12T13:40:55.007"/>
    <p1510:client id="{56FA2494-1321-47DF-87BE-3D0170F5A19F}" v="1" dt="2020-10-12T13:38:02.787"/>
    <p1510:client id="{7BAF8795-FC6E-EA2F-2293-EF90036B8D1A}" v="1" dt="2020-08-25T14:51:46.0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434" autoAdjust="0"/>
  </p:normalViewPr>
  <p:slideViewPr>
    <p:cSldViewPr>
      <p:cViewPr varScale="1">
        <p:scale>
          <a:sx n="100" d="100"/>
          <a:sy n="100" d="100"/>
        </p:scale>
        <p:origin x="72" y="115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microsoft.com/office/2015/10/relationships/revisionInfo" Target="revisionInfo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eefbec005d879d688a20f21de5210f3a17dbaf617381f3fa0895627a10db5fd6::" providerId="AD" clId="Web-{3E02BD8C-2BE1-3CAC-4EE9-80073A6A0EA9}"/>
    <pc:docChg chg="modSld">
      <pc:chgData name="Người dùng Khách" userId="S::urn:spo:anon#eefbec005d879d688a20f21de5210f3a17dbaf617381f3fa0895627a10db5fd6::" providerId="AD" clId="Web-{3E02BD8C-2BE1-3CAC-4EE9-80073A6A0EA9}" dt="2020-10-12T13:40:55.007" v="0" actId="1076"/>
      <pc:docMkLst>
        <pc:docMk/>
      </pc:docMkLst>
      <pc:sldChg chg="modSp">
        <pc:chgData name="Người dùng Khách" userId="S::urn:spo:anon#eefbec005d879d688a20f21de5210f3a17dbaf617381f3fa0895627a10db5fd6::" providerId="AD" clId="Web-{3E02BD8C-2BE1-3CAC-4EE9-80073A6A0EA9}" dt="2020-10-12T13:40:55.007" v="0" actId="1076"/>
        <pc:sldMkLst>
          <pc:docMk/>
          <pc:sldMk cId="326806862" sldId="278"/>
        </pc:sldMkLst>
        <pc:picChg chg="mod">
          <ac:chgData name="Người dùng Khách" userId="S::urn:spo:anon#eefbec005d879d688a20f21de5210f3a17dbaf617381f3fa0895627a10db5fd6::" providerId="AD" clId="Web-{3E02BD8C-2BE1-3CAC-4EE9-80073A6A0EA9}" dt="2020-10-12T13:40:55.007" v="0" actId="1076"/>
          <ac:picMkLst>
            <pc:docMk/>
            <pc:sldMk cId="326806862" sldId="278"/>
            <ac:picMk id="3" creationId="{00000000-0000-0000-0000-000000000000}"/>
          </ac:picMkLst>
        </pc:picChg>
      </pc:sldChg>
    </pc:docChg>
  </pc:docChgLst>
  <pc:docChgLst>
    <pc:chgData name="Người dùng Khách" userId="S::urn:spo:anon#eefbec005d879d688a20f21de5210f3a17dbaf617381f3fa0895627a10db5fd6::" providerId="AD" clId="Web-{56FA2494-1321-47DF-87BE-3D0170F5A19F}"/>
    <pc:docChg chg="modSld">
      <pc:chgData name="Người dùng Khách" userId="S::urn:spo:anon#eefbec005d879d688a20f21de5210f3a17dbaf617381f3fa0895627a10db5fd6::" providerId="AD" clId="Web-{56FA2494-1321-47DF-87BE-3D0170F5A19F}" dt="2020-10-12T13:38:02.787" v="0" actId="14100"/>
      <pc:docMkLst>
        <pc:docMk/>
      </pc:docMkLst>
      <pc:sldChg chg="modSp">
        <pc:chgData name="Người dùng Khách" userId="S::urn:spo:anon#eefbec005d879d688a20f21de5210f3a17dbaf617381f3fa0895627a10db5fd6::" providerId="AD" clId="Web-{56FA2494-1321-47DF-87BE-3D0170F5A19F}" dt="2020-10-12T13:38:02.787" v="0" actId="14100"/>
        <pc:sldMkLst>
          <pc:docMk/>
          <pc:sldMk cId="133871930" sldId="288"/>
        </pc:sldMkLst>
        <pc:picChg chg="mod">
          <ac:chgData name="Người dùng Khách" userId="S::urn:spo:anon#eefbec005d879d688a20f21de5210f3a17dbaf617381f3fa0895627a10db5fd6::" providerId="AD" clId="Web-{56FA2494-1321-47DF-87BE-3D0170F5A19F}" dt="2020-10-12T13:38:02.787" v="0" actId="14100"/>
          <ac:picMkLst>
            <pc:docMk/>
            <pc:sldMk cId="133871930" sldId="288"/>
            <ac:picMk id="13" creationId="{00000000-0000-0000-0000-000000000000}"/>
          </ac:picMkLst>
        </pc:picChg>
      </pc:sldChg>
    </pc:docChg>
  </pc:docChgLst>
  <pc:docChgLst>
    <pc:chgData name="Người dùng Khách" userId="S::urn:spo:anon#50bee2097f0eae0a5fcb76671747eb9c9c09f81a7c6d6b0fdfc4cd64d038565f::" providerId="AD" clId="Web-{7BAF8795-FC6E-EA2F-2293-EF90036B8D1A}"/>
    <pc:docChg chg="modSld">
      <pc:chgData name="Người dùng Khách" userId="S::urn:spo:anon#50bee2097f0eae0a5fcb76671747eb9c9c09f81a7c6d6b0fdfc4cd64d038565f::" providerId="AD" clId="Web-{7BAF8795-FC6E-EA2F-2293-EF90036B8D1A}" dt="2020-08-25T14:51:46.046" v="0" actId="1076"/>
      <pc:docMkLst>
        <pc:docMk/>
      </pc:docMkLst>
      <pc:sldChg chg="modSp">
        <pc:chgData name="Người dùng Khách" userId="S::urn:spo:anon#50bee2097f0eae0a5fcb76671747eb9c9c09f81a7c6d6b0fdfc4cd64d038565f::" providerId="AD" clId="Web-{7BAF8795-FC6E-EA2F-2293-EF90036B8D1A}" dt="2020-08-25T14:51:46.046" v="0" actId="1076"/>
        <pc:sldMkLst>
          <pc:docMk/>
          <pc:sldMk cId="4074704669" sldId="286"/>
        </pc:sldMkLst>
        <pc:picChg chg="mod">
          <ac:chgData name="Người dùng Khách" userId="S::urn:spo:anon#50bee2097f0eae0a5fcb76671747eb9c9c09f81a7c6d6b0fdfc4cd64d038565f::" providerId="AD" clId="Web-{7BAF8795-FC6E-EA2F-2293-EF90036B8D1A}" dt="2020-08-25T14:51:46.046" v="0" actId="1076"/>
          <ac:picMkLst>
            <pc:docMk/>
            <pc:sldMk cId="4074704669" sldId="286"/>
            <ac:picMk id="17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8477D-C477-40F0-AEE8-5B2FF2D1EBFF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F6E66-550D-4317-BA18-942680F17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910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F6E66-550D-4317-BA18-942680F176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625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2F6E66-550D-4317-BA18-942680F176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086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09951-93A7-4A53-A8C9-F4C476CABC3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482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155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139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821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659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7753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387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79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846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498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786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411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5839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197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4170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9085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1869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9890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6287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6171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1972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0156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822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113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225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60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6789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646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483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374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71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60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68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817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863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92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76922-342B-48CC-B6A6-DA89AB51E4C5}" type="datetimeFigureOut">
              <a:rPr lang="en-US" smtClean="0"/>
              <a:pPr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674AE-04CF-4BA6-9B7B-9370A25142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69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3.tmp"/><Relationship Id="rId4" Type="http://schemas.openxmlformats.org/officeDocument/2006/relationships/image" Target="../media/image8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3.tmp"/><Relationship Id="rId4" Type="http://schemas.openxmlformats.org/officeDocument/2006/relationships/image" Target="../media/image8.tm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mp"/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6.tmp"/><Relationship Id="rId5" Type="http://schemas.openxmlformats.org/officeDocument/2006/relationships/image" Target="../media/image25.tmp"/><Relationship Id="rId4" Type="http://schemas.openxmlformats.org/officeDocument/2006/relationships/image" Target="../media/image24.tm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mp"/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mp"/><Relationship Id="rId2" Type="http://schemas.openxmlformats.org/officeDocument/2006/relationships/image" Target="../media/image36.tmp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mp"/><Relationship Id="rId2" Type="http://schemas.openxmlformats.org/officeDocument/2006/relationships/image" Target="../media/image36.tmp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mp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m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5.tm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m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5.tmp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mp"/><Relationship Id="rId2" Type="http://schemas.openxmlformats.org/officeDocument/2006/relationships/image" Target="../media/image40.tmp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tmp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package" Target="../embeddings/Microsoft_PowerPoint_Presentation.pptx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tmp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mp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tmp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mp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mp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9.tm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tmp"/><Relationship Id="rId5" Type="http://schemas.openxmlformats.org/officeDocument/2006/relationships/image" Target="../media/image7.tmp"/><Relationship Id="rId4" Type="http://schemas.openxmlformats.org/officeDocument/2006/relationships/image" Target="../media/image6.tmp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5.tmp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4.tmp"/><Relationship Id="rId5" Type="http://schemas.openxmlformats.org/officeDocument/2006/relationships/image" Target="../media/image13.tmp"/><Relationship Id="rId4" Type="http://schemas.openxmlformats.org/officeDocument/2006/relationships/image" Target="../media/image12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3050" y="514350"/>
            <a:ext cx="6086475" cy="228481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36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46548" y="577870"/>
            <a:ext cx="8450903" cy="21236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CHÀO MỪNG CÁC CON </a:t>
            </a:r>
          </a:p>
          <a:p>
            <a:pPr algn="ctr">
              <a:defRPr/>
            </a:pPr>
            <a:r>
              <a:rPr lang="en-US" sz="6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ĐẾN VỚI TIẾT HỌC</a:t>
            </a:r>
          </a:p>
        </p:txBody>
      </p:sp>
    </p:spTree>
    <p:extLst>
      <p:ext uri="{BB962C8B-B14F-4D97-AF65-F5344CB8AC3E}">
        <p14:creationId xmlns:p14="http://schemas.microsoft.com/office/powerpoint/2010/main" val="1422928202"/>
      </p:ext>
    </p:extLst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8915400" cy="5143500"/>
          </a:xfrm>
          <a:prstGeom prst="rect">
            <a:avLst/>
          </a:prstGeom>
        </p:spPr>
      </p:pic>
      <p:pic>
        <p:nvPicPr>
          <p:cNvPr id="4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" y="195487"/>
            <a:ext cx="4038600" cy="475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608545" y="734020"/>
            <a:ext cx="1600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bg1"/>
                </a:solidFill>
                <a:latin typeface=".VnAvant" panose="020B7200000000000000" pitchFamily="34" charset="0"/>
              </a:rPr>
              <a:t> t</a:t>
            </a:r>
            <a:endParaRPr lang="vi-VN" sz="6600" dirty="0">
              <a:solidFill>
                <a:schemeClr val="bg1"/>
              </a:solidFill>
              <a:latin typeface="HP -221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08545" y="2219435"/>
            <a:ext cx="18319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bg1"/>
                </a:solidFill>
                <a:latin typeface=".VnAvant" panose="020B7200000000000000" pitchFamily="34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.VnAvant" panose="020B7200000000000000" pitchFamily="34" charset="0"/>
              </a:rPr>
              <a:t>th</a:t>
            </a:r>
            <a:endParaRPr lang="vi-VN" sz="6600" dirty="0">
              <a:solidFill>
                <a:schemeClr val="bg1"/>
              </a:solidFill>
            </a:endParaRPr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495" y="828275"/>
            <a:ext cx="1868712" cy="919486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011" y="2219435"/>
            <a:ext cx="1782196" cy="98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45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772" y="206556"/>
            <a:ext cx="3126828" cy="25185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88" y="249028"/>
            <a:ext cx="3048000" cy="24760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-917028" y="2660377"/>
            <a:ext cx="487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F0000"/>
                </a:solidFill>
                <a:latin typeface=".VnAvant" panose="020B7200000000000000" pitchFamily="34" charset="0"/>
              </a:rPr>
              <a:t>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58488" y="2715096"/>
            <a:ext cx="48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th</a:t>
            </a:r>
            <a:endParaRPr lang="en-US" sz="72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75670"/>
            <a:ext cx="2556356" cy="1257836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3895189"/>
            <a:ext cx="2276207" cy="126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822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386" y="215662"/>
            <a:ext cx="6867747" cy="448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82698" y="2837427"/>
            <a:ext cx="4870651" cy="1037571"/>
          </a:xfrm>
          <a:prstGeom prst="rect">
            <a:avLst/>
          </a:prstGeom>
          <a:noFill/>
        </p:spPr>
        <p:txBody>
          <a:bodyPr wrap="none" lIns="30078" tIns="15039" rIns="30078" bIns="15039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545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65680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28600"/>
            <a:ext cx="8192347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58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4010"/>
            <a:ext cx="2408129" cy="2424730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300" y="285750"/>
            <a:ext cx="2819400" cy="2362200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76388"/>
            <a:ext cx="2240474" cy="2577129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" t="1698" r="4458" b="3498"/>
          <a:stretch/>
        </p:blipFill>
        <p:spPr>
          <a:xfrm>
            <a:off x="1722329" y="2579370"/>
            <a:ext cx="2286000" cy="2286000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753517"/>
            <a:ext cx="2648074" cy="216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2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299902"/>
            <a:ext cx="5181600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HP 001"/>
              </a:rPr>
              <a:t>Gạch 1 gạch dưới tiếng có </a:t>
            </a:r>
            <a:r>
              <a:rPr lang="vi-VN" sz="3200" b="1" dirty="0">
                <a:solidFill>
                  <a:srgbClr val="FF0000"/>
                </a:solidFill>
                <a:latin typeface="HP 001"/>
              </a:rPr>
              <a:t>t</a:t>
            </a:r>
          </a:p>
          <a:p>
            <a:r>
              <a:rPr lang="vi-VN" sz="3200" dirty="0">
                <a:latin typeface="HP 001"/>
              </a:rPr>
              <a:t>Gạch 2 gạch dưới tiếng có </a:t>
            </a:r>
            <a:r>
              <a:rPr lang="vi-VN" sz="3200" b="1" dirty="0">
                <a:solidFill>
                  <a:srgbClr val="FF0000"/>
                </a:solidFill>
                <a:latin typeface="HP 001"/>
              </a:rPr>
              <a:t>th</a:t>
            </a:r>
          </a:p>
        </p:txBody>
      </p:sp>
      <p:sp>
        <p:nvSpPr>
          <p:cNvPr id="4" name="Flowchart: Punched Tape 3"/>
          <p:cNvSpPr/>
          <p:nvPr/>
        </p:nvSpPr>
        <p:spPr>
          <a:xfrm>
            <a:off x="762000" y="1581150"/>
            <a:ext cx="1981200" cy="10668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Oval 4"/>
          <p:cNvSpPr/>
          <p:nvPr/>
        </p:nvSpPr>
        <p:spPr>
          <a:xfrm>
            <a:off x="914400" y="2038350"/>
            <a:ext cx="304800" cy="304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/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2006084"/>
            <a:ext cx="15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" name="Flowchart: Punched Tape 13"/>
          <p:cNvSpPr/>
          <p:nvPr/>
        </p:nvSpPr>
        <p:spPr>
          <a:xfrm>
            <a:off x="3810000" y="1581150"/>
            <a:ext cx="2209800" cy="10668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Oval 14"/>
          <p:cNvSpPr/>
          <p:nvPr/>
        </p:nvSpPr>
        <p:spPr>
          <a:xfrm>
            <a:off x="3962400" y="2038350"/>
            <a:ext cx="304800" cy="304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62400" y="2006084"/>
            <a:ext cx="15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7" name="Flowchart: Punched Tape 16"/>
          <p:cNvSpPr/>
          <p:nvPr/>
        </p:nvSpPr>
        <p:spPr>
          <a:xfrm>
            <a:off x="6917209" y="1625084"/>
            <a:ext cx="1828800" cy="946666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Oval 17"/>
          <p:cNvSpPr/>
          <p:nvPr/>
        </p:nvSpPr>
        <p:spPr>
          <a:xfrm>
            <a:off x="7010400" y="2038350"/>
            <a:ext cx="304800" cy="304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/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10400" y="2006084"/>
            <a:ext cx="15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0" name="Flowchart: Punched Tape 19"/>
          <p:cNvSpPr/>
          <p:nvPr/>
        </p:nvSpPr>
        <p:spPr>
          <a:xfrm>
            <a:off x="2057400" y="3486150"/>
            <a:ext cx="2266436" cy="10668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Oval 20"/>
          <p:cNvSpPr/>
          <p:nvPr/>
        </p:nvSpPr>
        <p:spPr>
          <a:xfrm>
            <a:off x="2209800" y="3943350"/>
            <a:ext cx="304800" cy="304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/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09800" y="3911084"/>
            <a:ext cx="15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3" name="Flowchart: Punched Tape 22"/>
          <p:cNvSpPr/>
          <p:nvPr/>
        </p:nvSpPr>
        <p:spPr>
          <a:xfrm>
            <a:off x="5638800" y="3487695"/>
            <a:ext cx="2556818" cy="10668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Oval 23"/>
          <p:cNvSpPr/>
          <p:nvPr/>
        </p:nvSpPr>
        <p:spPr>
          <a:xfrm>
            <a:off x="5791200" y="3944895"/>
            <a:ext cx="304800" cy="304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/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791200" y="3912629"/>
            <a:ext cx="15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91282" y="1973818"/>
            <a:ext cx="12480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vi-VN" dirty="0"/>
          </a:p>
        </p:txBody>
      </p:sp>
      <p:sp>
        <p:nvSpPr>
          <p:cNvPr id="28" name="TextBox 27"/>
          <p:cNvSpPr txBox="1"/>
          <p:nvPr/>
        </p:nvSpPr>
        <p:spPr>
          <a:xfrm>
            <a:off x="4323836" y="1973818"/>
            <a:ext cx="12480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vi-VN" dirty="0"/>
          </a:p>
        </p:txBody>
      </p:sp>
      <p:sp>
        <p:nvSpPr>
          <p:cNvPr id="32" name="TextBox 31"/>
          <p:cNvSpPr txBox="1"/>
          <p:nvPr/>
        </p:nvSpPr>
        <p:spPr>
          <a:xfrm>
            <a:off x="2531077" y="3872125"/>
            <a:ext cx="12480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vi-VN" dirty="0"/>
          </a:p>
        </p:txBody>
      </p:sp>
      <p:sp>
        <p:nvSpPr>
          <p:cNvPr id="34" name="TextBox 33"/>
          <p:cNvSpPr txBox="1"/>
          <p:nvPr/>
        </p:nvSpPr>
        <p:spPr>
          <a:xfrm>
            <a:off x="6203092" y="3879163"/>
            <a:ext cx="12480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vi-VN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1600200" y="2266950"/>
            <a:ext cx="228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967018" y="2266950"/>
            <a:ext cx="228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653348" y="2266950"/>
            <a:ext cx="3150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653348" y="2327818"/>
            <a:ext cx="3150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2732902" y="4171950"/>
            <a:ext cx="3150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2732903" y="4241457"/>
            <a:ext cx="3150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847703" y="4171950"/>
            <a:ext cx="3150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858000" y="4241457"/>
            <a:ext cx="3150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737" y="1878747"/>
            <a:ext cx="1301578" cy="4778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0537" y="1809750"/>
            <a:ext cx="1609725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7136" y="1907505"/>
            <a:ext cx="705974" cy="4356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4600" y="3804378"/>
            <a:ext cx="1638300" cy="50482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8394" y="3806426"/>
            <a:ext cx="1681162" cy="51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58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9131" y="-83943"/>
            <a:ext cx="81534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>
                <a:latin typeface="HP -221"/>
              </a:rPr>
              <a:t>Tìm</a:t>
            </a:r>
            <a:r>
              <a:rPr lang="en-US" sz="3200" dirty="0">
                <a:latin typeface="HP -221"/>
              </a:rPr>
              <a:t> </a:t>
            </a:r>
            <a:r>
              <a:rPr lang="en-US" sz="3200" dirty="0" err="1">
                <a:latin typeface="HP -221"/>
              </a:rPr>
              <a:t>tiếng</a:t>
            </a:r>
            <a:r>
              <a:rPr lang="en-US" sz="3200" dirty="0">
                <a:latin typeface="HP -221"/>
              </a:rPr>
              <a:t>, </a:t>
            </a:r>
            <a:r>
              <a:rPr lang="en-US" sz="3200" dirty="0" err="1">
                <a:latin typeface="HP -221"/>
              </a:rPr>
              <a:t>từ</a:t>
            </a:r>
            <a:r>
              <a:rPr lang="en-US" sz="3200" dirty="0">
                <a:latin typeface="HP -221"/>
              </a:rPr>
              <a:t>, </a:t>
            </a:r>
            <a:r>
              <a:rPr lang="en-US" sz="3200" dirty="0" err="1">
                <a:latin typeface="HP -221"/>
              </a:rPr>
              <a:t>câu</a:t>
            </a:r>
            <a:r>
              <a:rPr lang="en-US" sz="3200" dirty="0">
                <a:latin typeface="HP -221"/>
              </a:rPr>
              <a:t> </a:t>
            </a:r>
            <a:r>
              <a:rPr lang="en-US" sz="3200" dirty="0" err="1">
                <a:latin typeface="HP -221"/>
              </a:rPr>
              <a:t>ngoài</a:t>
            </a:r>
            <a:r>
              <a:rPr lang="en-US" sz="3200" dirty="0">
                <a:latin typeface="HP -221"/>
              </a:rPr>
              <a:t> </a:t>
            </a:r>
            <a:r>
              <a:rPr lang="en-US" sz="3200" dirty="0" err="1">
                <a:latin typeface="HP -221"/>
              </a:rPr>
              <a:t>bài</a:t>
            </a:r>
            <a:r>
              <a:rPr lang="en-US" sz="3200" dirty="0">
                <a:latin typeface="HP -221"/>
              </a:rPr>
              <a:t> </a:t>
            </a:r>
            <a:r>
              <a:rPr lang="en-US" sz="3200" dirty="0" err="1">
                <a:latin typeface="HP -221"/>
              </a:rPr>
              <a:t>có</a:t>
            </a:r>
            <a:r>
              <a:rPr lang="en-US" sz="3200" dirty="0">
                <a:latin typeface="HP -221"/>
              </a:rPr>
              <a:t> </a:t>
            </a:r>
            <a:r>
              <a:rPr lang="en-US" sz="3200" dirty="0" err="1">
                <a:latin typeface="HP -221"/>
              </a:rPr>
              <a:t>âm</a:t>
            </a:r>
            <a:r>
              <a:rPr lang="en-US" sz="3200" dirty="0">
                <a:latin typeface="HP -221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 -221"/>
              </a:rPr>
              <a:t>t</a:t>
            </a:r>
            <a:r>
              <a:rPr lang="en-US" sz="3200" dirty="0">
                <a:latin typeface="HP -221"/>
              </a:rPr>
              <a:t>, </a:t>
            </a:r>
            <a:r>
              <a:rPr lang="en-US" sz="3200" dirty="0" err="1">
                <a:latin typeface="HP -221"/>
              </a:rPr>
              <a:t>âm</a:t>
            </a:r>
            <a:r>
              <a:rPr lang="en-US" sz="3200" dirty="0">
                <a:latin typeface="HP -221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 -221"/>
              </a:rPr>
              <a:t>th</a:t>
            </a:r>
            <a:r>
              <a:rPr lang="en-US" sz="3200" dirty="0" err="1">
                <a:latin typeface="HP -221"/>
              </a:rPr>
              <a:t>.</a:t>
            </a:r>
            <a:endParaRPr lang="vi-VN" sz="3200" dirty="0">
              <a:latin typeface="HP -221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6"/>
          <a:stretch/>
        </p:blipFill>
        <p:spPr>
          <a:xfrm>
            <a:off x="152400" y="463397"/>
            <a:ext cx="2209800" cy="1684166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" y="2793738"/>
            <a:ext cx="2217612" cy="16613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147563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HP -221"/>
              </a:rPr>
              <a:t>ô </a:t>
            </a:r>
            <a:r>
              <a:rPr lang="en-US" sz="2800" dirty="0" err="1">
                <a:solidFill>
                  <a:srgbClr val="FF0000"/>
                </a:solidFill>
                <a:latin typeface="HP -221"/>
              </a:rPr>
              <a:t>tô</a:t>
            </a:r>
            <a:endParaRPr lang="vi-VN" sz="2800" dirty="0">
              <a:solidFill>
                <a:srgbClr val="FF0000"/>
              </a:solidFill>
              <a:latin typeface="HP -221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4418493"/>
            <a:ext cx="1569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HP -221"/>
              </a:rPr>
              <a:t>lá</a:t>
            </a:r>
            <a:r>
              <a:rPr lang="en-US" sz="2800" dirty="0">
                <a:solidFill>
                  <a:srgbClr val="FF0000"/>
                </a:solidFill>
                <a:latin typeface="HP -221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 -221"/>
              </a:rPr>
              <a:t>thư</a:t>
            </a:r>
            <a:endParaRPr lang="vi-VN" sz="2800" dirty="0">
              <a:solidFill>
                <a:srgbClr val="FF0000"/>
              </a:solidFill>
              <a:latin typeface="HP -221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57660" y="965824"/>
            <a:ext cx="728045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ti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vi, 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tủ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bạn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Tú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tự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học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tặng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</a:t>
            </a:r>
          </a:p>
          <a:p>
            <a:pPr algn="ctr"/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tâm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tình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cảm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số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tám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tập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viết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… 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34280" y="3123480"/>
            <a:ext cx="697197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tha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mồi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cái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thang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40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thắng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thêm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/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bạn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Thanh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thành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công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thăm</a:t>
            </a: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…</a:t>
            </a:r>
            <a:r>
              <a:rPr lang="en-U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105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>
            <a:extLst>
              <a:ext uri="{FF2B5EF4-FFF2-40B4-BE49-F238E27FC236}">
                <a16:creationId xmlns:a16="http://schemas.microsoft.com/office/drawing/2014/main" id="{6AE0C9CA-9458-8469-1C48-7488FEDE028B}"/>
              </a:ext>
            </a:extLst>
          </p:cNvPr>
          <p:cNvSpPr/>
          <p:nvPr/>
        </p:nvSpPr>
        <p:spPr>
          <a:xfrm>
            <a:off x="533400" y="971550"/>
            <a:ext cx="8001000" cy="29718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E54C23-25E5-8773-2DE8-B8A815AA1ACF}"/>
              </a:ext>
            </a:extLst>
          </p:cNvPr>
          <p:cNvSpPr txBox="1"/>
          <p:nvPr/>
        </p:nvSpPr>
        <p:spPr>
          <a:xfrm>
            <a:off x="1752600" y="1276350"/>
            <a:ext cx="6400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>
                <a:solidFill>
                  <a:srgbClr val="FF0000"/>
                </a:solidFill>
                <a:latin typeface="HP 001"/>
              </a:rPr>
              <a:t>Thư</a:t>
            </a:r>
            <a:r>
              <a:rPr lang="en-US" sz="11500" b="1" dirty="0">
                <a:solidFill>
                  <a:srgbClr val="FF0000"/>
                </a:solidFill>
                <a:latin typeface="HP 001"/>
              </a:rPr>
              <a:t> </a:t>
            </a:r>
            <a:r>
              <a:rPr lang="en-US" sz="11500" b="1" dirty="0" err="1">
                <a:solidFill>
                  <a:srgbClr val="FF0000"/>
                </a:solidFill>
                <a:latin typeface="HP 001"/>
              </a:rPr>
              <a:t>giãn</a:t>
            </a:r>
            <a:endParaRPr lang="vi-VN" sz="11500" b="1" dirty="0">
              <a:solidFill>
                <a:srgbClr val="FF0000"/>
              </a:solidFill>
              <a:latin typeface="HP 001"/>
            </a:endParaRPr>
          </a:p>
        </p:txBody>
      </p:sp>
    </p:spTree>
    <p:extLst>
      <p:ext uri="{BB962C8B-B14F-4D97-AF65-F5344CB8AC3E}">
        <p14:creationId xmlns:p14="http://schemas.microsoft.com/office/powerpoint/2010/main" val="3228902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icken Dance">
            <a:hlinkClick r:id="" action="ppaction://media"/>
            <a:extLst>
              <a:ext uri="{FF2B5EF4-FFF2-40B4-BE49-F238E27FC236}">
                <a16:creationId xmlns:a16="http://schemas.microsoft.com/office/drawing/2014/main" id="{77E4239E-2B53-2BB4-3C4B-6EBEB0080D8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5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386" y="215662"/>
            <a:ext cx="6867747" cy="448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34485" y="2837427"/>
            <a:ext cx="3767079" cy="1037571"/>
          </a:xfrm>
          <a:prstGeom prst="rect">
            <a:avLst/>
          </a:prstGeom>
          <a:noFill/>
        </p:spPr>
        <p:txBody>
          <a:bodyPr wrap="none" lIns="30078" tIns="15039" rIns="30078" bIns="15039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545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TẬP ĐỌC</a:t>
            </a:r>
          </a:p>
        </p:txBody>
      </p:sp>
    </p:spTree>
    <p:extLst>
      <p:ext uri="{BB962C8B-B14F-4D97-AF65-F5344CB8AC3E}">
        <p14:creationId xmlns:p14="http://schemas.microsoft.com/office/powerpoint/2010/main" val="96470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386" y="215662"/>
            <a:ext cx="6867747" cy="448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82157" y="2837427"/>
            <a:ext cx="5071731" cy="1037571"/>
          </a:xfrm>
          <a:prstGeom prst="rect">
            <a:avLst/>
          </a:prstGeom>
          <a:noFill/>
        </p:spPr>
        <p:txBody>
          <a:bodyPr wrap="none" lIns="30078" tIns="15039" rIns="30078" bIns="15039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545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0141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1" t="2080" r="1519" b="6873"/>
          <a:stretch/>
        </p:blipFill>
        <p:spPr>
          <a:xfrm>
            <a:off x="647700" y="174467"/>
            <a:ext cx="7848600" cy="479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3927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173574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1" t="2080" r="1519" b="6873"/>
          <a:stretch/>
        </p:blipFill>
        <p:spPr>
          <a:xfrm>
            <a:off x="1524000" y="2038350"/>
            <a:ext cx="57912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32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9550"/>
            <a:ext cx="8077200" cy="2133600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1" t="2080" r="1519" b="6873"/>
          <a:stretch/>
        </p:blipFill>
        <p:spPr>
          <a:xfrm>
            <a:off x="1676400" y="2131219"/>
            <a:ext cx="5791200" cy="280273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143000" y="1581150"/>
            <a:ext cx="533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2616200" y="1676241"/>
            <a:ext cx="1219200" cy="1666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724400" y="1657350"/>
            <a:ext cx="1143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971800" y="2166620"/>
            <a:ext cx="1143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524000" y="2145030"/>
            <a:ext cx="838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040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-1"/>
            <a:ext cx="9124950" cy="513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9357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133350"/>
            <a:ext cx="3505200" cy="584775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ĐỌC CÂU</a:t>
            </a:r>
            <a:endParaRPr lang="vi-VN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2419350"/>
            <a:ext cx="6858000" cy="7078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Ở </a:t>
            </a:r>
            <a:r>
              <a:rPr lang="en-US" sz="4000" b="1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nhà</a:t>
            </a:r>
            <a:r>
              <a:rPr lang="en-US" sz="4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4000" b="1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có</a:t>
            </a:r>
            <a:r>
              <a:rPr lang="en-US" sz="4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4000" b="1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mẹ</a:t>
            </a:r>
            <a:r>
              <a:rPr lang="en-US" sz="4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4000" b="1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có</a:t>
            </a:r>
            <a:r>
              <a:rPr lang="en-US" sz="4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4000" b="1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Thơ</a:t>
            </a:r>
            <a:r>
              <a:rPr lang="en-US" sz="4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4000" b="1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có</a:t>
            </a:r>
            <a:r>
              <a:rPr lang="en-US" sz="4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4000" b="1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bé</a:t>
            </a:r>
            <a:r>
              <a:rPr lang="en-US" sz="4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4000" b="1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Tộ</a:t>
            </a:r>
            <a:r>
              <a:rPr lang="en-US" sz="4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vi-VN" sz="4000" b="1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3886200" y="2590192"/>
            <a:ext cx="152400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410200" y="2582793"/>
            <a:ext cx="152400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7543800" y="2590192"/>
            <a:ext cx="152400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7467600" y="2593437"/>
            <a:ext cx="152400" cy="381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530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62230"/>
            <a:ext cx="9144000" cy="2173574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1" t="2080" r="1519" b="6873"/>
          <a:stretch/>
        </p:blipFill>
        <p:spPr>
          <a:xfrm>
            <a:off x="1524000" y="2014220"/>
            <a:ext cx="5791200" cy="304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00" y="753456"/>
            <a:ext cx="22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1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33800" y="829330"/>
            <a:ext cx="22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2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0" y="747116"/>
            <a:ext cx="22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3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67000" y="1352550"/>
            <a:ext cx="22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4</a:t>
            </a:r>
            <a:endParaRPr lang="vi-VN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17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0"/>
            <a:ext cx="9144000" cy="2173574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1" t="2080" r="1519" b="6873"/>
          <a:stretch/>
        </p:blipFill>
        <p:spPr>
          <a:xfrm>
            <a:off x="1524000" y="2038350"/>
            <a:ext cx="57912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642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399" y="1962150"/>
            <a:ext cx="3276601" cy="646331"/>
          </a:xfrm>
          <a:prstGeom prst="rect">
            <a:avLst/>
          </a:prstGeom>
          <a:solidFill>
            <a:srgbClr val="FF9900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HP 001"/>
              </a:rPr>
              <a:t>TÌM HIỂU BÀI</a:t>
            </a:r>
            <a:endParaRPr lang="vi-VN" sz="3600" dirty="0">
              <a:latin typeface="HP 001"/>
            </a:endParaRPr>
          </a:p>
        </p:txBody>
      </p:sp>
    </p:spTree>
    <p:extLst>
      <p:ext uri="{BB962C8B-B14F-4D97-AF65-F5344CB8AC3E}">
        <p14:creationId xmlns:p14="http://schemas.microsoft.com/office/powerpoint/2010/main" val="321352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655" y="650789"/>
            <a:ext cx="4006595" cy="3363509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1" t="2080" r="1519" b="6873"/>
          <a:stretch/>
        </p:blipFill>
        <p:spPr>
          <a:xfrm>
            <a:off x="4789170" y="666750"/>
            <a:ext cx="4053840" cy="403860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953000" y="1352550"/>
            <a:ext cx="889000" cy="45720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48250" y="1368511"/>
            <a:ext cx="666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Thơ</a:t>
            </a:r>
            <a:endParaRPr lang="vi-VN" sz="2000" dirty="0">
              <a:solidFill>
                <a:srgbClr val="FF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5924550" y="650789"/>
            <a:ext cx="762000" cy="45720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TextBox 8"/>
          <p:cNvSpPr txBox="1"/>
          <p:nvPr/>
        </p:nvSpPr>
        <p:spPr>
          <a:xfrm>
            <a:off x="6019800" y="666750"/>
            <a:ext cx="666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mẹ</a:t>
            </a:r>
            <a:endParaRPr lang="vi-VN" sz="2000" dirty="0">
              <a:solidFill>
                <a:srgbClr val="FF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7635240" y="554162"/>
            <a:ext cx="762000" cy="45720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TextBox 10"/>
          <p:cNvSpPr txBox="1"/>
          <p:nvPr/>
        </p:nvSpPr>
        <p:spPr>
          <a:xfrm>
            <a:off x="7730490" y="570123"/>
            <a:ext cx="666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bố</a:t>
            </a:r>
            <a:endParaRPr lang="vi-VN" sz="2000" dirty="0">
              <a:solidFill>
                <a:srgbClr val="FF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6858000" y="2495550"/>
            <a:ext cx="762000" cy="45720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TextBox 12"/>
          <p:cNvSpPr txBox="1"/>
          <p:nvPr/>
        </p:nvSpPr>
        <p:spPr>
          <a:xfrm>
            <a:off x="6829424" y="2537709"/>
            <a:ext cx="955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Bé</a:t>
            </a:r>
            <a:r>
              <a:rPr lang="en-US" sz="20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Tộ</a:t>
            </a:r>
            <a:endParaRPr lang="vi-VN" sz="2000" dirty="0">
              <a:solidFill>
                <a:srgbClr val="FF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7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66750"/>
            <a:ext cx="7864581" cy="2956816"/>
          </a:xfrm>
          <a:prstGeom prst="rect">
            <a:avLst/>
          </a:prstGeom>
        </p:spPr>
      </p:pic>
      <p:cxnSp>
        <p:nvCxnSpPr>
          <p:cNvPr id="4" name="Straight Connector 3"/>
          <p:cNvCxnSpPr>
            <a:cxnSpLocks/>
          </p:cNvCxnSpPr>
          <p:nvPr/>
        </p:nvCxnSpPr>
        <p:spPr>
          <a:xfrm>
            <a:off x="4914900" y="1962150"/>
            <a:ext cx="952500" cy="81680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4953000" y="1962150"/>
            <a:ext cx="914400" cy="81680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269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Đối tượng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8712035"/>
              </p:ext>
            </p:extLst>
          </p:nvPr>
        </p:nvGraphicFramePr>
        <p:xfrm>
          <a:off x="1219200" y="1123950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4334311" imgH="2437011" progId="PowerPoint.Show.12">
                  <p:embed/>
                </p:oleObj>
              </mc:Choice>
              <mc:Fallback>
                <p:oleObj name="Presentation" r:id="rId2" imgW="4334311" imgH="2437011" progId="PowerPoint.Show.12">
                  <p:embed/>
                  <p:pic>
                    <p:nvPicPr>
                      <p:cNvPr id="2" name="Đối tượng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19200" y="1123950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86864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0" r="53191"/>
          <a:stretch/>
        </p:blipFill>
        <p:spPr>
          <a:xfrm>
            <a:off x="699135" y="1195691"/>
            <a:ext cx="3491865" cy="37147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53470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Bố</a:t>
            </a:r>
            <a:r>
              <a:rPr lang="en-US" sz="3600" b="1" i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Thơ</a:t>
            </a:r>
            <a:r>
              <a:rPr lang="en-US" sz="3600" b="1" i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làm</a:t>
            </a:r>
            <a:r>
              <a:rPr lang="en-US" sz="3600" b="1" i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nghề</a:t>
            </a:r>
            <a:r>
              <a:rPr lang="en-US" sz="3600" b="1" i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gì</a:t>
            </a:r>
            <a:r>
              <a:rPr lang="en-US" sz="3600" b="1" i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?</a:t>
            </a:r>
            <a:endParaRPr lang="vi-VN" sz="3600" b="1" i="1" dirty="0">
              <a:solidFill>
                <a:srgbClr val="FF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195692"/>
            <a:ext cx="4572000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462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97"/>
          <a:stretch/>
        </p:blipFill>
        <p:spPr>
          <a:xfrm>
            <a:off x="685800" y="1184909"/>
            <a:ext cx="3699755" cy="37909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5000" y="321201"/>
            <a:ext cx="655320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Bố</a:t>
            </a:r>
            <a: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40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đi</a:t>
            </a:r>
            <a: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40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làm</a:t>
            </a:r>
            <a: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40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xa</a:t>
            </a:r>
            <a: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40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cả</a:t>
            </a:r>
            <a: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40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nhà</a:t>
            </a:r>
            <a: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40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thế</a:t>
            </a:r>
            <a: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40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nào</a:t>
            </a:r>
            <a: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?</a:t>
            </a:r>
            <a:endParaRPr lang="vi-VN" sz="4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75395" y="1581150"/>
            <a:ext cx="502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Bố</a:t>
            </a:r>
            <a:r>
              <a:rPr lang="en-US" sz="3200" b="1" i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đi</a:t>
            </a:r>
            <a:r>
              <a:rPr lang="en-US" sz="3200" b="1" i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làm</a:t>
            </a:r>
            <a:r>
              <a:rPr lang="en-US" sz="3200" b="1" i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xa</a:t>
            </a:r>
            <a:r>
              <a:rPr lang="en-US" sz="3200" b="1" i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cả</a:t>
            </a:r>
            <a:r>
              <a:rPr lang="en-US" sz="3200" b="1" i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nhà</a:t>
            </a:r>
            <a:r>
              <a:rPr lang="en-US" sz="3200" b="1" i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nhớ</a:t>
            </a:r>
            <a:r>
              <a:rPr lang="en-US" sz="3200" b="1" i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bố</a:t>
            </a:r>
            <a:r>
              <a:rPr lang="en-US" sz="3200" b="1" i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vi-VN" sz="3200" b="1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32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386" y="215662"/>
            <a:ext cx="6867747" cy="448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148276" y="2837427"/>
            <a:ext cx="3939498" cy="1037571"/>
          </a:xfrm>
          <a:prstGeom prst="rect">
            <a:avLst/>
          </a:prstGeom>
          <a:noFill/>
        </p:spPr>
        <p:txBody>
          <a:bodyPr wrap="none" lIns="30078" tIns="15039" rIns="30078" bIns="15039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545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TẬP VIẾT</a:t>
            </a:r>
          </a:p>
        </p:txBody>
      </p:sp>
    </p:spTree>
    <p:extLst>
      <p:ext uri="{BB962C8B-B14F-4D97-AF65-F5344CB8AC3E}">
        <p14:creationId xmlns:p14="http://schemas.microsoft.com/office/powerpoint/2010/main" val="31515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22" r="1666" b="10585"/>
          <a:stretch/>
        </p:blipFill>
        <p:spPr>
          <a:xfrm>
            <a:off x="685800" y="1989829"/>
            <a:ext cx="8077200" cy="19166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71600" y="0"/>
            <a:ext cx="6048672" cy="99520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5867" dirty="0">
                <a:latin typeface="HP 001"/>
              </a:rPr>
              <a:t>QUAN SÁT MẪU</a:t>
            </a:r>
            <a:endParaRPr lang="vi-VN" sz="5867" dirty="0">
              <a:latin typeface="HP 001"/>
            </a:endParaRPr>
          </a:p>
        </p:txBody>
      </p:sp>
    </p:spTree>
    <p:extLst>
      <p:ext uri="{BB962C8B-B14F-4D97-AF65-F5344CB8AC3E}">
        <p14:creationId xmlns:p14="http://schemas.microsoft.com/office/powerpoint/2010/main" val="41539079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9fb3bbd2-fafa-406a-9bd7-1873f1fa44df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600" y="225074"/>
            <a:ext cx="8305800" cy="469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0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386" y="215662"/>
            <a:ext cx="6867747" cy="448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04679" y="2837427"/>
            <a:ext cx="5626691" cy="861368"/>
          </a:xfrm>
          <a:prstGeom prst="rect">
            <a:avLst/>
          </a:prstGeom>
          <a:noFill/>
        </p:spPr>
        <p:txBody>
          <a:bodyPr wrap="none" lIns="30078" tIns="15039" rIns="30078" bIns="15039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VIẾT BẢNG CON</a:t>
            </a:r>
          </a:p>
        </p:txBody>
      </p:sp>
    </p:spTree>
    <p:extLst>
      <p:ext uri="{BB962C8B-B14F-4D97-AF65-F5344CB8AC3E}">
        <p14:creationId xmlns:p14="http://schemas.microsoft.com/office/powerpoint/2010/main" val="51008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32" y="-61231"/>
            <a:ext cx="8686799" cy="499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743200" y="1553823"/>
            <a:ext cx="19050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2000" b="1" dirty="0">
                <a:solidFill>
                  <a:schemeClr val="bg1"/>
                </a:solidFill>
                <a:latin typeface="HP001 4 hàng" panose="020B0603050302020204" pitchFamily="34" charset="-93"/>
              </a:rPr>
              <a:t>Ǉ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105400" y="1554599"/>
            <a:ext cx="19050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2000" b="1" dirty="0" err="1">
                <a:solidFill>
                  <a:schemeClr val="bg1"/>
                </a:solidFill>
                <a:latin typeface="HP001 4 hàng" panose="020B0603050302020204" pitchFamily="34" charset="-93"/>
              </a:rPr>
              <a:t>Ǉổ</a:t>
            </a:r>
            <a:endParaRPr lang="en-US" altLang="vi-VN" sz="12000" b="1" dirty="0">
              <a:solidFill>
                <a:schemeClr val="bg1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27182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 advClick="0" advTm="31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8686799" cy="499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371600" y="1623358"/>
            <a:ext cx="19050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12000" b="1" dirty="0">
                <a:solidFill>
                  <a:schemeClr val="bg1"/>
                </a:solidFill>
                <a:latin typeface="HP001 4 hàng" panose="020B0603050302020204" pitchFamily="34" charset="-93"/>
              </a:rPr>
              <a:t>κ</a:t>
            </a:r>
            <a:endParaRPr lang="en-US" altLang="vi-VN" sz="12000" b="1" dirty="0">
              <a:solidFill>
                <a:schemeClr val="bg1"/>
              </a:solidFill>
              <a:latin typeface="HP001 4 hàng" panose="020B0603050302020204" pitchFamily="34" charset="-93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914900" y="1623358"/>
            <a:ext cx="27432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12000" b="1" dirty="0">
                <a:solidFill>
                  <a:schemeClr val="bg1"/>
                </a:solidFill>
                <a:latin typeface="HP001 4 hàng" panose="020B0603050302020204" pitchFamily="34" charset="-93"/>
              </a:rPr>
              <a:t>κ</a:t>
            </a:r>
            <a:r>
              <a:rPr lang="en-US" altLang="vi-VN" sz="12000" b="1" dirty="0">
                <a:solidFill>
                  <a:schemeClr val="bg1"/>
                </a:solidFill>
                <a:latin typeface="HP001 4 hàng" panose="020B0603050302020204" pitchFamily="34" charset="-93"/>
              </a:rPr>
              <a:t>ỏ</a:t>
            </a:r>
          </a:p>
        </p:txBody>
      </p:sp>
      <p:sp>
        <p:nvSpPr>
          <p:cNvPr id="2" name="Rectangle 1"/>
          <p:cNvSpPr/>
          <p:nvPr/>
        </p:nvSpPr>
        <p:spPr>
          <a:xfrm>
            <a:off x="1242060" y="1690509"/>
            <a:ext cx="39786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1843227" y="1389935"/>
            <a:ext cx="39786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4791694" y="1697333"/>
            <a:ext cx="39786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64480" y="1389935"/>
            <a:ext cx="39786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0" y="287655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1.5 li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600200" y="2865656"/>
            <a:ext cx="441960" cy="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398894" y="3461624"/>
            <a:ext cx="3516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- t </a:t>
            </a:r>
            <a:r>
              <a:rPr lang="en-US" b="1" dirty="0" err="1">
                <a:solidFill>
                  <a:srgbClr val="FF0000"/>
                </a:solidFill>
              </a:rPr>
              <a:t>viết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giữa</a:t>
            </a:r>
            <a:r>
              <a:rPr lang="en-US" b="1" dirty="0">
                <a:solidFill>
                  <a:srgbClr val="FF0000"/>
                </a:solidFill>
              </a:rPr>
              <a:t> 2 </a:t>
            </a:r>
            <a:r>
              <a:rPr lang="en-US" b="1" dirty="0" err="1">
                <a:solidFill>
                  <a:srgbClr val="FF0000"/>
                </a:solidFill>
              </a:rPr>
              <a:t>đường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kẻ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dọc</a:t>
            </a:r>
            <a:r>
              <a:rPr lang="en-US" b="1" dirty="0">
                <a:solidFill>
                  <a:srgbClr val="FF0000"/>
                </a:solidFill>
              </a:rPr>
              <a:t>.</a:t>
            </a:r>
          </a:p>
          <a:p>
            <a:r>
              <a:rPr lang="en-US" b="1" dirty="0">
                <a:solidFill>
                  <a:srgbClr val="FF0000"/>
                </a:solidFill>
              </a:rPr>
              <a:t>- </a:t>
            </a:r>
            <a:r>
              <a:rPr lang="en-US" b="1" dirty="0" err="1">
                <a:solidFill>
                  <a:srgbClr val="FF0000"/>
                </a:solidFill>
              </a:rPr>
              <a:t>Khoảng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cách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từ</a:t>
            </a:r>
            <a:r>
              <a:rPr lang="en-US" b="1" dirty="0">
                <a:solidFill>
                  <a:srgbClr val="FF0000"/>
                </a:solidFill>
              </a:rPr>
              <a:t> t- h </a:t>
            </a:r>
            <a:r>
              <a:rPr lang="en-US" b="1" dirty="0" err="1">
                <a:solidFill>
                  <a:srgbClr val="FF0000"/>
                </a:solidFill>
              </a:rPr>
              <a:t>là</a:t>
            </a:r>
            <a:r>
              <a:rPr lang="en-US" b="1" dirty="0">
                <a:solidFill>
                  <a:srgbClr val="FF0000"/>
                </a:solidFill>
              </a:rPr>
              <a:t> 1,5 ô li.</a:t>
            </a:r>
          </a:p>
        </p:txBody>
      </p:sp>
    </p:spTree>
    <p:extLst>
      <p:ext uri="{BB962C8B-B14F-4D97-AF65-F5344CB8AC3E}">
        <p14:creationId xmlns:p14="http://schemas.microsoft.com/office/powerpoint/2010/main" val="414112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 advClick="0" advTm="31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2" grpId="0"/>
      <p:bldP spid="7" grpId="0"/>
      <p:bldP spid="9" grpId="0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8582"/>
            <a:ext cx="8686799" cy="499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851300" y="1690509"/>
            <a:ext cx="241587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2000" b="1" dirty="0" err="1">
                <a:solidFill>
                  <a:schemeClr val="bg1"/>
                </a:solidFill>
                <a:latin typeface="HP001 4 hàng" panose="020B0603050302020204" pitchFamily="34" charset="-93"/>
              </a:rPr>
              <a:t>jỏ</a:t>
            </a:r>
            <a:endParaRPr lang="en-US" altLang="vi-VN" sz="12000" b="1" dirty="0">
              <a:solidFill>
                <a:schemeClr val="bg1"/>
              </a:solidFill>
              <a:latin typeface="HP001 4 hàng" panose="020B0603050302020204" pitchFamily="34" charset="-93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369219" y="1678454"/>
            <a:ext cx="27432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12000" b="1" dirty="0">
                <a:solidFill>
                  <a:schemeClr val="bg1"/>
                </a:solidFill>
                <a:latin typeface="HP001 4 hàng" panose="020B0603050302020204" pitchFamily="34" charset="-93"/>
              </a:rPr>
              <a:t>κ</a:t>
            </a:r>
            <a:r>
              <a:rPr lang="en-US" altLang="vi-VN" sz="12000" b="1" dirty="0">
                <a:solidFill>
                  <a:schemeClr val="bg1"/>
                </a:solidFill>
                <a:latin typeface="HP001 4 hàng" panose="020B0603050302020204" pitchFamily="34" charset="-93"/>
              </a:rPr>
              <a:t>ợ</a:t>
            </a:r>
          </a:p>
        </p:txBody>
      </p:sp>
      <p:sp>
        <p:nvSpPr>
          <p:cNvPr id="7" name="Rectangle 6"/>
          <p:cNvSpPr/>
          <p:nvPr/>
        </p:nvSpPr>
        <p:spPr>
          <a:xfrm>
            <a:off x="1240729" y="1782410"/>
            <a:ext cx="39786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3593985" y="1636410"/>
            <a:ext cx="39786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0464" y="3224214"/>
            <a:ext cx="396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- t </a:t>
            </a:r>
            <a:r>
              <a:rPr lang="en-US" b="1" dirty="0" err="1">
                <a:solidFill>
                  <a:srgbClr val="FF0000"/>
                </a:solidFill>
              </a:rPr>
              <a:t>viết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giữa</a:t>
            </a:r>
            <a:r>
              <a:rPr lang="en-US" b="1" dirty="0">
                <a:solidFill>
                  <a:srgbClr val="FF0000"/>
                </a:solidFill>
              </a:rPr>
              <a:t> 2 </a:t>
            </a:r>
            <a:r>
              <a:rPr lang="en-US" b="1" dirty="0" err="1">
                <a:solidFill>
                  <a:srgbClr val="FF0000"/>
                </a:solidFill>
              </a:rPr>
              <a:t>đường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kẻ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dọc</a:t>
            </a:r>
            <a:r>
              <a:rPr lang="en-US" b="1" dirty="0">
                <a:solidFill>
                  <a:srgbClr val="FF0000"/>
                </a:solidFill>
              </a:rPr>
              <a:t>.</a:t>
            </a:r>
          </a:p>
          <a:p>
            <a:r>
              <a:rPr lang="en-US" b="1" dirty="0">
                <a:solidFill>
                  <a:srgbClr val="FF0000"/>
                </a:solidFill>
              </a:rPr>
              <a:t>- </a:t>
            </a:r>
            <a:r>
              <a:rPr lang="en-US" b="1" dirty="0" err="1">
                <a:solidFill>
                  <a:srgbClr val="FF0000"/>
                </a:solidFill>
              </a:rPr>
              <a:t>Khoảng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cách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từ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thợ</a:t>
            </a:r>
            <a:r>
              <a:rPr lang="en-US" b="1" dirty="0">
                <a:solidFill>
                  <a:srgbClr val="FF0000"/>
                </a:solidFill>
              </a:rPr>
              <a:t> - </a:t>
            </a:r>
            <a:r>
              <a:rPr lang="en-US" b="1" dirty="0" err="1">
                <a:solidFill>
                  <a:srgbClr val="FF0000"/>
                </a:solidFill>
              </a:rPr>
              <a:t>mỏ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là</a:t>
            </a:r>
            <a:r>
              <a:rPr lang="en-US" b="1" dirty="0">
                <a:solidFill>
                  <a:srgbClr val="FF0000"/>
                </a:solidFill>
              </a:rPr>
              <a:t> 2 ô li.</a:t>
            </a:r>
          </a:p>
        </p:txBody>
      </p:sp>
    </p:spTree>
    <p:extLst>
      <p:ext uri="{BB962C8B-B14F-4D97-AF65-F5344CB8AC3E}">
        <p14:creationId xmlns:p14="http://schemas.microsoft.com/office/powerpoint/2010/main" val="411399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7" grpId="0"/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386" y="215662"/>
            <a:ext cx="6867747" cy="448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118363" y="2837427"/>
            <a:ext cx="3999322" cy="1037571"/>
          </a:xfrm>
          <a:prstGeom prst="rect">
            <a:avLst/>
          </a:prstGeom>
          <a:noFill/>
        </p:spPr>
        <p:txBody>
          <a:bodyPr wrap="none" lIns="30078" tIns="15039" rIns="30078" bIns="15039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545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42089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429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22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0550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685799" y="209550"/>
            <a:ext cx="8077201" cy="4800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0200" y="1352550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</a:t>
            </a:r>
            <a:r>
              <a:rPr lang="en-US" sz="8800" b="1" dirty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8800" b="1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dò</a:t>
            </a:r>
            <a:endParaRPr lang="en-US" sz="8800" b="1" dirty="0">
              <a:solidFill>
                <a:srgbClr val="FF0000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5901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7"/>
          <a:stretch/>
        </p:blipFill>
        <p:spPr>
          <a:xfrm>
            <a:off x="685801" y="306271"/>
            <a:ext cx="8229599" cy="4530959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347784" y="0"/>
            <a:ext cx="0" cy="51435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7850154" y="666750"/>
            <a:ext cx="306280" cy="25301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2</a:t>
            </a:r>
          </a:p>
        </p:txBody>
      </p:sp>
      <p:sp>
        <p:nvSpPr>
          <p:cNvPr id="51" name="Oval 50"/>
          <p:cNvSpPr/>
          <p:nvPr/>
        </p:nvSpPr>
        <p:spPr>
          <a:xfrm>
            <a:off x="7850154" y="1581149"/>
            <a:ext cx="306280" cy="25301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2</a:t>
            </a:r>
          </a:p>
        </p:txBody>
      </p:sp>
      <p:sp>
        <p:nvSpPr>
          <p:cNvPr id="52" name="Oval 51"/>
          <p:cNvSpPr/>
          <p:nvPr/>
        </p:nvSpPr>
        <p:spPr>
          <a:xfrm>
            <a:off x="7854819" y="2582246"/>
            <a:ext cx="306280" cy="25301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2</a:t>
            </a:r>
          </a:p>
        </p:txBody>
      </p:sp>
      <p:sp>
        <p:nvSpPr>
          <p:cNvPr id="53" name="Oval 52"/>
          <p:cNvSpPr/>
          <p:nvPr/>
        </p:nvSpPr>
        <p:spPr>
          <a:xfrm>
            <a:off x="7848600" y="3530470"/>
            <a:ext cx="306280" cy="25301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2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752600" y="428490"/>
            <a:ext cx="1752600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46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t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752600" y="1401222"/>
            <a:ext cx="1752600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46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tổ</a:t>
            </a:r>
            <a:endParaRPr lang="en-US" altLang="vi-VN" sz="4600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822749" y="2350053"/>
            <a:ext cx="1750541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46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κ</a:t>
            </a:r>
            <a:endParaRPr lang="en-US" altLang="vi-VN" sz="4600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814016" y="3309932"/>
            <a:ext cx="254453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48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κ</a:t>
            </a:r>
            <a:r>
              <a:rPr lang="en-US" altLang="vi-VN" sz="48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ợ </a:t>
            </a:r>
            <a:r>
              <a:rPr lang="en-US" altLang="vi-VN" sz="48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jỏ</a:t>
            </a:r>
            <a:endParaRPr lang="en-US" altLang="vi-VN" sz="4800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715530" y="4271615"/>
            <a:ext cx="6514070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46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bố</a:t>
            </a:r>
            <a:r>
              <a:rPr lang="en-US" altLang="vi-VN" sz="46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46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κ</a:t>
            </a:r>
            <a:r>
              <a:rPr lang="en-US" altLang="vi-VN" sz="46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ơ </a:t>
            </a:r>
            <a:r>
              <a:rPr lang="en-US" altLang="vi-VN" sz="46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là</a:t>
            </a:r>
            <a:r>
              <a:rPr lang="en-US" altLang="vi-VN" sz="46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46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κ</a:t>
            </a:r>
            <a:r>
              <a:rPr lang="en-US" altLang="vi-VN" sz="46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ợ </a:t>
            </a:r>
            <a:r>
              <a:rPr lang="en-US" altLang="vi-VN" sz="46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jỏ</a:t>
            </a:r>
            <a:r>
              <a:rPr lang="en-US" altLang="vi-VN" sz="46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ở </a:t>
            </a:r>
            <a:r>
              <a:rPr lang="en-US" altLang="vi-VN" sz="46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xa</a:t>
            </a:r>
            <a:r>
              <a:rPr lang="en-US" altLang="vi-VN" sz="46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.</a:t>
            </a:r>
          </a:p>
        </p:txBody>
      </p:sp>
      <p:sp>
        <p:nvSpPr>
          <p:cNvPr id="18" name="Oval 17"/>
          <p:cNvSpPr/>
          <p:nvPr/>
        </p:nvSpPr>
        <p:spPr>
          <a:xfrm>
            <a:off x="7848600" y="4506231"/>
            <a:ext cx="306280" cy="25301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2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793526" y="3305164"/>
            <a:ext cx="254453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48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κ</a:t>
            </a:r>
            <a:r>
              <a:rPr lang="en-US" altLang="vi-VN" sz="48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ợ </a:t>
            </a:r>
            <a:r>
              <a:rPr lang="en-US" altLang="vi-VN" sz="48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jỏ</a:t>
            </a:r>
            <a:endParaRPr lang="en-US" altLang="vi-VN" sz="4800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81232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9" y="2608898"/>
            <a:ext cx="783431" cy="47625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6" y="207171"/>
            <a:ext cx="2552700" cy="1178719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8" y="1993584"/>
            <a:ext cx="1985963" cy="1450181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888" y="427198"/>
            <a:ext cx="1559719" cy="1402556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2955133"/>
            <a:ext cx="7025640" cy="2013109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4656297"/>
            <a:ext cx="9182576" cy="53292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346900" y="1043850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biệt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và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gặp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5582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64812"/>
            <a:ext cx="9089994" cy="790596"/>
          </a:xfrm>
          <a:prstGeom prst="rect">
            <a:avLst/>
          </a:prstGeom>
          <a:noFill/>
        </p:spPr>
        <p:txBody>
          <a:bodyPr wrap="square" lIns="51430" tIns="25715" rIns="51430" bIns="25715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Hai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10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10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latin typeface="HP001 4 hàng" pitchFamily="34" charset="0"/>
                <a:cs typeface="Times New Roman" pitchFamily="18" charset="0"/>
              </a:rPr>
              <a:t> 2022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400" y="2543154"/>
            <a:ext cx="8346268" cy="790596"/>
          </a:xfrm>
          <a:prstGeom prst="rect">
            <a:avLst/>
          </a:prstGeom>
          <a:noFill/>
        </p:spPr>
        <p:txBody>
          <a:bodyPr wrap="square" lIns="51430" tIns="25715" rIns="51430" bIns="25715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7030A0"/>
                </a:solidFill>
                <a:latin typeface="HP 001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rgbClr val="7030A0"/>
                </a:solidFill>
                <a:latin typeface="HP 001"/>
                <a:cs typeface="Times New Roman" pitchFamily="18" charset="0"/>
              </a:rPr>
              <a:t> 28: t - </a:t>
            </a:r>
            <a:r>
              <a:rPr lang="en-US" sz="3200" b="1" dirty="0" err="1">
                <a:solidFill>
                  <a:srgbClr val="7030A0"/>
                </a:solidFill>
                <a:latin typeface="HP 001"/>
                <a:cs typeface="Times New Roman" pitchFamily="18" charset="0"/>
              </a:rPr>
              <a:t>th</a:t>
            </a:r>
            <a:endParaRPr lang="en-US" sz="3200" b="1" dirty="0">
              <a:solidFill>
                <a:srgbClr val="7030A0"/>
              </a:solidFill>
              <a:latin typeface="HP 001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76" y="660110"/>
            <a:ext cx="9089994" cy="1529260"/>
          </a:xfrm>
          <a:prstGeom prst="rect">
            <a:avLst/>
          </a:prstGeom>
          <a:noFill/>
        </p:spPr>
        <p:txBody>
          <a:bodyPr wrap="square" lIns="51430" tIns="25715" rIns="51430" bIns="25715" rtlCol="0">
            <a:spAutoFit/>
          </a:bodyPr>
          <a:lstStyle/>
          <a:p>
            <a:pPr algn="ctr">
              <a:lnSpc>
                <a:spcPct val="150000"/>
              </a:lnSpc>
            </a:pPr>
            <a:endParaRPr lang="en-US" sz="3200" b="1" dirty="0">
              <a:latin typeface="HP001 4 hàng" pitchFamily="34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u="sng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Tiếng</a:t>
            </a:r>
            <a:r>
              <a:rPr lang="en-US" sz="3200" b="1" u="sng" dirty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Việt</a:t>
            </a:r>
            <a:endParaRPr lang="en-US" sz="3200" b="1" u="sng" dirty="0">
              <a:solidFill>
                <a:srgbClr val="FF0000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91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235092" y="3321957"/>
            <a:ext cx="2146583" cy="1177305"/>
          </a:xfrm>
          <a:prstGeom prst="rect">
            <a:avLst/>
          </a:prstGeom>
          <a:noFill/>
        </p:spPr>
        <p:txBody>
          <a:bodyPr wrap="square" lIns="51430" tIns="25715" rIns="51430" bIns="25715" rtlCol="0">
            <a:spAutoFit/>
          </a:bodyPr>
          <a:lstStyle/>
          <a:p>
            <a:pPr algn="ctr"/>
            <a:r>
              <a:rPr lang="en-US" sz="7313" b="1" dirty="0">
                <a:solidFill>
                  <a:srgbClr val="008000"/>
                </a:solidFill>
                <a:latin typeface=".VnAvant" panose="020B7200000000000000" pitchFamily="34" charset="0"/>
              </a:rPr>
              <a:t>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98030" y="3562350"/>
            <a:ext cx="1686469" cy="1177305"/>
          </a:xfrm>
          <a:prstGeom prst="rect">
            <a:avLst/>
          </a:prstGeom>
          <a:noFill/>
        </p:spPr>
        <p:txBody>
          <a:bodyPr wrap="square" lIns="51430" tIns="25715" rIns="51430" bIns="25715" rtlCol="0">
            <a:spAutoFit/>
          </a:bodyPr>
          <a:lstStyle/>
          <a:p>
            <a:pPr algn="ctr"/>
            <a:r>
              <a:rPr lang="en-US" sz="7313" b="1" dirty="0">
                <a:solidFill>
                  <a:srgbClr val="008000"/>
                </a:solidFill>
                <a:latin typeface="HP001 4 hàng" panose="020B0603050302020204" pitchFamily="34" charset="-93"/>
              </a:rPr>
              <a:t>Ǉ</a:t>
            </a:r>
          </a:p>
        </p:txBody>
      </p:sp>
      <p:sp>
        <p:nvSpPr>
          <p:cNvPr id="8" name="Oval 7"/>
          <p:cNvSpPr/>
          <p:nvPr/>
        </p:nvSpPr>
        <p:spPr>
          <a:xfrm>
            <a:off x="5791200" y="362073"/>
            <a:ext cx="2809988" cy="2564417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0" tIns="25715" rIns="51430" bIns="25715" rtlCol="0" anchor="ctr"/>
          <a:lstStyle/>
          <a:p>
            <a:pPr algn="ctr"/>
            <a:endParaRPr lang="en-US" sz="1013"/>
          </a:p>
        </p:txBody>
      </p:sp>
      <p:sp>
        <p:nvSpPr>
          <p:cNvPr id="9" name="TextBox 8"/>
          <p:cNvSpPr txBox="1"/>
          <p:nvPr/>
        </p:nvSpPr>
        <p:spPr>
          <a:xfrm>
            <a:off x="6315188" y="952367"/>
            <a:ext cx="1923046" cy="1177305"/>
          </a:xfrm>
          <a:prstGeom prst="rect">
            <a:avLst/>
          </a:prstGeom>
          <a:noFill/>
        </p:spPr>
        <p:txBody>
          <a:bodyPr wrap="square" lIns="51430" tIns="25715" rIns="51430" bIns="25715" rtlCol="0">
            <a:spAutoFit/>
          </a:bodyPr>
          <a:lstStyle/>
          <a:p>
            <a:pPr algn="ctr"/>
            <a:r>
              <a:rPr lang="en-US" sz="7313" b="1" dirty="0" err="1">
                <a:solidFill>
                  <a:srgbClr val="008000"/>
                </a:solidFill>
                <a:latin typeface=".VnAvant" panose="020B7200000000000000" pitchFamily="34" charset="0"/>
              </a:rPr>
              <a:t>th</a:t>
            </a:r>
            <a:endParaRPr lang="en-US" sz="7313" b="1" dirty="0">
              <a:solidFill>
                <a:srgbClr val="008000"/>
              </a:solidFill>
              <a:latin typeface=".VnAvant" panose="020B72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37386" y="3333750"/>
            <a:ext cx="2173560" cy="1177305"/>
          </a:xfrm>
          <a:prstGeom prst="rect">
            <a:avLst/>
          </a:prstGeom>
          <a:noFill/>
        </p:spPr>
        <p:txBody>
          <a:bodyPr wrap="square" lIns="51430" tIns="25715" rIns="51430" bIns="25715" rtlCol="0">
            <a:spAutoFit/>
          </a:bodyPr>
          <a:lstStyle/>
          <a:p>
            <a:pPr algn="ctr"/>
            <a:r>
              <a:rPr lang="en-US" sz="7313" b="1" dirty="0" err="1">
                <a:solidFill>
                  <a:srgbClr val="008000"/>
                </a:solidFill>
                <a:latin typeface=".VnAvant" panose="020B7200000000000000" pitchFamily="34" charset="0"/>
              </a:rPr>
              <a:t>Th</a:t>
            </a:r>
            <a:endParaRPr lang="en-US" sz="7313" b="1" dirty="0">
              <a:solidFill>
                <a:srgbClr val="008000"/>
              </a:solidFill>
              <a:latin typeface=".VnAvant" panose="020B7200000000000000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90609" y="3638550"/>
            <a:ext cx="2210544" cy="1177305"/>
          </a:xfrm>
          <a:prstGeom prst="rect">
            <a:avLst/>
          </a:prstGeom>
          <a:noFill/>
        </p:spPr>
        <p:txBody>
          <a:bodyPr wrap="square" lIns="51430" tIns="25715" rIns="51430" bIns="25715" rtlCol="0">
            <a:spAutoFit/>
          </a:bodyPr>
          <a:lstStyle/>
          <a:p>
            <a:pPr algn="ctr"/>
            <a:r>
              <a:rPr lang="el-GR" sz="7313" b="1" dirty="0">
                <a:solidFill>
                  <a:srgbClr val="008000"/>
                </a:solidFill>
                <a:latin typeface="HP001 4 hàng" panose="020B0603050302020204" pitchFamily="34" charset="-93"/>
              </a:rPr>
              <a:t>κ</a:t>
            </a:r>
            <a:endParaRPr lang="en-US" sz="7313" b="1" dirty="0">
              <a:solidFill>
                <a:srgbClr val="008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96786" y="414530"/>
            <a:ext cx="2695643" cy="2590677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0" tIns="25715" rIns="51430" bIns="25715" rtlCol="0" anchor="ctr"/>
          <a:lstStyle/>
          <a:p>
            <a:pPr algn="ctr"/>
            <a:endParaRPr lang="en-US" sz="1013"/>
          </a:p>
        </p:txBody>
      </p:sp>
      <p:sp>
        <p:nvSpPr>
          <p:cNvPr id="15" name="TextBox 14"/>
          <p:cNvSpPr txBox="1"/>
          <p:nvPr/>
        </p:nvSpPr>
        <p:spPr>
          <a:xfrm>
            <a:off x="838200" y="1035078"/>
            <a:ext cx="1396616" cy="1177305"/>
          </a:xfrm>
          <a:prstGeom prst="rect">
            <a:avLst/>
          </a:prstGeom>
          <a:noFill/>
        </p:spPr>
        <p:txBody>
          <a:bodyPr wrap="square" lIns="51430" tIns="25715" rIns="51430" bIns="25715" rtlCol="0">
            <a:spAutoFit/>
          </a:bodyPr>
          <a:lstStyle/>
          <a:p>
            <a:pPr algn="ctr"/>
            <a:r>
              <a:rPr lang="en-US" sz="7313" b="1" dirty="0">
                <a:solidFill>
                  <a:srgbClr val="008000"/>
                </a:solidFill>
                <a:latin typeface=".VnAvant" panose="020B7200000000000000" pitchFamily="34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254410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4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386" y="215662"/>
            <a:ext cx="6867747" cy="448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792150" y="2837427"/>
            <a:ext cx="4651745" cy="1037571"/>
          </a:xfrm>
          <a:prstGeom prst="rect">
            <a:avLst/>
          </a:prstGeom>
          <a:noFill/>
        </p:spPr>
        <p:txBody>
          <a:bodyPr wrap="none" lIns="30078" tIns="15039" rIns="30078" bIns="15039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545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LÀM QUEN</a:t>
            </a:r>
          </a:p>
        </p:txBody>
      </p:sp>
    </p:spTree>
    <p:extLst>
      <p:ext uri="{BB962C8B-B14F-4D97-AF65-F5344CB8AC3E}">
        <p14:creationId xmlns:p14="http://schemas.microsoft.com/office/powerpoint/2010/main" val="24438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" y="0"/>
            <a:ext cx="3314987" cy="906859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8" t="17284" b="-1"/>
          <a:stretch/>
        </p:blipFill>
        <p:spPr>
          <a:xfrm>
            <a:off x="304800" y="742950"/>
            <a:ext cx="3810000" cy="3082451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019550"/>
            <a:ext cx="1905000" cy="937341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581150"/>
            <a:ext cx="2918713" cy="1508891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348932"/>
            <a:ext cx="3276884" cy="134123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114800" y="121930"/>
            <a:ext cx="487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F0000"/>
                </a:solidFill>
                <a:latin typeface=".VnAvant" panose="020B7200000000000000" pitchFamily="34" charset="0"/>
              </a:rPr>
              <a:t>t</a:t>
            </a:r>
          </a:p>
        </p:txBody>
      </p:sp>
      <p:pic>
        <p:nvPicPr>
          <p:cNvPr id="2" name="z8JpnyAxZGFvJLTdrjy2l7NDYNpjGj7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06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62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0"/>
            <a:ext cx="3429000" cy="3181350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714750"/>
            <a:ext cx="1775614" cy="983065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409879"/>
            <a:ext cx="3268712" cy="1619177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81780"/>
            <a:ext cx="4364397" cy="16712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53898" y="0"/>
            <a:ext cx="48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th</a:t>
            </a:r>
            <a:endParaRPr lang="en-US" sz="72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pic>
        <p:nvPicPr>
          <p:cNvPr id="3" name="irY5NT0ahswtne19M9XEoq5ZIWlzFzLx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97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53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2549</TotalTime>
  <Words>288</Words>
  <Application>Microsoft Office PowerPoint</Application>
  <PresentationFormat>On-screen Show (16:9)</PresentationFormat>
  <Paragraphs>95</Paragraphs>
  <Slides>43</Slides>
  <Notes>4</Notes>
  <HiddenSlides>0</HiddenSlides>
  <MMClips>4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6" baseType="lpstr">
      <vt:lpstr>.VnAvant</vt:lpstr>
      <vt:lpstr>Arial</vt:lpstr>
      <vt:lpstr>Calibri</vt:lpstr>
      <vt:lpstr>Calibri Light</vt:lpstr>
      <vt:lpstr>HP 001</vt:lpstr>
      <vt:lpstr>HP -221</vt:lpstr>
      <vt:lpstr>HP001 4 hàng</vt:lpstr>
      <vt:lpstr>Tahoma</vt:lpstr>
      <vt:lpstr>Times New Roman</vt:lpstr>
      <vt:lpstr>Office Theme</vt:lpstr>
      <vt:lpstr>1_Office Theme</vt:lpstr>
      <vt:lpstr>2_Office Theme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Đặng Thu Hằng</dc:creator>
  <cp:lastModifiedBy>Thuy Van</cp:lastModifiedBy>
  <cp:revision>96</cp:revision>
  <dcterms:created xsi:type="dcterms:W3CDTF">2016-09-28T01:28:39Z</dcterms:created>
  <dcterms:modified xsi:type="dcterms:W3CDTF">2022-10-09T08:22:42Z</dcterms:modified>
</cp:coreProperties>
</file>