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wmv" ContentType="video/x-ms-wmv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80" r:id="rId2"/>
    <p:sldId id="256" r:id="rId3"/>
    <p:sldId id="281" r:id="rId4"/>
    <p:sldId id="279" r:id="rId5"/>
    <p:sldId id="274" r:id="rId6"/>
    <p:sldId id="282" r:id="rId7"/>
    <p:sldId id="262" r:id="rId8"/>
    <p:sldId id="263" r:id="rId9"/>
    <p:sldId id="266" r:id="rId10"/>
    <p:sldId id="261" r:id="rId11"/>
    <p:sldId id="283" r:id="rId12"/>
    <p:sldId id="290" r:id="rId13"/>
    <p:sldId id="276" r:id="rId14"/>
    <p:sldId id="277" r:id="rId15"/>
    <p:sldId id="278" r:id="rId16"/>
    <p:sldId id="275" r:id="rId17"/>
    <p:sldId id="285" r:id="rId18"/>
    <p:sldId id="297" r:id="rId19"/>
    <p:sldId id="298" r:id="rId20"/>
    <p:sldId id="286" r:id="rId21"/>
    <p:sldId id="287" r:id="rId22"/>
    <p:sldId id="288" r:id="rId23"/>
    <p:sldId id="299" r:id="rId24"/>
    <p:sldId id="289" r:id="rId25"/>
    <p:sldId id="291" r:id="rId26"/>
    <p:sldId id="295" r:id="rId27"/>
    <p:sldId id="294" r:id="rId28"/>
    <p:sldId id="292" r:id="rId29"/>
    <p:sldId id="269" r:id="rId30"/>
    <p:sldId id="296" r:id="rId31"/>
    <p:sldId id="293" r:id="rId32"/>
    <p:sldId id="270" r:id="rId33"/>
    <p:sldId id="300" r:id="rId34"/>
    <p:sldId id="301" r:id="rId35"/>
    <p:sldId id="302" r:id="rId36"/>
    <p:sldId id="303" r:id="rId37"/>
    <p:sldId id="304" r:id="rId38"/>
    <p:sldId id="259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CC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8D2853-A80B-43FB-BE14-C06A2DB1F92D}" type="datetimeFigureOut">
              <a:rPr lang="en-US" smtClean="0"/>
              <a:t>11/7/2021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1DFDF2-3754-44FF-99DF-66823DCB64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681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56156D-592E-4B4D-8772-D689FB057AF4}" type="slidenum">
              <a:rPr lang="zh-CN" altLang="en-US" smtClean="0">
                <a:solidFill>
                  <a:prstClr val="black"/>
                </a:solidFill>
              </a:rPr>
              <a:pPr/>
              <a:t>24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69099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8327CE-9C48-42EC-A174-D90BEA2C1883}" type="slidenum">
              <a:rPr lang="zh-CN" altLang="en-US" smtClean="0"/>
              <a:t>33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50118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C09951-93A7-4A53-A8C9-F4C476CABC37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9381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BB279A-D454-406E-A0DD-490F1F308CA9}" type="slidenum">
              <a:rPr lang="zh-CN" altLang="en-US" smtClean="0"/>
              <a:t>37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296178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6C87AD-9F09-4EC7-99B3-077516D9F90A}" type="slidenum">
              <a:rPr lang="zh-CN" altLang="en-US" smtClean="0"/>
              <a:t>38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4469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368AF-7499-44CB-90A2-25AF467B0520}" type="datetimeFigureOut">
              <a:rPr lang="en-US" smtClean="0"/>
              <a:t>11/7/2021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080CF-9B70-4AC9-9B54-7BB2ED7CF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6789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368AF-7499-44CB-90A2-25AF467B0520}" type="datetimeFigureOut">
              <a:rPr lang="en-US" smtClean="0"/>
              <a:t>11/7/2021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080CF-9B70-4AC9-9B54-7BB2ED7CF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128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368AF-7499-44CB-90A2-25AF467B0520}" type="datetimeFigureOut">
              <a:rPr lang="en-US" smtClean="0"/>
              <a:t>11/7/2021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080CF-9B70-4AC9-9B54-7BB2ED7CF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6374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="" xmlns:a16="http://schemas.microsoft.com/office/drawing/2014/main" id="{99B22BB3-E989-4700-91DB-E79CF9134D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144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368AF-7499-44CB-90A2-25AF467B0520}" type="datetimeFigureOut">
              <a:rPr lang="en-US" smtClean="0"/>
              <a:t>11/7/2021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080CF-9B70-4AC9-9B54-7BB2ED7CF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525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368AF-7499-44CB-90A2-25AF467B0520}" type="datetimeFigureOut">
              <a:rPr lang="en-US" smtClean="0"/>
              <a:t>11/7/2021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080CF-9B70-4AC9-9B54-7BB2ED7CF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74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368AF-7499-44CB-90A2-25AF467B0520}" type="datetimeFigureOut">
              <a:rPr lang="en-US" smtClean="0"/>
              <a:t>11/7/2021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080CF-9B70-4AC9-9B54-7BB2ED7CF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9212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368AF-7499-44CB-90A2-25AF467B0520}" type="datetimeFigureOut">
              <a:rPr lang="en-US" smtClean="0"/>
              <a:t>11/7/2021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080CF-9B70-4AC9-9B54-7BB2ED7CF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980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368AF-7499-44CB-90A2-25AF467B0520}" type="datetimeFigureOut">
              <a:rPr lang="en-US" smtClean="0"/>
              <a:t>11/7/2021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080CF-9B70-4AC9-9B54-7BB2ED7CF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860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368AF-7499-44CB-90A2-25AF467B0520}" type="datetimeFigureOut">
              <a:rPr lang="en-US" smtClean="0"/>
              <a:t>11/7/2021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080CF-9B70-4AC9-9B54-7BB2ED7CF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1254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368AF-7499-44CB-90A2-25AF467B0520}" type="datetimeFigureOut">
              <a:rPr lang="en-US" smtClean="0"/>
              <a:t>11/7/2021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080CF-9B70-4AC9-9B54-7BB2ED7CF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4621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368AF-7499-44CB-90A2-25AF467B0520}" type="datetimeFigureOut">
              <a:rPr lang="en-US" smtClean="0"/>
              <a:t>11/7/2021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080CF-9B70-4AC9-9B54-7BB2ED7CF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476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A368AF-7499-44CB-90A2-25AF467B0520}" type="datetimeFigureOut">
              <a:rPr lang="en-US" smtClean="0"/>
              <a:t>11/7/2021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2080CF-9B70-4AC9-9B54-7BB2ED7CF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8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25.png"/><Relationship Id="rId4" Type="http://schemas.microsoft.com/office/2007/relationships/hdphoto" Target="../media/hdphoto1.wdp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1.emf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microsoft.com/office/2007/relationships/hdphoto" Target="../media/hdphoto4.wdp"/><Relationship Id="rId5" Type="http://schemas.openxmlformats.org/officeDocument/2006/relationships/image" Target="../media/image40.png"/><Relationship Id="rId4" Type="http://schemas.openxmlformats.org/officeDocument/2006/relationships/image" Target="../media/image39.png"/><Relationship Id="rId9" Type="http://schemas.openxmlformats.org/officeDocument/2006/relationships/image" Target="../media/image43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64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12" Type="http://schemas.openxmlformats.org/officeDocument/2006/relationships/image" Target="../media/image6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8.png"/><Relationship Id="rId11" Type="http://schemas.microsoft.com/office/2007/relationships/hdphoto" Target="../media/hdphoto5.wdp"/><Relationship Id="rId5" Type="http://schemas.openxmlformats.org/officeDocument/2006/relationships/image" Target="../media/image57.png"/><Relationship Id="rId10" Type="http://schemas.openxmlformats.org/officeDocument/2006/relationships/image" Target="../media/image62.png"/><Relationship Id="rId4" Type="http://schemas.openxmlformats.org/officeDocument/2006/relationships/image" Target="../media/image56.png"/><Relationship Id="rId9" Type="http://schemas.openxmlformats.org/officeDocument/2006/relationships/image" Target="../media/image6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9600" y="-330200"/>
            <a:ext cx="13106400" cy="8272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952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9156" y="632170"/>
            <a:ext cx="3354729" cy="33346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8078136" y="4543194"/>
            <a:ext cx="2978701" cy="2181751"/>
            <a:chOff x="2228684" y="5861543"/>
            <a:chExt cx="2978701" cy="2181751"/>
          </a:xfrm>
        </p:grpSpPr>
        <p:sp>
          <p:nvSpPr>
            <p:cNvPr id="5" name="TextBox 4"/>
            <p:cNvSpPr txBox="1"/>
            <p:nvPr/>
          </p:nvSpPr>
          <p:spPr>
            <a:xfrm>
              <a:off x="2228684" y="5861543"/>
              <a:ext cx="2978701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5400" b="1" dirty="0">
                  <a:latin typeface="UTM Avo" panose="02040603050506020204" pitchFamily="18" charset="0"/>
                </a:rPr>
                <a:t>c</a:t>
              </a:r>
              <a:r>
                <a:rPr lang="vi-VN" sz="5400" b="1" dirty="0" smtClean="0">
                  <a:latin typeface="UTM Avo" panose="02040603050506020204" pitchFamily="18" charset="0"/>
                </a:rPr>
                <a:t>á mập</a:t>
              </a:r>
              <a:endParaRPr lang="en-US" sz="5400" b="1" dirty="0">
                <a:latin typeface="UTM Avo" panose="02040603050506020204" pitchFamily="18" charset="0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3879563" y="7119964"/>
              <a:ext cx="1154483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vi-VN" sz="5400" b="1" dirty="0">
                  <a:solidFill>
                    <a:srgbClr val="FF0000"/>
                  </a:solidFill>
                  <a:latin typeface="UTM Avo" panose="02040603050506020204" pitchFamily="18" charset="0"/>
                </a:rPr>
                <a:t>â</a:t>
              </a:r>
              <a:r>
                <a:rPr lang="vi-VN" sz="5400" b="1" dirty="0" smtClean="0">
                  <a:solidFill>
                    <a:srgbClr val="FF0000"/>
                  </a:solidFill>
                  <a:latin typeface="UTM Avo" panose="02040603050506020204" pitchFamily="18" charset="0"/>
                </a:rPr>
                <a:t>p</a:t>
              </a:r>
              <a:endParaRPr lang="en-US" sz="5400" b="1" dirty="0">
                <a:solidFill>
                  <a:srgbClr val="FF0000"/>
                </a:solidFill>
                <a:latin typeface="UTM Avo" panose="02040603050506020204" pitchFamily="18" charset="0"/>
              </a:endParaRPr>
            </a:p>
          </p:txBody>
        </p:sp>
      </p:grpSp>
      <p:pic>
        <p:nvPicPr>
          <p:cNvPr id="7" name="Picture 4" descr="Nhân sâm 0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5165" y="74487"/>
            <a:ext cx="5310144" cy="398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907028" y="4543194"/>
            <a:ext cx="2792752" cy="2251263"/>
            <a:chOff x="8326968" y="5959203"/>
            <a:chExt cx="2792752" cy="2251263"/>
          </a:xfrm>
        </p:grpSpPr>
        <p:sp>
          <p:nvSpPr>
            <p:cNvPr id="8" name="TextBox 7"/>
            <p:cNvSpPr txBox="1"/>
            <p:nvPr/>
          </p:nvSpPr>
          <p:spPr>
            <a:xfrm>
              <a:off x="8326968" y="5959203"/>
              <a:ext cx="279275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5400" b="1" dirty="0" smtClean="0">
                  <a:latin typeface="UTM Avo" panose="02040603050506020204" pitchFamily="18" charset="0"/>
                </a:rPr>
                <a:t>củ sâm</a:t>
              </a:r>
              <a:endParaRPr lang="en-US" sz="5400" b="1" dirty="0">
                <a:latin typeface="UTM Avo" panose="02040603050506020204" pitchFamily="18" charset="0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9346980" y="7287136"/>
              <a:ext cx="1343638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vi-VN" sz="5400" b="1" dirty="0" smtClean="0">
                  <a:solidFill>
                    <a:srgbClr val="FF0000"/>
                  </a:solidFill>
                  <a:latin typeface="UTM Avo" panose="02040603050506020204" pitchFamily="18" charset="0"/>
                </a:rPr>
                <a:t>âm</a:t>
              </a:r>
              <a:endParaRPr lang="en-US" sz="5400" b="1" dirty="0">
                <a:solidFill>
                  <a:srgbClr val="FF0000"/>
                </a:solidFill>
                <a:latin typeface="UTM Avo" panose="0204060305050602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48717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2699"/>
            <a:ext cx="12223751" cy="68453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-406399" y="177801"/>
            <a:ext cx="11540452" cy="1300286"/>
          </a:xfrm>
          <a:prstGeom prst="rect">
            <a:avLst/>
          </a:prstGeom>
          <a:noFill/>
        </p:spPr>
        <p:txBody>
          <a:bodyPr wrap="square" lIns="68573" tIns="34287" rIns="68573" bIns="34287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5333" b="1" dirty="0">
                <a:solidFill>
                  <a:srgbClr val="0070C0"/>
                </a:solidFill>
                <a:latin typeface="HP 001"/>
                <a:cs typeface="Times New Roman" pitchFamily="18" charset="0"/>
              </a:rPr>
              <a:t>So </a:t>
            </a:r>
            <a:r>
              <a:rPr lang="en-US" sz="5333" b="1" dirty="0" err="1">
                <a:solidFill>
                  <a:srgbClr val="0070C0"/>
                </a:solidFill>
                <a:latin typeface="HP 001"/>
                <a:cs typeface="Times New Roman" pitchFamily="18" charset="0"/>
              </a:rPr>
              <a:t>sánh</a:t>
            </a:r>
            <a:r>
              <a:rPr lang="en-US" sz="5333" b="1" dirty="0">
                <a:solidFill>
                  <a:srgbClr val="0070C0"/>
                </a:solidFill>
                <a:latin typeface="HP 001"/>
                <a:cs typeface="Times New Roman" pitchFamily="18" charset="0"/>
              </a:rPr>
              <a:t> 2 </a:t>
            </a:r>
            <a:r>
              <a:rPr lang="en-US" sz="5333" b="1" dirty="0" err="1">
                <a:solidFill>
                  <a:srgbClr val="0070C0"/>
                </a:solidFill>
                <a:latin typeface="HP 001"/>
                <a:cs typeface="Times New Roman" pitchFamily="18" charset="0"/>
              </a:rPr>
              <a:t>vần</a:t>
            </a:r>
            <a:endParaRPr lang="en-US" sz="5333" b="1" dirty="0">
              <a:solidFill>
                <a:srgbClr val="0070C0"/>
              </a:solidFill>
              <a:latin typeface="HP 001"/>
              <a:cs typeface="Times New Roman" pitchFamily="18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6470769" y="1912710"/>
            <a:ext cx="4247527" cy="2548165"/>
          </a:xfrm>
          <a:prstGeom prst="ellipse">
            <a:avLst/>
          </a:prstGeom>
          <a:solidFill>
            <a:srgbClr val="FFFF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3" tIns="34287" rIns="68573" bIns="34287" rtlCol="0" anchor="ctr"/>
          <a:lstStyle/>
          <a:p>
            <a:pPr algn="ctr"/>
            <a:endParaRPr lang="en-US" sz="1333"/>
          </a:p>
        </p:txBody>
      </p:sp>
      <p:sp>
        <p:nvSpPr>
          <p:cNvPr id="5" name="Oval 4"/>
          <p:cNvSpPr/>
          <p:nvPr/>
        </p:nvSpPr>
        <p:spPr>
          <a:xfrm>
            <a:off x="101600" y="1870741"/>
            <a:ext cx="4074685" cy="2574259"/>
          </a:xfrm>
          <a:prstGeom prst="ellipse">
            <a:avLst/>
          </a:prstGeom>
          <a:solidFill>
            <a:srgbClr val="FFFF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3" tIns="34287" rIns="68573" bIns="34287" rtlCol="0" anchor="ctr"/>
          <a:lstStyle/>
          <a:p>
            <a:pPr algn="ctr"/>
            <a:endParaRPr lang="en-US" sz="1333"/>
          </a:p>
        </p:txBody>
      </p:sp>
      <p:sp>
        <p:nvSpPr>
          <p:cNvPr id="10" name="Rectangle 9"/>
          <p:cNvSpPr/>
          <p:nvPr/>
        </p:nvSpPr>
        <p:spPr>
          <a:xfrm>
            <a:off x="798653" y="2248227"/>
            <a:ext cx="182293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vi-VN" sz="9600" b="1" i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âm</a:t>
            </a:r>
            <a:endParaRPr lang="en-US" sz="9600" b="1" i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446116" y="2239349"/>
            <a:ext cx="1186543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vi-VN" sz="9600" b="1" i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endParaRPr lang="en-US" sz="9600" b="1" i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449508" y="2255631"/>
            <a:ext cx="1483098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vi-VN" sz="9600" b="1" i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â</a:t>
            </a:r>
            <a:r>
              <a:rPr lang="en-US" sz="9600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087503" y="2248227"/>
            <a:ext cx="845103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9600" b="1" i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endParaRPr lang="en-US" sz="9600" b="1" i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1373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  <p:bldP spid="10" grpId="0"/>
      <p:bldP spid="12" grpId="0"/>
      <p:bldP spid="13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Kết quả hình ảnh cho boneca palito escola | Школьные проекты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182" y="287550"/>
            <a:ext cx="9156996" cy="5982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3575607" y="3783237"/>
            <a:ext cx="6496850" cy="1383299"/>
          </a:xfrm>
          <a:prstGeom prst="rect">
            <a:avLst/>
          </a:prstGeom>
          <a:noFill/>
        </p:spPr>
        <p:txBody>
          <a:bodyPr wrap="none" lIns="40104" tIns="20052" rIns="40104" bIns="20052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8726" b="1" dirty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872697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" y="983377"/>
            <a:ext cx="2545636" cy="24520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8788" y="1031934"/>
            <a:ext cx="2978394" cy="2403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4836" y="768928"/>
            <a:ext cx="2687114" cy="3107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4706" y="1171677"/>
            <a:ext cx="2911755" cy="2864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923" y="5400675"/>
            <a:ext cx="1943100" cy="145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2175" y="5334000"/>
            <a:ext cx="2009775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1606062" y="3789418"/>
            <a:ext cx="1641230" cy="190799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3798277" y="3878088"/>
            <a:ext cx="502436" cy="171382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22" idx="2"/>
          </p:cNvCxnSpPr>
          <p:nvPr/>
        </p:nvCxnSpPr>
        <p:spPr>
          <a:xfrm>
            <a:off x="7043225" y="4230480"/>
            <a:ext cx="441787" cy="146693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4583724" y="4373382"/>
            <a:ext cx="5439508" cy="151160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62487" y="3081532"/>
            <a:ext cx="14238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nấm</a:t>
            </a:r>
            <a:endParaRPr lang="en-US" sz="40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455981" y="3073756"/>
            <a:ext cx="16894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mầm</a:t>
            </a:r>
            <a:endParaRPr lang="en-US" sz="40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254836" y="3524145"/>
            <a:ext cx="24601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tập múa</a:t>
            </a:r>
            <a:endParaRPr lang="en-US" sz="40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514706" y="3669538"/>
            <a:ext cx="27045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sâm cầm</a:t>
            </a:r>
            <a:endParaRPr lang="en-US" sz="40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777349" y="3081532"/>
            <a:ext cx="85472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vi-VN" sz="4000" i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âm</a:t>
            </a:r>
            <a:endParaRPr lang="en-US" sz="4000" i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064765" y="3072654"/>
            <a:ext cx="85472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vi-VN" sz="4000" i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âm</a:t>
            </a:r>
            <a:endParaRPr lang="en-US" sz="4000" i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0037814" y="3660803"/>
            <a:ext cx="85472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vi-VN" sz="4000" i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âm</a:t>
            </a:r>
            <a:endParaRPr lang="en-US" sz="4000" i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1026303" y="3665496"/>
            <a:ext cx="85472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vi-VN" sz="4000" i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âm</a:t>
            </a:r>
            <a:endParaRPr lang="en-US" sz="4000" i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686396" y="3522594"/>
            <a:ext cx="71365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vi-VN" sz="4000" i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âp</a:t>
            </a:r>
            <a:endParaRPr lang="en-US" sz="4000" i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-222888" y="42097"/>
            <a:ext cx="107366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latin typeface="UTM Avo" panose="02040603050506020204" pitchFamily="18" charset="0"/>
                <a:cs typeface="Arial" panose="020B0604020202020204" pitchFamily="34" charset="0"/>
              </a:rPr>
              <a:t>Tiếng</a:t>
            </a:r>
            <a:r>
              <a:rPr lang="en-US" sz="3200" b="1" dirty="0" smtClean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  <a:cs typeface="Arial" panose="020B0604020202020204" pitchFamily="34" charset="0"/>
              </a:rPr>
              <a:t>nào</a:t>
            </a:r>
            <a:r>
              <a:rPr lang="en-US" sz="3200" b="1" dirty="0" smtClean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  <a:cs typeface="Arial" panose="020B0604020202020204" pitchFamily="34" charset="0"/>
              </a:rPr>
              <a:t>có</a:t>
            </a:r>
            <a:r>
              <a:rPr lang="en-US" sz="3200" b="1" dirty="0" smtClean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  <a:cs typeface="Arial" panose="020B0604020202020204" pitchFamily="34" charset="0"/>
              </a:rPr>
              <a:t>vần</a:t>
            </a:r>
            <a:r>
              <a:rPr lang="en-US" sz="3200" b="1" dirty="0" smtClean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âm</a:t>
            </a:r>
            <a:r>
              <a:rPr lang="en-US" sz="3200" b="1" dirty="0">
                <a:latin typeface="UTM Avo" panose="02040603050506020204" pitchFamily="18" charset="0"/>
                <a:cs typeface="Arial" panose="020B0604020202020204" pitchFamily="34" charset="0"/>
              </a:rPr>
              <a:t>? </a:t>
            </a:r>
            <a:r>
              <a:rPr lang="en-US" sz="3200" b="1" dirty="0" err="1">
                <a:latin typeface="UTM Avo" panose="02040603050506020204" pitchFamily="18" charset="0"/>
                <a:cs typeface="Arial" panose="020B0604020202020204" pitchFamily="34" charset="0"/>
              </a:rPr>
              <a:t>Tiếng</a:t>
            </a:r>
            <a:r>
              <a:rPr lang="en-US" sz="3200" b="1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UTM Avo" panose="02040603050506020204" pitchFamily="18" charset="0"/>
                <a:cs typeface="Arial" panose="020B0604020202020204" pitchFamily="34" charset="0"/>
              </a:rPr>
              <a:t>nào</a:t>
            </a:r>
            <a:r>
              <a:rPr lang="en-US" sz="3200" b="1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UTM Avo" panose="02040603050506020204" pitchFamily="18" charset="0"/>
                <a:cs typeface="Arial" panose="020B0604020202020204" pitchFamily="34" charset="0"/>
              </a:rPr>
              <a:t>có</a:t>
            </a:r>
            <a:r>
              <a:rPr lang="en-US" sz="3200" b="1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UTM Avo" panose="02040603050506020204" pitchFamily="18" charset="0"/>
                <a:cs typeface="Arial" panose="020B0604020202020204" pitchFamily="34" charset="0"/>
              </a:rPr>
              <a:t>vần</a:t>
            </a:r>
            <a:r>
              <a:rPr lang="en-US" sz="3200" b="1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âp</a:t>
            </a:r>
            <a:r>
              <a:rPr lang="en-US" sz="3200" b="1" dirty="0" smtClean="0">
                <a:latin typeface="UTM Avo" panose="02040603050506020204" pitchFamily="18" charset="0"/>
                <a:cs typeface="Arial" panose="020B0604020202020204" pitchFamily="34" charset="0"/>
              </a:rPr>
              <a:t>?</a:t>
            </a:r>
            <a:endParaRPr lang="en-US" sz="3200" b="1" dirty="0">
              <a:latin typeface="UTM Avo" panose="02040603050506020204" pitchFamily="18" charset="0"/>
              <a:cs typeface="Arial" panose="020B0604020202020204" pitchFamily="34" charset="0"/>
            </a:endParaRPr>
          </a:p>
          <a:p>
            <a:pPr algn="ctr"/>
            <a:endParaRPr lang="en-US" sz="3200" b="1" dirty="0"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8042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4404625" y="248297"/>
            <a:ext cx="3642246" cy="872111"/>
            <a:chOff x="4576903" y="50544"/>
            <a:chExt cx="3642246" cy="872111"/>
          </a:xfrm>
        </p:grpSpPr>
        <p:sp>
          <p:nvSpPr>
            <p:cNvPr id="5" name="Rounded Rectangle 4"/>
            <p:cNvSpPr/>
            <p:nvPr/>
          </p:nvSpPr>
          <p:spPr>
            <a:xfrm>
              <a:off x="5409129" y="341986"/>
              <a:ext cx="2810020" cy="540913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200" dirty="0" smtClean="0">
                  <a:solidFill>
                    <a:srgbClr val="002060"/>
                  </a:solidFill>
                  <a:latin typeface="UTM Avo" panose="02040603050506020204" pitchFamily="18" charset="0"/>
                </a:rPr>
                <a:t>Ghép đúng</a:t>
              </a:r>
              <a:endParaRPr lang="en-US" sz="3200" dirty="0">
                <a:solidFill>
                  <a:srgbClr val="002060"/>
                </a:solidFill>
                <a:latin typeface="UTM Avo" panose="02040603050506020204" pitchFamily="18" charset="0"/>
              </a:endParaRPr>
            </a:p>
          </p:txBody>
        </p:sp>
        <p:pic>
          <p:nvPicPr>
            <p:cNvPr id="6" name="Picture 2" descr="hình ảnh hoạt hình của cô bé hoạt hình bay bằng bút chì Hình ảnh ...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27" t="21098" r="5287" b="27979"/>
            <a:stretch/>
          </p:blipFill>
          <p:spPr bwMode="auto">
            <a:xfrm flipH="1">
              <a:off x="4576903" y="50544"/>
              <a:ext cx="1095028" cy="8721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" name="Rounded Rectangle 6"/>
          <p:cNvSpPr/>
          <p:nvPr/>
        </p:nvSpPr>
        <p:spPr>
          <a:xfrm>
            <a:off x="2425149" y="1842053"/>
            <a:ext cx="2438400" cy="768626"/>
          </a:xfrm>
          <a:prstGeom prst="roundRect">
            <a:avLst/>
          </a:prstGeom>
          <a:solidFill>
            <a:srgbClr val="FF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4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</a:t>
            </a:r>
            <a:r>
              <a:rPr lang="vi-VN" sz="4400" i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ầm</a:t>
            </a:r>
            <a:endParaRPr lang="en-US" sz="4400" i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2425149" y="3173897"/>
            <a:ext cx="2438400" cy="768626"/>
          </a:xfrm>
          <a:prstGeom prst="roundRect">
            <a:avLst/>
          </a:prstGeom>
          <a:solidFill>
            <a:srgbClr val="FF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400" i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đập</a:t>
            </a:r>
            <a:endParaRPr lang="en-US" sz="4400" i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2425149" y="4513703"/>
            <a:ext cx="2438400" cy="768626"/>
          </a:xfrm>
          <a:prstGeom prst="roundRect">
            <a:avLst/>
          </a:prstGeom>
          <a:solidFill>
            <a:srgbClr val="FF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400" i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tấp</a:t>
            </a:r>
            <a:endParaRPr lang="en-US" sz="4400" i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7569792" y="1842053"/>
            <a:ext cx="2438400" cy="768626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400" i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nập</a:t>
            </a:r>
            <a:endParaRPr lang="en-US" sz="4400" i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7569792" y="3173897"/>
            <a:ext cx="2438400" cy="768626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400" i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</a:t>
            </a:r>
            <a:endParaRPr lang="en-US" sz="4400" i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7569792" y="4513703"/>
            <a:ext cx="2438400" cy="768626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400" i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lúa</a:t>
            </a:r>
            <a:endParaRPr lang="en-US" sz="4400" i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3" name="Straight Connector 12"/>
          <p:cNvCxnSpPr>
            <a:stCxn id="7" idx="3"/>
            <a:endCxn id="11" idx="1"/>
          </p:cNvCxnSpPr>
          <p:nvPr/>
        </p:nvCxnSpPr>
        <p:spPr>
          <a:xfrm>
            <a:off x="4863549" y="2226366"/>
            <a:ext cx="2706243" cy="133184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endCxn id="10" idx="1"/>
          </p:cNvCxnSpPr>
          <p:nvPr/>
        </p:nvCxnSpPr>
        <p:spPr>
          <a:xfrm flipV="1">
            <a:off x="4863548" y="2226366"/>
            <a:ext cx="2706244" cy="266171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4863548" y="3567163"/>
            <a:ext cx="2706243" cy="133184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5191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53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4307" y="1408372"/>
            <a:ext cx="8773850" cy="303630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228173" y="2828600"/>
            <a:ext cx="59025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7200" b="1" dirty="0" smtClean="0">
                <a:solidFill>
                  <a:srgbClr val="7030A0"/>
                </a:solidFill>
                <a:latin typeface="+mj-lt"/>
              </a:rPr>
              <a:t>THƯ GIÃN</a:t>
            </a:r>
            <a:endParaRPr lang="en-US" sz="7200" b="1" dirty="0">
              <a:solidFill>
                <a:srgbClr val="7030A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5234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Vui Đến Trường - Nhóm Hoa Tay - Nhạc Thiếu Nhi Sôi Động Remix 00_00_13-00_03_19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8878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577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8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图片包含 室内, 物体&#10;&#10;描述已自动生成">
            <a:extLst>
              <a:ext uri="{FF2B5EF4-FFF2-40B4-BE49-F238E27FC236}">
                <a16:creationId xmlns="" xmlns:a16="http://schemas.microsoft.com/office/drawing/2014/main" id="{76DE78DD-ADEF-4012-809E-66E68885B81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1" y="108858"/>
            <a:ext cx="9539079" cy="674914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896" b="85069" l="2000" r="32375">
                        <a14:foregroundMark x1="27625" y1="18924" x2="24625" y2="32118"/>
                        <a14:foregroundMark x1="28625" y1="18056" x2="28750" y2="23438"/>
                        <a14:foregroundMark x1="26125" y1="17708" x2="29625" y2="27083"/>
                        <a14:foregroundMark x1="28250" y1="17535" x2="31125" y2="16319"/>
                        <a14:foregroundMark x1="31125" y1="16319" x2="30500" y2="27431"/>
                        <a14:foregroundMark x1="30500" y1="27431" x2="25750" y2="269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842" t="15673" r="68021" b="-6433"/>
          <a:stretch/>
        </p:blipFill>
        <p:spPr>
          <a:xfrm>
            <a:off x="-317549" y="2042221"/>
            <a:ext cx="3126205" cy="622433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31" b="100000" l="409" r="98636">
                        <a14:foregroundMark x1="10778" y1="16793" x2="34106" y2="81313"/>
                        <a14:foregroundMark x1="13779" y1="19949" x2="37108" y2="19192"/>
                        <a14:foregroundMark x1="9550" y1="46591" x2="47885" y2="42677"/>
                        <a14:foregroundMark x1="23329" y1="47727" x2="21692" y2="58081"/>
                        <a14:foregroundMark x1="18690" y1="47348" x2="14598" y2="55051"/>
                        <a14:foregroundMark x1="24966" y1="46970" x2="22510" y2="59975"/>
                        <a14:foregroundMark x1="75443" y1="50000" x2="91269" y2="44949"/>
                        <a14:foregroundMark x1="52524" y1="41162" x2="64939" y2="47348"/>
                        <a14:foregroundMark x1="68759" y1="68939" x2="68349" y2="79672"/>
                        <a14:foregroundMark x1="64939" y1="39141" x2="73806" y2="38763"/>
                        <a14:foregroundMark x1="27967" y1="37626" x2="34516" y2="383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3333" t="6164" r="3333" b="14170"/>
          <a:stretch/>
        </p:blipFill>
        <p:spPr>
          <a:xfrm>
            <a:off x="8128001" y="1600200"/>
            <a:ext cx="4764097" cy="546263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685626" y="2209801"/>
            <a:ext cx="5318507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8800" b="1" kern="0" spc="51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/>
                <a:cs typeface="Arial"/>
                <a:sym typeface="Arial"/>
              </a:rPr>
              <a:t>TẬP VIẾT</a:t>
            </a:r>
          </a:p>
        </p:txBody>
      </p:sp>
    </p:spTree>
    <p:extLst>
      <p:ext uri="{BB962C8B-B14F-4D97-AF65-F5344CB8AC3E}">
        <p14:creationId xmlns:p14="http://schemas.microsoft.com/office/powerpoint/2010/main" val="1308416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4415163" y="117564"/>
            <a:ext cx="3513992" cy="1358621"/>
            <a:chOff x="4036340" y="35415"/>
            <a:chExt cx="3853626" cy="1554564"/>
          </a:xfrm>
        </p:grpSpPr>
        <p:sp>
          <p:nvSpPr>
            <p:cNvPr id="5" name="Rounded Rectangle 4"/>
            <p:cNvSpPr/>
            <p:nvPr/>
          </p:nvSpPr>
          <p:spPr>
            <a:xfrm>
              <a:off x="5172893" y="732439"/>
              <a:ext cx="2717073" cy="69232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600" dirty="0" smtClean="0">
                  <a:solidFill>
                    <a:srgbClr val="002060"/>
                  </a:solidFill>
                  <a:latin typeface="UTM Avo" panose="02040603050506020204" pitchFamily="18" charset="0"/>
                </a:rPr>
                <a:t>Tập viết</a:t>
              </a:r>
              <a:endParaRPr lang="en-US" sz="3600" dirty="0">
                <a:solidFill>
                  <a:srgbClr val="002060"/>
                </a:solidFill>
                <a:latin typeface="UTM Avo" panose="02040603050506020204" pitchFamily="18" charset="0"/>
              </a:endParaRPr>
            </a:p>
          </p:txBody>
        </p:sp>
        <p:pic>
          <p:nvPicPr>
            <p:cNvPr id="6" name="Picture 2" descr="Phim Hoạt Hình Học Sinh Học Sinh Cậu Bé, Phim Hoạt Hình, Nhà, Suốt ...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7187" b="96250" l="9844" r="91719">
                          <a14:foregroundMark x1="42031" y1="53125" x2="71406" y2="82500"/>
                          <a14:foregroundMark x1="64219" y1="50469" x2="36094" y2="79219"/>
                          <a14:foregroundMark x1="46563" y1="49063" x2="57031" y2="49844"/>
                          <a14:foregroundMark x1="39375" y1="53125" x2="40000" y2="5765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36340" y="35415"/>
              <a:ext cx="1554564" cy="15545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11" t="26073" r="17533" b="57065"/>
          <a:stretch/>
        </p:blipFill>
        <p:spPr>
          <a:xfrm>
            <a:off x="0" y="2184034"/>
            <a:ext cx="12225681" cy="1843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577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D âm âp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466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885034" y="3909646"/>
            <a:ext cx="6941712" cy="1446550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0800000"/>
              </a:avLst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vi-VN" sz="6000" b="1" dirty="0" smtClean="0">
                <a:ln/>
                <a:solidFill>
                  <a:srgbClr val="FF0000"/>
                </a:solidFill>
                <a:latin typeface="iCiel Helena" pitchFamily="2" charset="0"/>
              </a:rPr>
              <a:t>CHÀO MỪNG CÁC CON</a:t>
            </a:r>
          </a:p>
          <a:p>
            <a:pPr algn="ctr"/>
            <a:r>
              <a:rPr lang="vi-VN" sz="6000" b="1" dirty="0" smtClean="0">
                <a:ln/>
                <a:solidFill>
                  <a:srgbClr val="FF0000"/>
                </a:solidFill>
                <a:latin typeface="iCiel Helena" pitchFamily="2" charset="0"/>
              </a:rPr>
              <a:t>ĐẾN VỚI TIẾT HỌC</a:t>
            </a:r>
            <a:endParaRPr lang="en-US" sz="6000" b="1" dirty="0">
              <a:ln/>
              <a:solidFill>
                <a:srgbClr val="FF0000"/>
              </a:solidFill>
              <a:latin typeface="iCiel Helen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06243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hinh-nen-powerpoint-dep-nhat-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ext Box 14"/>
          <p:cNvSpPr txBox="1">
            <a:spLocks noChangeArrowheads="1"/>
          </p:cNvSpPr>
          <p:nvPr/>
        </p:nvSpPr>
        <p:spPr bwMode="auto">
          <a:xfrm>
            <a:off x="2032000" y="1066802"/>
            <a:ext cx="8060267" cy="1733680"/>
          </a:xfrm>
          <a:prstGeom prst="rect">
            <a:avLst/>
          </a:prstGeom>
          <a:solidFill>
            <a:srgbClr val="FFFF00"/>
          </a:solidFill>
          <a:ln w="12700" cap="sq">
            <a:solidFill>
              <a:srgbClr val="FF0066"/>
            </a:solidFill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10666"/>
          </a:p>
        </p:txBody>
      </p:sp>
      <p:sp>
        <p:nvSpPr>
          <p:cNvPr id="14" name="WordArt 15"/>
          <p:cNvSpPr>
            <a:spLocks noChangeArrowheads="1" noChangeShapeType="1" noTextEdit="1"/>
          </p:cNvSpPr>
          <p:nvPr/>
        </p:nvSpPr>
        <p:spPr bwMode="auto">
          <a:xfrm>
            <a:off x="2645833" y="1201739"/>
            <a:ext cx="6781800" cy="9429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4800" kern="10" dirty="0">
                <a:ln w="19050" cap="sq">
                  <a:solidFill>
                    <a:srgbClr val="000099"/>
                  </a:solidFill>
                  <a:round/>
                  <a:headEnd type="none" w="sm" len="sm"/>
                  <a:tailEnd type="none" w="sm" len="sm"/>
                </a:ln>
                <a:solidFill>
                  <a:srgbClr val="CC330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/>
                <a:cs typeface="Times New Roman"/>
              </a:rPr>
              <a:t>VIẾT BẢNG CON</a:t>
            </a:r>
          </a:p>
        </p:txBody>
      </p:sp>
      <p:grpSp>
        <p:nvGrpSpPr>
          <p:cNvPr id="5" name="Group 9"/>
          <p:cNvGrpSpPr>
            <a:grpSpLocks/>
          </p:cNvGrpSpPr>
          <p:nvPr/>
        </p:nvGrpSpPr>
        <p:grpSpPr bwMode="auto">
          <a:xfrm>
            <a:off x="3479800" y="2803526"/>
            <a:ext cx="5198533" cy="3060700"/>
            <a:chOff x="1624" y="1384"/>
            <a:chExt cx="2456" cy="1928"/>
          </a:xfrm>
        </p:grpSpPr>
        <p:sp>
          <p:nvSpPr>
            <p:cNvPr id="18" name="Rectangle 10">
              <a:hlinkClick r:id="" action="ppaction://noaction"/>
            </p:cNvPr>
            <p:cNvSpPr>
              <a:spLocks noChangeArrowheads="1"/>
            </p:cNvSpPr>
            <p:nvPr/>
          </p:nvSpPr>
          <p:spPr bwMode="auto">
            <a:xfrm>
              <a:off x="1624" y="1384"/>
              <a:ext cx="2456" cy="1928"/>
            </a:xfrm>
            <a:prstGeom prst="rect">
              <a:avLst/>
            </a:prstGeom>
            <a:solidFill>
              <a:srgbClr val="009900"/>
            </a:solidFill>
            <a:ln w="57150" cmpd="thinThick">
              <a:solidFill>
                <a:srgbClr val="CCFF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2800">
                <a:latin typeface="VNI-Times" pitchFamily="2" charset="0"/>
              </a:endParaRPr>
            </a:p>
          </p:txBody>
        </p:sp>
        <p:sp>
          <p:nvSpPr>
            <p:cNvPr id="19" name="Rectangle 11"/>
            <p:cNvSpPr>
              <a:spLocks noChangeArrowheads="1"/>
            </p:cNvSpPr>
            <p:nvPr/>
          </p:nvSpPr>
          <p:spPr bwMode="auto">
            <a:xfrm>
              <a:off x="2616" y="2488"/>
              <a:ext cx="528" cy="80"/>
            </a:xfrm>
            <a:prstGeom prst="rect">
              <a:avLst/>
            </a:prstGeom>
            <a:solidFill>
              <a:srgbClr val="CCFFFF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2400"/>
            </a:p>
          </p:txBody>
        </p:sp>
        <p:sp>
          <p:nvSpPr>
            <p:cNvPr id="20" name="Rectangle 12"/>
            <p:cNvSpPr>
              <a:spLocks noChangeArrowheads="1"/>
            </p:cNvSpPr>
            <p:nvPr/>
          </p:nvSpPr>
          <p:spPr bwMode="auto">
            <a:xfrm rot="-1403113">
              <a:off x="2600" y="2184"/>
              <a:ext cx="528" cy="80"/>
            </a:xfrm>
            <a:prstGeom prst="rect">
              <a:avLst/>
            </a:prstGeom>
            <a:solidFill>
              <a:srgbClr val="CCFFFF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1306724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318" y="115134"/>
            <a:ext cx="11582399" cy="666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244915" y="2292332"/>
            <a:ext cx="3431251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16000" b="1" dirty="0" err="1" smtClean="0">
                <a:solidFill>
                  <a:schemeClr val="bg1"/>
                </a:solidFill>
                <a:latin typeface="HP001 4 hàng" panose="020B0603050302020204" pitchFamily="34" charset="-93"/>
              </a:rPr>
              <a:t>âm</a:t>
            </a:r>
            <a:endParaRPr lang="en-US" altLang="vi-VN" sz="16000" b="1" dirty="0">
              <a:solidFill>
                <a:schemeClr val="bg1"/>
              </a:solidFill>
              <a:latin typeface="HP001 4 hàng" panose="020B0603050302020204" pitchFamily="34" charset="-93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6605283" y="2276142"/>
            <a:ext cx="3352800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16000" b="1" dirty="0" err="1" smtClean="0">
                <a:solidFill>
                  <a:schemeClr val="bg1"/>
                </a:solidFill>
                <a:latin typeface="HP001 4 hàng" panose="020B0603050302020204" pitchFamily="34" charset="-93"/>
              </a:rPr>
              <a:t>âp</a:t>
            </a:r>
            <a:endParaRPr lang="en-US" altLang="vi-VN" sz="16000" b="1" dirty="0">
              <a:solidFill>
                <a:schemeClr val="bg1"/>
              </a:solidFill>
              <a:latin typeface="HP001 4 hàng" panose="020B0603050302020204" pitchFamily="34" charset="-93"/>
            </a:endParaRPr>
          </a:p>
        </p:txBody>
      </p:sp>
    </p:spTree>
    <p:extLst>
      <p:ext uri="{BB962C8B-B14F-4D97-AF65-F5344CB8AC3E}">
        <p14:creationId xmlns:p14="http://schemas.microsoft.com/office/powerpoint/2010/main" val="395070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898" y="80409"/>
            <a:ext cx="11582399" cy="666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5468398" y="2233553"/>
            <a:ext cx="4184891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16000" b="1" dirty="0" err="1" smtClean="0">
                <a:solidFill>
                  <a:schemeClr val="bg1"/>
                </a:solidFill>
                <a:latin typeface="HP001 4 hàng" panose="020B0603050302020204" pitchFamily="34" charset="-93"/>
              </a:rPr>
              <a:t>sâm</a:t>
            </a:r>
            <a:endParaRPr lang="en-US" altLang="vi-VN" sz="16000" b="1" dirty="0">
              <a:solidFill>
                <a:schemeClr val="bg1"/>
              </a:solidFill>
              <a:latin typeface="HP001 4 hàng" panose="020B0603050302020204" pitchFamily="34" charset="-93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997247" y="2233553"/>
            <a:ext cx="4775200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16000" b="1" dirty="0" err="1" smtClean="0">
                <a:solidFill>
                  <a:schemeClr val="bg1"/>
                </a:solidFill>
                <a:latin typeface="HP001 4 hàng" panose="020B0603050302020204" pitchFamily="34" charset="-93"/>
              </a:rPr>
              <a:t>củ</a:t>
            </a:r>
            <a:r>
              <a:rPr lang="en-US" altLang="vi-VN" sz="16000" b="1" dirty="0" smtClean="0">
                <a:solidFill>
                  <a:schemeClr val="bg1"/>
                </a:solidFill>
                <a:latin typeface="HP001 4 hàng" panose="020B0603050302020204" pitchFamily="34" charset="-93"/>
              </a:rPr>
              <a:t> </a:t>
            </a:r>
            <a:endParaRPr lang="en-US" altLang="vi-VN" sz="16000" b="1" dirty="0">
              <a:solidFill>
                <a:schemeClr val="bg1"/>
              </a:solidFill>
              <a:latin typeface="HP001 4 hàng" panose="020B0603050302020204" pitchFamily="34" charset="-93"/>
            </a:endParaRPr>
          </a:p>
        </p:txBody>
      </p:sp>
    </p:spTree>
    <p:extLst>
      <p:ext uri="{BB962C8B-B14F-4D97-AF65-F5344CB8AC3E}">
        <p14:creationId xmlns:p14="http://schemas.microsoft.com/office/powerpoint/2010/main" val="3995430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898" y="80409"/>
            <a:ext cx="11582399" cy="666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5584148" y="2233553"/>
            <a:ext cx="4184891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16000" b="1" dirty="0" err="1" smtClean="0">
                <a:solidFill>
                  <a:schemeClr val="bg1"/>
                </a:solidFill>
                <a:latin typeface="HP001 4 hàng" panose="020B0603050302020204" pitchFamily="34" charset="-93"/>
              </a:rPr>
              <a:t>jập</a:t>
            </a:r>
            <a:endParaRPr lang="en-US" altLang="vi-VN" sz="16000" b="1" dirty="0">
              <a:solidFill>
                <a:schemeClr val="bg1"/>
              </a:solidFill>
              <a:latin typeface="HP001 4 hàng" panose="020B0603050302020204" pitchFamily="34" charset="-93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997247" y="2233553"/>
            <a:ext cx="4775200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16000" b="1" dirty="0" err="1" smtClean="0">
                <a:solidFill>
                  <a:schemeClr val="bg1"/>
                </a:solidFill>
                <a:latin typeface="HP001 4 hàng" panose="020B0603050302020204" pitchFamily="34" charset="-93"/>
              </a:rPr>
              <a:t>cá</a:t>
            </a:r>
            <a:r>
              <a:rPr lang="en-US" altLang="vi-VN" sz="16000" b="1" dirty="0" smtClean="0">
                <a:solidFill>
                  <a:schemeClr val="bg1"/>
                </a:solidFill>
                <a:latin typeface="HP001 4 hàng" panose="020B0603050302020204" pitchFamily="34" charset="-93"/>
              </a:rPr>
              <a:t> </a:t>
            </a:r>
            <a:endParaRPr lang="en-US" altLang="vi-VN" sz="16000" b="1" dirty="0">
              <a:solidFill>
                <a:schemeClr val="bg1"/>
              </a:solidFill>
              <a:latin typeface="HP001 4 hàng" panose="020B0603050302020204" pitchFamily="34" charset="-93"/>
            </a:endParaRPr>
          </a:p>
        </p:txBody>
      </p:sp>
    </p:spTree>
    <p:extLst>
      <p:ext uri="{BB962C8B-B14F-4D97-AF65-F5344CB8AC3E}">
        <p14:creationId xmlns:p14="http://schemas.microsoft.com/office/powerpoint/2010/main" val="1241917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991" y="-36122"/>
            <a:ext cx="12192000" cy="685753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-195342"/>
            <a:ext cx="11582400" cy="648792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8370" y="4784496"/>
            <a:ext cx="3536477" cy="2073504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163" y="-25391"/>
            <a:ext cx="3655008" cy="1935512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991" y="4298247"/>
            <a:ext cx="3026595" cy="2510027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1625600" y="2209800"/>
            <a:ext cx="7917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4377">
              <a:defRPr/>
            </a:pPr>
            <a:r>
              <a:rPr lang="en-US" sz="4000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40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tiếng</a:t>
            </a:r>
            <a:r>
              <a:rPr lang="en-US" sz="40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40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ngoài</a:t>
            </a:r>
            <a:r>
              <a:rPr lang="en-US" sz="40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3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300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3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300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âm</a:t>
            </a:r>
            <a:r>
              <a:rPr lang="en-US" sz="43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300" b="1" dirty="0" err="1" smtClean="0">
                <a:solidFill>
                  <a:srgbClr val="FF0000"/>
                </a:solidFill>
                <a:latin typeface="UTM Avo" panose="02040603050506020204"/>
                <a:cs typeface="Arial" panose="020B0604020202020204" pitchFamily="34" charset="0"/>
              </a:rPr>
              <a:t>âm</a:t>
            </a:r>
            <a:r>
              <a:rPr lang="en-US" sz="4300" b="1" dirty="0" smtClean="0">
                <a:solidFill>
                  <a:srgbClr val="FF0000"/>
                </a:solidFill>
                <a:latin typeface="UTM Avo" panose="02040603050506020204"/>
                <a:cs typeface="Arial" panose="020B0604020202020204" pitchFamily="34" charset="0"/>
              </a:rPr>
              <a:t>, </a:t>
            </a:r>
            <a:r>
              <a:rPr lang="en-US" sz="4300" b="1" dirty="0" err="1" smtClean="0">
                <a:solidFill>
                  <a:srgbClr val="FF0000"/>
                </a:solidFill>
                <a:latin typeface="UTM Avo" panose="02040603050506020204"/>
                <a:cs typeface="Arial" panose="020B0604020202020204" pitchFamily="34" charset="0"/>
              </a:rPr>
              <a:t>âp</a:t>
            </a:r>
            <a:r>
              <a:rPr lang="en-US" sz="4300" b="1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40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0664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Kết quả hình ảnh cho boneca palito escola | Школьные проекты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182" y="287550"/>
            <a:ext cx="9156996" cy="5982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4312123" y="3783237"/>
            <a:ext cx="5023819" cy="1383299"/>
          </a:xfrm>
          <a:prstGeom prst="rect">
            <a:avLst/>
          </a:prstGeom>
          <a:noFill/>
        </p:spPr>
        <p:txBody>
          <a:bodyPr wrap="none" lIns="40104" tIns="20052" rIns="40104" bIns="20052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8726" b="1" dirty="0" smtClean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TẬP ĐỌC</a:t>
            </a:r>
            <a:endParaRPr lang="en-US" sz="8726" b="1" dirty="0">
              <a:ln w="11430"/>
              <a:solidFill>
                <a:srgbClr val="00B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4879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3521" y="0"/>
            <a:ext cx="92118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93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017165" cy="27432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3289" y="2743200"/>
            <a:ext cx="5527083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732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048000" y="177800"/>
            <a:ext cx="6060195" cy="1143000"/>
          </a:xfrm>
          <a:prstGeom prst="round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i="1" dirty="0" err="1">
                <a:solidFill>
                  <a:schemeClr val="tx1"/>
                </a:solidFill>
              </a:rPr>
              <a:t>Luyện</a:t>
            </a:r>
            <a:r>
              <a:rPr lang="en-US" sz="7200" i="1" dirty="0">
                <a:solidFill>
                  <a:schemeClr val="tx1"/>
                </a:solidFill>
              </a:rPr>
              <a:t> </a:t>
            </a:r>
            <a:r>
              <a:rPr lang="en-US" sz="7200" i="1" dirty="0" err="1">
                <a:solidFill>
                  <a:schemeClr val="tx1"/>
                </a:solidFill>
              </a:rPr>
              <a:t>đọc</a:t>
            </a:r>
            <a:r>
              <a:rPr lang="en-US" sz="7200" i="1" dirty="0">
                <a:solidFill>
                  <a:schemeClr val="tx1"/>
                </a:solidFill>
              </a:rPr>
              <a:t> </a:t>
            </a:r>
            <a:r>
              <a:rPr lang="en-US" sz="7200" i="1" dirty="0" err="1">
                <a:solidFill>
                  <a:schemeClr val="tx1"/>
                </a:solidFill>
              </a:rPr>
              <a:t>từ</a:t>
            </a:r>
            <a:r>
              <a:rPr lang="en-US" sz="7200" i="1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1016000" y="1905000"/>
            <a:ext cx="4470400" cy="838200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867" i="1" dirty="0" err="1" smtClean="0">
                <a:solidFill>
                  <a:schemeClr val="tx1"/>
                </a:solidFill>
              </a:rPr>
              <a:t>Bé</a:t>
            </a:r>
            <a:r>
              <a:rPr lang="en-US" sz="5867" i="1" dirty="0" smtClean="0">
                <a:solidFill>
                  <a:schemeClr val="tx1"/>
                </a:solidFill>
              </a:rPr>
              <a:t> </a:t>
            </a:r>
            <a:r>
              <a:rPr lang="en-US" sz="5867" i="1" dirty="0" err="1" smtClean="0">
                <a:solidFill>
                  <a:schemeClr val="tx1"/>
                </a:solidFill>
              </a:rPr>
              <a:t>Lê</a:t>
            </a:r>
            <a:endParaRPr lang="en-US" sz="5867" i="1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16000" y="3124200"/>
            <a:ext cx="4470400" cy="838200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867" i="1" dirty="0" err="1" smtClean="0">
                <a:solidFill>
                  <a:schemeClr val="tx1"/>
                </a:solidFill>
              </a:rPr>
              <a:t>sâm</a:t>
            </a:r>
            <a:r>
              <a:rPr lang="en-US" sz="5867" i="1" dirty="0" smtClean="0">
                <a:solidFill>
                  <a:schemeClr val="tx1"/>
                </a:solidFill>
              </a:rPr>
              <a:t> </a:t>
            </a:r>
            <a:r>
              <a:rPr lang="en-US" sz="5867" i="1" dirty="0" err="1" smtClean="0">
                <a:solidFill>
                  <a:schemeClr val="tx1"/>
                </a:solidFill>
              </a:rPr>
              <a:t>cầm</a:t>
            </a:r>
            <a:endParaRPr lang="en-US" sz="5867" i="1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16000" y="4419600"/>
            <a:ext cx="4470400" cy="838200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867" i="1" dirty="0" err="1" smtClean="0">
                <a:solidFill>
                  <a:schemeClr val="tx1"/>
                </a:solidFill>
              </a:rPr>
              <a:t>ti</a:t>
            </a:r>
            <a:r>
              <a:rPr lang="en-US" sz="5867" i="1" dirty="0" smtClean="0">
                <a:solidFill>
                  <a:schemeClr val="tx1"/>
                </a:solidFill>
              </a:rPr>
              <a:t> vi</a:t>
            </a:r>
            <a:endParaRPr lang="en-US" sz="5867" i="1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16000" y="5638800"/>
            <a:ext cx="4470400" cy="838200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867" i="1" dirty="0" err="1" smtClean="0">
                <a:solidFill>
                  <a:schemeClr val="tx1"/>
                </a:solidFill>
              </a:rPr>
              <a:t>bé</a:t>
            </a:r>
            <a:r>
              <a:rPr lang="en-US" sz="5867" i="1" dirty="0" smtClean="0">
                <a:solidFill>
                  <a:schemeClr val="tx1"/>
                </a:solidFill>
              </a:rPr>
              <a:t> la</a:t>
            </a:r>
            <a:endParaRPr lang="en-US" sz="5867" i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705600" y="1905000"/>
            <a:ext cx="4470400" cy="838200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867" i="1" dirty="0" err="1" smtClean="0">
                <a:solidFill>
                  <a:schemeClr val="tx1"/>
                </a:solidFill>
              </a:rPr>
              <a:t>sợ</a:t>
            </a:r>
            <a:endParaRPr lang="en-US" sz="5867" i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705600" y="3124200"/>
            <a:ext cx="4470400" cy="838200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867" i="1" dirty="0" err="1" smtClean="0">
                <a:solidFill>
                  <a:schemeClr val="tx1"/>
                </a:solidFill>
              </a:rPr>
              <a:t>bế</a:t>
            </a:r>
            <a:r>
              <a:rPr lang="en-US" sz="5867" i="1" dirty="0" smtClean="0">
                <a:solidFill>
                  <a:schemeClr val="tx1"/>
                </a:solidFill>
              </a:rPr>
              <a:t> </a:t>
            </a:r>
            <a:r>
              <a:rPr lang="en-US" sz="5867" i="1" dirty="0" err="1" smtClean="0">
                <a:solidFill>
                  <a:schemeClr val="tx1"/>
                </a:solidFill>
              </a:rPr>
              <a:t>bé</a:t>
            </a:r>
            <a:endParaRPr lang="en-US" sz="5867" i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705600" y="4419600"/>
            <a:ext cx="4470400" cy="838200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867" i="1" dirty="0" err="1" smtClean="0">
                <a:solidFill>
                  <a:schemeClr val="tx1"/>
                </a:solidFill>
              </a:rPr>
              <a:t>Ấm</a:t>
            </a:r>
            <a:r>
              <a:rPr lang="en-US" sz="5867" i="1" dirty="0" smtClean="0">
                <a:solidFill>
                  <a:schemeClr val="tx1"/>
                </a:solidFill>
              </a:rPr>
              <a:t> </a:t>
            </a:r>
            <a:r>
              <a:rPr lang="en-US" sz="5867" i="1" dirty="0" err="1" smtClean="0">
                <a:solidFill>
                  <a:schemeClr val="tx1"/>
                </a:solidFill>
              </a:rPr>
              <a:t>quá</a:t>
            </a:r>
            <a:endParaRPr lang="en-US" sz="5867" i="1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705600" y="5664200"/>
            <a:ext cx="4470400" cy="838200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867" i="1" dirty="0" err="1" smtClean="0">
                <a:solidFill>
                  <a:schemeClr val="tx1"/>
                </a:solidFill>
              </a:rPr>
              <a:t>chả</a:t>
            </a:r>
            <a:r>
              <a:rPr lang="en-US" sz="5867" i="1" dirty="0" smtClean="0">
                <a:solidFill>
                  <a:schemeClr val="tx1"/>
                </a:solidFill>
              </a:rPr>
              <a:t> </a:t>
            </a:r>
            <a:r>
              <a:rPr lang="en-US" sz="5867" i="1" dirty="0" err="1" smtClean="0">
                <a:solidFill>
                  <a:schemeClr val="tx1"/>
                </a:solidFill>
              </a:rPr>
              <a:t>sợ</a:t>
            </a:r>
            <a:r>
              <a:rPr lang="en-US" sz="5867" i="1" dirty="0" smtClean="0">
                <a:solidFill>
                  <a:schemeClr val="tx1"/>
                </a:solidFill>
              </a:rPr>
              <a:t> </a:t>
            </a:r>
            <a:r>
              <a:rPr lang="en-US" sz="5867" i="1" dirty="0" err="1" smtClean="0">
                <a:solidFill>
                  <a:schemeClr val="tx1"/>
                </a:solidFill>
              </a:rPr>
              <a:t>nữa</a:t>
            </a:r>
            <a:endParaRPr lang="en-US" sz="5867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3250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0" y="117170"/>
            <a:ext cx="5209595" cy="846266"/>
            <a:chOff x="3864257" y="161682"/>
            <a:chExt cx="5209595" cy="846266"/>
          </a:xfrm>
        </p:grpSpPr>
        <p:sp>
          <p:nvSpPr>
            <p:cNvPr id="2" name="Rounded Rectangle 1"/>
            <p:cNvSpPr/>
            <p:nvPr/>
          </p:nvSpPr>
          <p:spPr>
            <a:xfrm>
              <a:off x="4912405" y="234946"/>
              <a:ext cx="4161447" cy="540913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 err="1" smtClean="0">
                  <a:solidFill>
                    <a:srgbClr val="002060"/>
                  </a:solidFill>
                  <a:latin typeface="UTM Avo" panose="02040603050506020204" pitchFamily="18" charset="0"/>
                </a:rPr>
                <a:t>Luyện</a:t>
              </a:r>
              <a:r>
                <a:rPr lang="en-US" sz="3200" dirty="0" smtClean="0">
                  <a:solidFill>
                    <a:srgbClr val="002060"/>
                  </a:solidFill>
                  <a:latin typeface="UTM Avo" panose="02040603050506020204" pitchFamily="18" charset="0"/>
                </a:rPr>
                <a:t> </a:t>
              </a:r>
              <a:r>
                <a:rPr lang="en-US" sz="3200" dirty="0" err="1" smtClean="0">
                  <a:solidFill>
                    <a:srgbClr val="002060"/>
                  </a:solidFill>
                  <a:latin typeface="UTM Avo" panose="02040603050506020204" pitchFamily="18" charset="0"/>
                </a:rPr>
                <a:t>đọc</a:t>
              </a:r>
              <a:r>
                <a:rPr lang="en-US" sz="3200" dirty="0" smtClean="0">
                  <a:solidFill>
                    <a:srgbClr val="002060"/>
                  </a:solidFill>
                  <a:latin typeface="UTM Avo" panose="02040603050506020204" pitchFamily="18" charset="0"/>
                </a:rPr>
                <a:t> </a:t>
              </a:r>
              <a:r>
                <a:rPr lang="en-US" sz="3200" dirty="0" err="1" smtClean="0">
                  <a:solidFill>
                    <a:srgbClr val="002060"/>
                  </a:solidFill>
                  <a:latin typeface="UTM Avo" panose="02040603050506020204" pitchFamily="18" charset="0"/>
                </a:rPr>
                <a:t>câu</a:t>
              </a:r>
              <a:endParaRPr lang="en-US" sz="3200" dirty="0">
                <a:solidFill>
                  <a:srgbClr val="002060"/>
                </a:solidFill>
                <a:latin typeface="UTM Avo" panose="02040603050506020204" pitchFamily="18" charset="0"/>
              </a:endParaRPr>
            </a:p>
          </p:txBody>
        </p:sp>
        <p:pic>
          <p:nvPicPr>
            <p:cNvPr id="3" name="图片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64257" y="161682"/>
              <a:ext cx="1712256" cy="846266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/>
        </p:nvGrpSpPr>
        <p:grpSpPr>
          <a:xfrm>
            <a:off x="104396" y="847265"/>
            <a:ext cx="11773926" cy="5816977"/>
            <a:chOff x="-825088" y="1488820"/>
            <a:chExt cx="13661140" cy="5816977"/>
          </a:xfrm>
        </p:grpSpPr>
        <p:sp>
          <p:nvSpPr>
            <p:cNvPr id="7" name="TextBox 6"/>
            <p:cNvSpPr txBox="1"/>
            <p:nvPr/>
          </p:nvSpPr>
          <p:spPr>
            <a:xfrm>
              <a:off x="-730283" y="1488820"/>
              <a:ext cx="13566335" cy="58169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4800" dirty="0" smtClean="0">
                  <a:solidFill>
                    <a:srgbClr val="0070C0"/>
                  </a:solidFill>
                  <a:latin typeface="UTM Avo" panose="02040603050506020204"/>
                </a:rPr>
                <a:t>Bé Lê</a:t>
              </a:r>
            </a:p>
            <a:p>
              <a:pPr algn="just">
                <a:lnSpc>
                  <a:spcPct val="150000"/>
                </a:lnSpc>
              </a:pPr>
              <a:r>
                <a:rPr lang="en-US" sz="4000" dirty="0" smtClean="0">
                  <a:solidFill>
                    <a:srgbClr val="0070C0"/>
                  </a:solidFill>
                  <a:latin typeface="UTM Avo" panose="02040603050506020204"/>
                </a:rPr>
                <a:t>    </a:t>
              </a:r>
              <a:r>
                <a:rPr lang="vi-VN" sz="4000" dirty="0" smtClean="0">
                  <a:solidFill>
                    <a:srgbClr val="0070C0"/>
                  </a:solidFill>
                  <a:latin typeface="UTM Avo" panose="02040603050506020204"/>
                </a:rPr>
                <a:t>Bé Lê mê ti</a:t>
              </a:r>
              <a:r>
                <a:rPr lang="en-US" sz="4000" dirty="0" smtClean="0">
                  <a:solidFill>
                    <a:srgbClr val="0070C0"/>
                  </a:solidFill>
                  <a:latin typeface=".VnAvant" panose="020B7200000000000000" pitchFamily="34" charset="0"/>
                </a:rPr>
                <a:t> </a:t>
              </a:r>
              <a:r>
                <a:rPr lang="vi-VN" sz="4000" dirty="0" smtClean="0">
                  <a:solidFill>
                    <a:srgbClr val="0070C0"/>
                  </a:solidFill>
                  <a:latin typeface="UTM Avo" panose="02040603050506020204"/>
                </a:rPr>
                <a:t>vi. Ti vi có sâm cầm.  Bé chỉ:  Cò... Cò... .</a:t>
              </a:r>
            </a:p>
            <a:p>
              <a:pPr algn="just">
                <a:lnSpc>
                  <a:spcPct val="150000"/>
                </a:lnSpc>
              </a:pPr>
              <a:r>
                <a:rPr lang="en-US" sz="4000" dirty="0" smtClean="0">
                  <a:solidFill>
                    <a:srgbClr val="0070C0"/>
                  </a:solidFill>
                  <a:latin typeface=".VnAvant" panose="020B7200000000000000" pitchFamily="34" charset="0"/>
                </a:rPr>
                <a:t>     </a:t>
              </a:r>
              <a:r>
                <a:rPr lang="vi-VN" sz="4000" dirty="0" smtClean="0">
                  <a:solidFill>
                    <a:srgbClr val="0070C0"/>
                  </a:solidFill>
                  <a:latin typeface="UTM Avo" panose="02040603050506020204"/>
                </a:rPr>
                <a:t>Ti vi có cá mập.  Bé la:  Sợ! .  Má bế bé, vỗ về:  Cá mập ở ti vi mà  .  Má ấm quá,  bé chả sợ nữa.</a:t>
              </a:r>
              <a:endParaRPr lang="en-US" sz="4000" dirty="0">
                <a:solidFill>
                  <a:srgbClr val="0070C0"/>
                </a:solidFill>
                <a:latin typeface=".VnAvant" panose="020B7200000000000000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373925" y="3119869"/>
              <a:ext cx="334851" cy="1328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6000" dirty="0" smtClean="0">
                  <a:solidFill>
                    <a:srgbClr val="0070C0"/>
                  </a:solidFill>
                </a:rPr>
                <a:t>”</a:t>
              </a:r>
              <a:endParaRPr lang="en-US" sz="6000" dirty="0">
                <a:solidFill>
                  <a:srgbClr val="0070C0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 flipH="1" flipV="1">
              <a:off x="-825088" y="2804566"/>
              <a:ext cx="334851" cy="1328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6000" dirty="0" smtClean="0">
                  <a:solidFill>
                    <a:srgbClr val="0070C0"/>
                  </a:solidFill>
                </a:rPr>
                <a:t>”</a:t>
              </a:r>
              <a:endParaRPr lang="en-US" sz="6000" dirty="0">
                <a:solidFill>
                  <a:srgbClr val="0070C0"/>
                </a:solidFill>
              </a:endParaRPr>
            </a:p>
          </p:txBody>
        </p:sp>
      </p:grpSp>
      <p:sp>
        <p:nvSpPr>
          <p:cNvPr id="38" name="TextBox 37"/>
          <p:cNvSpPr txBox="1"/>
          <p:nvPr/>
        </p:nvSpPr>
        <p:spPr>
          <a:xfrm>
            <a:off x="9735523" y="4391489"/>
            <a:ext cx="3348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6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xmlns="" id="{21A95DEC-680A-4389-BB04-E19FAEA0FC0F}"/>
              </a:ext>
            </a:extLst>
          </p:cNvPr>
          <p:cNvSpPr/>
          <p:nvPr/>
        </p:nvSpPr>
        <p:spPr>
          <a:xfrm>
            <a:off x="497119" y="2300385"/>
            <a:ext cx="361625" cy="381655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19" dirty="0"/>
              <a:t>1</a:t>
            </a: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xmlns="" id="{888A334A-00BA-402F-B925-55531D650160}"/>
              </a:ext>
            </a:extLst>
          </p:cNvPr>
          <p:cNvSpPr/>
          <p:nvPr/>
        </p:nvSpPr>
        <p:spPr>
          <a:xfrm>
            <a:off x="4546932" y="1934221"/>
            <a:ext cx="389804" cy="407364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19" dirty="0"/>
              <a:t>2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xmlns="" id="{06D67B88-5915-49DA-810B-F139A7ADC409}"/>
              </a:ext>
            </a:extLst>
          </p:cNvPr>
          <p:cNvSpPr/>
          <p:nvPr/>
        </p:nvSpPr>
        <p:spPr>
          <a:xfrm>
            <a:off x="9506175" y="2212395"/>
            <a:ext cx="412874" cy="375149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19" dirty="0"/>
              <a:t>3</a:t>
            </a: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xmlns="" id="{33E051AD-C839-4308-B8DD-33531EE0DFCB}"/>
              </a:ext>
            </a:extLst>
          </p:cNvPr>
          <p:cNvSpPr/>
          <p:nvPr/>
        </p:nvSpPr>
        <p:spPr>
          <a:xfrm>
            <a:off x="-54299" y="3156203"/>
            <a:ext cx="332902" cy="475258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19" dirty="0"/>
              <a:t>4</a:t>
            </a: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xmlns="" id="{1E31D9AA-7366-4532-8D64-7CFAEDAB3414}"/>
              </a:ext>
            </a:extLst>
          </p:cNvPr>
          <p:cNvSpPr/>
          <p:nvPr/>
        </p:nvSpPr>
        <p:spPr>
          <a:xfrm>
            <a:off x="677931" y="4090945"/>
            <a:ext cx="298290" cy="425124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19" dirty="0"/>
              <a:t>5</a:t>
            </a: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xmlns="" id="{1E31D9AA-7366-4532-8D64-7CFAEDAB3414}"/>
              </a:ext>
            </a:extLst>
          </p:cNvPr>
          <p:cNvSpPr/>
          <p:nvPr/>
        </p:nvSpPr>
        <p:spPr>
          <a:xfrm>
            <a:off x="5234236" y="3966365"/>
            <a:ext cx="368175" cy="425124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19" dirty="0"/>
              <a:t>6</a:t>
            </a: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xmlns="" id="{1E31D9AA-7366-4532-8D64-7CFAEDAB3414}"/>
              </a:ext>
            </a:extLst>
          </p:cNvPr>
          <p:cNvSpPr/>
          <p:nvPr/>
        </p:nvSpPr>
        <p:spPr>
          <a:xfrm>
            <a:off x="7152555" y="4090945"/>
            <a:ext cx="346988" cy="425124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19" dirty="0"/>
              <a:t>7</a:t>
            </a: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xmlns="" id="{1E31D9AA-7366-4532-8D64-7CFAEDAB3414}"/>
              </a:ext>
            </a:extLst>
          </p:cNvPr>
          <p:cNvSpPr/>
          <p:nvPr/>
        </p:nvSpPr>
        <p:spPr>
          <a:xfrm>
            <a:off x="8648611" y="4090945"/>
            <a:ext cx="298290" cy="425124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19" dirty="0"/>
              <a:t>8</a:t>
            </a: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xmlns="" id="{1E31D9AA-7366-4532-8D64-7CFAEDAB3414}"/>
              </a:ext>
            </a:extLst>
          </p:cNvPr>
          <p:cNvSpPr/>
          <p:nvPr/>
        </p:nvSpPr>
        <p:spPr>
          <a:xfrm>
            <a:off x="1920686" y="5036244"/>
            <a:ext cx="298290" cy="425124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19" dirty="0"/>
              <a:t>9</a:t>
            </a:r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xmlns="" id="{1E31D9AA-7366-4532-8D64-7CFAEDAB3414}"/>
              </a:ext>
            </a:extLst>
          </p:cNvPr>
          <p:cNvSpPr/>
          <p:nvPr/>
        </p:nvSpPr>
        <p:spPr>
          <a:xfrm>
            <a:off x="7779001" y="4896197"/>
            <a:ext cx="660853" cy="509782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10</a:t>
            </a:r>
            <a:endParaRPr lang="en-US" sz="2000" dirty="0"/>
          </a:p>
        </p:txBody>
      </p:sp>
      <p:sp>
        <p:nvSpPr>
          <p:cNvPr id="25" name="TextBox 24"/>
          <p:cNvSpPr txBox="1"/>
          <p:nvPr/>
        </p:nvSpPr>
        <p:spPr>
          <a:xfrm flipH="1" flipV="1">
            <a:off x="2131298" y="4099823"/>
            <a:ext cx="288593" cy="1328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6000" dirty="0" smtClean="0">
                <a:solidFill>
                  <a:srgbClr val="0070C0"/>
                </a:solidFill>
              </a:rPr>
              <a:t>”</a:t>
            </a:r>
            <a:endParaRPr lang="en-US" sz="6000" dirty="0">
              <a:solidFill>
                <a:srgbClr val="0070C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 flipH="1" flipV="1">
            <a:off x="7355247" y="3140337"/>
            <a:ext cx="288593" cy="1328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6000" dirty="0" smtClean="0">
                <a:solidFill>
                  <a:srgbClr val="0070C0"/>
                </a:solidFill>
              </a:rPr>
              <a:t>”</a:t>
            </a:r>
            <a:endParaRPr lang="en-US" sz="6000" dirty="0">
              <a:solidFill>
                <a:srgbClr val="0070C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478182" y="4400367"/>
            <a:ext cx="288593" cy="1328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6000" dirty="0" smtClean="0">
                <a:solidFill>
                  <a:srgbClr val="0070C0"/>
                </a:solidFill>
              </a:rPr>
              <a:t>”</a:t>
            </a:r>
            <a:endParaRPr lang="en-US" sz="6000" dirty="0">
              <a:solidFill>
                <a:srgbClr val="0070C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8237186" y="3354812"/>
            <a:ext cx="288593" cy="1328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6000" dirty="0" smtClean="0">
                <a:solidFill>
                  <a:srgbClr val="0070C0"/>
                </a:solidFill>
              </a:rPr>
              <a:t>”</a:t>
            </a:r>
            <a:endParaRPr lang="en-US" sz="6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696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Kết quả hình ảnh cho boneca palito escola | Школьные проекты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182" y="287550"/>
            <a:ext cx="9156996" cy="5982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3441274" y="3783237"/>
            <a:ext cx="6765513" cy="1383299"/>
          </a:xfrm>
          <a:prstGeom prst="rect">
            <a:avLst/>
          </a:prstGeom>
          <a:noFill/>
        </p:spPr>
        <p:txBody>
          <a:bodyPr wrap="none" lIns="40104" tIns="20052" rIns="40104" bIns="20052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8726" b="1" dirty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775461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017165" cy="27432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3289" y="2743200"/>
            <a:ext cx="5527083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7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A_图片 6">
            <a:extLst>
              <a:ext uri="{FF2B5EF4-FFF2-40B4-BE49-F238E27FC236}">
                <a16:creationId xmlns="" xmlns:a16="http://schemas.microsoft.com/office/drawing/2014/main" id="{91496B80-1B57-496D-94B4-06CDB715269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62" r="9742" b="11258"/>
          <a:stretch/>
        </p:blipFill>
        <p:spPr>
          <a:xfrm>
            <a:off x="885371" y="1481984"/>
            <a:ext cx="9013372" cy="497361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6680200"/>
            <a:ext cx="12192000" cy="17780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lIns="121855" tIns="60928" rIns="121855" bIns="60928" spcCol="0" rtlCol="0" anchor="ctr"/>
          <a:lstStyle/>
          <a:p>
            <a:pPr algn="ctr"/>
            <a:endParaRPr lang="en-US" sz="2400">
              <a:solidFill>
                <a:srgbClr val="0070C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-4991"/>
            <a:ext cx="12192000" cy="279132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lIns="121855" tIns="60928" rIns="121855" bIns="60928" spcCol="0" rtlCol="0" anchor="ctr"/>
          <a:lstStyle/>
          <a:p>
            <a:pPr algn="ctr"/>
            <a:endParaRPr lang="en-US" sz="2400">
              <a:solidFill>
                <a:srgbClr val="0070C0"/>
              </a:solidFill>
            </a:endParaRPr>
          </a:p>
        </p:txBody>
      </p:sp>
      <p:pic>
        <p:nvPicPr>
          <p:cNvPr id="8" name="图片 37">
            <a:extLst>
              <a:ext uri="{FF2B5EF4-FFF2-40B4-BE49-F238E27FC236}">
                <a16:creationId xmlns="" xmlns:a16="http://schemas.microsoft.com/office/drawing/2014/main" id="{CA51BFDD-7EB2-41C7-B1D2-9A78363AE09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9256" y="-224841"/>
            <a:ext cx="2052744" cy="2254977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grpSp>
        <p:nvGrpSpPr>
          <p:cNvPr id="10" name="组合 23"/>
          <p:cNvGrpSpPr/>
          <p:nvPr/>
        </p:nvGrpSpPr>
        <p:grpSpPr>
          <a:xfrm>
            <a:off x="-17584" y="5831952"/>
            <a:ext cx="12203723" cy="1123363"/>
            <a:chOff x="-17585" y="5729324"/>
            <a:chExt cx="12203723" cy="1123362"/>
          </a:xfrm>
        </p:grpSpPr>
        <p:pic>
          <p:nvPicPr>
            <p:cNvPr id="11" name="图片 24"/>
            <p:cNvPicPr>
              <a:picLocks noChangeAspect="1"/>
            </p:cNvPicPr>
            <p:nvPr/>
          </p:nvPicPr>
          <p:blipFill rotWithShape="1">
            <a:blip r:embed="rId7"/>
            <a:srcRect l="1990"/>
            <a:stretch/>
          </p:blipFill>
          <p:spPr>
            <a:xfrm>
              <a:off x="-17585" y="5729324"/>
              <a:ext cx="8659753" cy="1123362"/>
            </a:xfrm>
            <a:prstGeom prst="rect">
              <a:avLst/>
            </a:prstGeom>
          </p:spPr>
        </p:pic>
        <p:pic>
          <p:nvPicPr>
            <p:cNvPr id="12" name="图片 25"/>
            <p:cNvPicPr>
              <a:picLocks noChangeAspect="1"/>
            </p:cNvPicPr>
            <p:nvPr/>
          </p:nvPicPr>
          <p:blipFill rotWithShape="1">
            <a:blip r:embed="rId7"/>
            <a:srcRect r="21459"/>
            <a:stretch/>
          </p:blipFill>
          <p:spPr>
            <a:xfrm>
              <a:off x="5398477" y="5729324"/>
              <a:ext cx="6787661" cy="1123362"/>
            </a:xfrm>
            <a:prstGeom prst="rect">
              <a:avLst/>
            </a:prstGeom>
          </p:spPr>
        </p:pic>
      </p:grpSp>
      <p:pic>
        <p:nvPicPr>
          <p:cNvPr id="13" name="图片 36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552"/>
          <a:stretch/>
        </p:blipFill>
        <p:spPr>
          <a:xfrm>
            <a:off x="9793271" y="2030136"/>
            <a:ext cx="2448732" cy="4925179"/>
          </a:xfrm>
          <a:prstGeom prst="rect">
            <a:avLst/>
          </a:prstGeom>
        </p:spPr>
      </p:pic>
      <p:pic>
        <p:nvPicPr>
          <p:cNvPr id="17" name="PA_图片 3">
            <a:extLst>
              <a:ext uri="{FF2B5EF4-FFF2-40B4-BE49-F238E27FC236}">
                <a16:creationId xmlns="" xmlns:a16="http://schemas.microsoft.com/office/drawing/2014/main" id="{5B74BE9E-C78D-4DEC-B03F-FC27DD50910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3966" y="2838959"/>
            <a:ext cx="3713956" cy="371395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287190" y="2795323"/>
            <a:ext cx="6743055" cy="1323391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>
            <a:defPPr>
              <a:defRPr lang="en-US"/>
            </a:defPPr>
            <a:lvl1pPr algn="just">
              <a:defRPr sz="2800" b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</a:lstStyle>
          <a:p>
            <a:pPr algn="l"/>
            <a:r>
              <a:rPr lang="en-US" sz="8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 HIỂU BÀI</a:t>
            </a:r>
          </a:p>
        </p:txBody>
      </p:sp>
    </p:spTree>
    <p:extLst>
      <p:ext uri="{BB962C8B-B14F-4D97-AF65-F5344CB8AC3E}">
        <p14:creationId xmlns:p14="http://schemas.microsoft.com/office/powerpoint/2010/main" val="1460669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4720046" y="892437"/>
            <a:ext cx="3611155" cy="802947"/>
            <a:chOff x="4913715" y="264643"/>
            <a:chExt cx="3611155" cy="802947"/>
          </a:xfrm>
        </p:grpSpPr>
        <p:sp>
          <p:nvSpPr>
            <p:cNvPr id="7" name="Rounded Rectangle 6"/>
            <p:cNvSpPr/>
            <p:nvPr/>
          </p:nvSpPr>
          <p:spPr>
            <a:xfrm>
              <a:off x="5140235" y="526677"/>
              <a:ext cx="3384635" cy="540913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200" dirty="0" smtClean="0">
                  <a:solidFill>
                    <a:srgbClr val="002060"/>
                  </a:solidFill>
                  <a:latin typeface="UTM Avo" panose="02040603050506020204" pitchFamily="18" charset="0"/>
                </a:rPr>
                <a:t>Chọn ý đúng</a:t>
              </a:r>
              <a:endParaRPr lang="en-US" sz="3200" dirty="0">
                <a:solidFill>
                  <a:srgbClr val="00206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0" name="L-Shape 9"/>
            <p:cNvSpPr/>
            <p:nvPr/>
          </p:nvSpPr>
          <p:spPr>
            <a:xfrm rot="18531968">
              <a:off x="4715692" y="462666"/>
              <a:ext cx="770708" cy="374661"/>
            </a:xfrm>
            <a:prstGeom prst="corner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2744011" y="2438399"/>
            <a:ext cx="8568757" cy="4457538"/>
            <a:chOff x="3219713" y="1617784"/>
            <a:chExt cx="7439576" cy="4457538"/>
          </a:xfrm>
        </p:grpSpPr>
        <p:sp>
          <p:nvSpPr>
            <p:cNvPr id="12" name="TextBox 11"/>
            <p:cNvSpPr txBox="1"/>
            <p:nvPr/>
          </p:nvSpPr>
          <p:spPr>
            <a:xfrm>
              <a:off x="4021046" y="1617784"/>
              <a:ext cx="496388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3600" b="1" dirty="0" smtClean="0">
                  <a:solidFill>
                    <a:srgbClr val="7030A0"/>
                  </a:solidFill>
                  <a:latin typeface="UTM Avo" panose="02040603050506020204" pitchFamily="18" charset="0"/>
                </a:rPr>
                <a:t>a) Bé Lê chả mê ti vi.</a:t>
              </a:r>
              <a:endParaRPr lang="en-US" sz="3600" b="1" dirty="0">
                <a:solidFill>
                  <a:srgbClr val="7030A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866606" y="3086399"/>
              <a:ext cx="496388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3600" b="1" dirty="0" smtClean="0">
                  <a:solidFill>
                    <a:srgbClr val="7030A0"/>
                  </a:solidFill>
                  <a:latin typeface="UTM Avo" panose="02040603050506020204" pitchFamily="18" charset="0"/>
                </a:rPr>
                <a:t>b) Bé Lê sợ cá mập.</a:t>
              </a:r>
              <a:endParaRPr lang="en-US" sz="3600" b="1" dirty="0" smtClean="0">
                <a:solidFill>
                  <a:srgbClr val="7030A0"/>
                </a:solidFill>
                <a:latin typeface="UTM Avo" panose="02040603050506020204" pitchFamily="18" charset="0"/>
              </a:endParaRPr>
            </a:p>
            <a:p>
              <a:endParaRPr lang="en-US" sz="3600" b="1" dirty="0">
                <a:solidFill>
                  <a:srgbClr val="7030A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866604" y="4874993"/>
              <a:ext cx="679268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3600" b="1" dirty="0" smtClean="0">
                  <a:solidFill>
                    <a:srgbClr val="7030A0"/>
                  </a:solidFill>
                  <a:latin typeface="UTM Avo" panose="02040603050506020204" pitchFamily="18" charset="0"/>
                </a:rPr>
                <a:t>c) Có má, bé Lê chả sợ nữa.</a:t>
              </a:r>
              <a:endParaRPr lang="en-US" sz="3600" b="1" dirty="0">
                <a:solidFill>
                  <a:srgbClr val="7030A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3252030" y="1617784"/>
              <a:ext cx="515703" cy="515703"/>
            </a:xfrm>
            <a:prstGeom prst="roundRect">
              <a:avLst/>
            </a:prstGeom>
            <a:solidFill>
              <a:srgbClr val="FFCCCC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solidFill>
                  <a:srgbClr val="7030A0"/>
                </a:solidFill>
              </a:endParaRPr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3226525" y="3151712"/>
              <a:ext cx="515703" cy="515703"/>
            </a:xfrm>
            <a:prstGeom prst="roundRect">
              <a:avLst/>
            </a:prstGeom>
            <a:solidFill>
              <a:srgbClr val="FFCCCC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solidFill>
                  <a:srgbClr val="7030A0"/>
                </a:solidFill>
              </a:endParaRPr>
            </a:p>
          </p:txBody>
        </p:sp>
        <p:sp>
          <p:nvSpPr>
            <p:cNvPr id="18" name="Rounded Rectangle 17"/>
            <p:cNvSpPr/>
            <p:nvPr/>
          </p:nvSpPr>
          <p:spPr>
            <a:xfrm>
              <a:off x="3219713" y="4874993"/>
              <a:ext cx="515703" cy="515703"/>
            </a:xfrm>
            <a:prstGeom prst="roundRect">
              <a:avLst/>
            </a:prstGeom>
            <a:solidFill>
              <a:srgbClr val="FFCCCC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rgbClr val="7030A0"/>
                </a:solidFill>
              </a:endParaRPr>
            </a:p>
          </p:txBody>
        </p:sp>
      </p:grpSp>
      <p:sp>
        <p:nvSpPr>
          <p:cNvPr id="20" name="L-Shape 19"/>
          <p:cNvSpPr/>
          <p:nvPr/>
        </p:nvSpPr>
        <p:spPr>
          <a:xfrm rot="18531968">
            <a:off x="2785109" y="4107683"/>
            <a:ext cx="544973" cy="267073"/>
          </a:xfrm>
          <a:prstGeom prst="corner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rgbClr val="7030A0"/>
              </a:solidFill>
            </a:endParaRPr>
          </a:p>
        </p:txBody>
      </p:sp>
      <p:sp>
        <p:nvSpPr>
          <p:cNvPr id="21" name="L-Shape 20"/>
          <p:cNvSpPr/>
          <p:nvPr/>
        </p:nvSpPr>
        <p:spPr>
          <a:xfrm rot="18531968">
            <a:off x="2705058" y="5803902"/>
            <a:ext cx="544973" cy="267073"/>
          </a:xfrm>
          <a:prstGeom prst="corner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4777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751" y="676276"/>
            <a:ext cx="12192000" cy="417803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032000" y="3886200"/>
            <a:ext cx="74168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Củng cố</a:t>
            </a:r>
          </a:p>
        </p:txBody>
      </p:sp>
    </p:spTree>
    <p:extLst>
      <p:ext uri="{BB962C8B-B14F-4D97-AF65-F5344CB8AC3E}">
        <p14:creationId xmlns:p14="http://schemas.microsoft.com/office/powerpoint/2010/main" val="696140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705" y="0"/>
            <a:ext cx="108714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188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81"/>
          <a:stretch/>
        </p:blipFill>
        <p:spPr>
          <a:xfrm>
            <a:off x="95255" y="76200"/>
            <a:ext cx="12191999" cy="6400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33600" y="2592049"/>
            <a:ext cx="7416800" cy="18978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733" b="1">
                <a:solidFill>
                  <a:srgbClr val="FF0000"/>
                </a:solidFill>
                <a:latin typeface="HP001 4 hàng" pitchFamily="34" charset="0"/>
                <a:cs typeface="Times New Roman" pitchFamily="18" charset="0"/>
              </a:rPr>
              <a:t>Dặn dò</a:t>
            </a:r>
          </a:p>
        </p:txBody>
      </p:sp>
    </p:spTree>
    <p:extLst>
      <p:ext uri="{BB962C8B-B14F-4D97-AF65-F5344CB8AC3E}">
        <p14:creationId xmlns:p14="http://schemas.microsoft.com/office/powerpoint/2010/main" val="3387966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8361"/>
            <a:ext cx="12192000" cy="6041279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1828800" y="0"/>
            <a:ext cx="0" cy="6858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/>
          <p:cNvSpPr/>
          <p:nvPr/>
        </p:nvSpPr>
        <p:spPr>
          <a:xfrm>
            <a:off x="11684000" y="889002"/>
            <a:ext cx="408373" cy="337351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51" name="Oval 50"/>
          <p:cNvSpPr/>
          <p:nvPr/>
        </p:nvSpPr>
        <p:spPr>
          <a:xfrm>
            <a:off x="11684000" y="2108200"/>
            <a:ext cx="408373" cy="33735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52" name="Oval 51"/>
          <p:cNvSpPr/>
          <p:nvPr/>
        </p:nvSpPr>
        <p:spPr>
          <a:xfrm>
            <a:off x="11690220" y="3442996"/>
            <a:ext cx="408373" cy="33735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53" name="Oval 52"/>
          <p:cNvSpPr/>
          <p:nvPr/>
        </p:nvSpPr>
        <p:spPr>
          <a:xfrm>
            <a:off x="11681928" y="4707295"/>
            <a:ext cx="408373" cy="33735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175933" y="553633"/>
            <a:ext cx="23368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6400" b="1" dirty="0" err="1" smtClean="0">
                <a:solidFill>
                  <a:srgbClr val="FF0000"/>
                </a:solidFill>
                <a:latin typeface="HP001 4 hàng" panose="020B0603050302020204" pitchFamily="34" charset="-93"/>
              </a:rPr>
              <a:t>âm</a:t>
            </a:r>
            <a:endParaRPr lang="en-US" altLang="vi-VN" sz="6400" b="1" dirty="0">
              <a:solidFill>
                <a:srgbClr val="FF0000"/>
              </a:solidFill>
              <a:latin typeface="HP001 4 hàng" panose="020B0603050302020204" pitchFamily="34" charset="-93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2164359" y="1866434"/>
            <a:ext cx="4289167" cy="1036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6133" b="1" dirty="0" err="1" smtClean="0">
                <a:solidFill>
                  <a:srgbClr val="FF0000"/>
                </a:solidFill>
                <a:latin typeface="HP001 4 hàng" panose="020B0603050302020204" pitchFamily="34" charset="-93"/>
              </a:rPr>
              <a:t>âp</a:t>
            </a:r>
            <a:endParaRPr lang="en-US" altLang="vi-VN" sz="6133" b="1" dirty="0">
              <a:solidFill>
                <a:srgbClr val="FF0000"/>
              </a:solidFill>
              <a:latin typeface="HP001 4 hàng" panose="020B0603050302020204" pitchFamily="34" charset="-93"/>
            </a:endParaRP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2222233" y="3149772"/>
            <a:ext cx="3738726" cy="1036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6133" b="1" dirty="0" err="1" smtClean="0">
                <a:solidFill>
                  <a:srgbClr val="FF0000"/>
                </a:solidFill>
                <a:latin typeface="HP001 4 hàng" panose="020B0603050302020204" pitchFamily="34" charset="-93"/>
              </a:rPr>
              <a:t>củ</a:t>
            </a:r>
            <a:r>
              <a:rPr lang="en-US" altLang="vi-VN" sz="6133" b="1" dirty="0" smtClean="0">
                <a:solidFill>
                  <a:srgbClr val="FF0000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6133" b="1" dirty="0" err="1" smtClean="0">
                <a:solidFill>
                  <a:srgbClr val="FF0000"/>
                </a:solidFill>
                <a:latin typeface="HP001 4 hàng" panose="020B0603050302020204" pitchFamily="34" charset="-93"/>
              </a:rPr>
              <a:t>sâm</a:t>
            </a:r>
            <a:endParaRPr lang="en-US" altLang="vi-VN" sz="6133" b="1" dirty="0">
              <a:solidFill>
                <a:srgbClr val="FF0000"/>
              </a:solidFill>
              <a:latin typeface="HP001 4 hàng" panose="020B0603050302020204" pitchFamily="34" charset="-93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212739" y="4442617"/>
            <a:ext cx="4342385" cy="1036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6133" b="1" dirty="0" err="1" smtClean="0">
                <a:solidFill>
                  <a:srgbClr val="FF0000"/>
                </a:solidFill>
                <a:latin typeface="HP001 4 hàng" panose="020B0603050302020204" pitchFamily="34" charset="-93"/>
              </a:rPr>
              <a:t>cá</a:t>
            </a:r>
            <a:r>
              <a:rPr lang="en-US" altLang="vi-VN" sz="6133" b="1" dirty="0" smtClean="0">
                <a:solidFill>
                  <a:srgbClr val="FF0000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6133" b="1" dirty="0" err="1" smtClean="0">
                <a:solidFill>
                  <a:srgbClr val="FF0000"/>
                </a:solidFill>
                <a:latin typeface="HP001 4 hàng" panose="020B0603050302020204" pitchFamily="34" charset="-93"/>
              </a:rPr>
              <a:t>jập</a:t>
            </a:r>
            <a:endParaRPr lang="en-US" altLang="vi-VN" sz="6133" b="1" dirty="0">
              <a:solidFill>
                <a:srgbClr val="FF0000"/>
              </a:solidFill>
              <a:latin typeface="HP001 4 hàng" panose="020B0603050302020204" pitchFamily="34" charset="-93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1828800" y="5695272"/>
            <a:ext cx="10845478" cy="1036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6133" b="1" dirty="0" err="1" smtClean="0">
                <a:solidFill>
                  <a:srgbClr val="FF0000"/>
                </a:solidFill>
                <a:latin typeface="HP001 4 hàng" panose="020B0603050302020204" pitchFamily="34" charset="-93"/>
              </a:rPr>
              <a:t>já</a:t>
            </a:r>
            <a:r>
              <a:rPr lang="en-US" altLang="vi-VN" sz="6133" b="1" dirty="0" smtClean="0">
                <a:solidFill>
                  <a:srgbClr val="FF0000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6133" b="1" dirty="0" err="1" smtClean="0">
                <a:solidFill>
                  <a:srgbClr val="FF0000"/>
                </a:solidFill>
                <a:latin typeface="HP001 4 hàng" panose="020B0603050302020204" pitchFamily="34" charset="-93"/>
              </a:rPr>
              <a:t>ấm</a:t>
            </a:r>
            <a:r>
              <a:rPr lang="en-US" altLang="vi-VN" sz="6133" b="1" dirty="0" smtClean="0">
                <a:solidFill>
                  <a:srgbClr val="FF0000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6133" b="1" dirty="0" err="1" smtClean="0">
                <a:solidFill>
                  <a:srgbClr val="FF0000"/>
                </a:solidFill>
                <a:latin typeface="HP001 4 hàng" panose="020B0603050302020204" pitchFamily="34" charset="-93"/>
              </a:rPr>
              <a:t>quá</a:t>
            </a:r>
            <a:r>
              <a:rPr lang="en-US" altLang="vi-VN" sz="6133" b="1" dirty="0" smtClean="0">
                <a:solidFill>
                  <a:srgbClr val="FF0000"/>
                </a:solidFill>
                <a:latin typeface="HP001 4 hàng" panose="020B0603050302020204" pitchFamily="34" charset="-93"/>
              </a:rPr>
              <a:t>, </a:t>
            </a:r>
            <a:r>
              <a:rPr lang="el-GR" altLang="vi-VN" sz="6133" b="1" dirty="0" smtClean="0">
                <a:solidFill>
                  <a:srgbClr val="FF0000"/>
                </a:solidFill>
                <a:latin typeface="HP001 4 hàng" panose="020B0603050302020204" pitchFamily="34" charset="-93"/>
              </a:rPr>
              <a:t>χ≠</a:t>
            </a:r>
            <a:r>
              <a:rPr lang="en-US" altLang="vi-VN" sz="6133" b="1" dirty="0" smtClean="0">
                <a:solidFill>
                  <a:srgbClr val="FF0000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6133" b="1" dirty="0" err="1" smtClean="0">
                <a:solidFill>
                  <a:srgbClr val="FF0000"/>
                </a:solidFill>
                <a:latin typeface="HP001 4 hàng" panose="020B0603050302020204" pitchFamily="34" charset="-93"/>
              </a:rPr>
              <a:t>chả</a:t>
            </a:r>
            <a:r>
              <a:rPr lang="en-US" altLang="vi-VN" sz="6133" b="1" dirty="0" smtClean="0">
                <a:solidFill>
                  <a:srgbClr val="FF0000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6133" b="1" dirty="0" err="1" smtClean="0">
                <a:solidFill>
                  <a:srgbClr val="FF0000"/>
                </a:solidFill>
                <a:latin typeface="HP001 4 hàng" panose="020B0603050302020204" pitchFamily="34" charset="-93"/>
              </a:rPr>
              <a:t>sợ</a:t>
            </a:r>
            <a:r>
              <a:rPr lang="en-US" altLang="vi-VN" sz="6133" b="1" dirty="0" smtClean="0">
                <a:solidFill>
                  <a:srgbClr val="FF0000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6133" b="1" dirty="0" err="1" smtClean="0">
                <a:solidFill>
                  <a:srgbClr val="FF0000"/>
                </a:solidFill>
                <a:latin typeface="HP001 4 hàng" panose="020B0603050302020204" pitchFamily="34" charset="-93"/>
              </a:rPr>
              <a:t>nữa</a:t>
            </a:r>
            <a:r>
              <a:rPr lang="en-US" altLang="vi-VN" sz="6133" b="1" dirty="0" smtClean="0">
                <a:solidFill>
                  <a:srgbClr val="FF0000"/>
                </a:solidFill>
                <a:latin typeface="HP001 4 hàng" panose="020B0603050302020204" pitchFamily="34" charset="-93"/>
              </a:rPr>
              <a:t>.</a:t>
            </a:r>
            <a:endParaRPr lang="en-US" altLang="vi-VN" sz="6133" b="1" dirty="0">
              <a:solidFill>
                <a:srgbClr val="FF0000"/>
              </a:solidFill>
              <a:latin typeface="HP001 4 hàng" panose="020B0603050302020204" pitchFamily="34" charset="-93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11581414" y="5960653"/>
            <a:ext cx="408373" cy="33735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698138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1" grpId="0" animBg="1"/>
      <p:bldP spid="52" grpId="0" animBg="1"/>
      <p:bldP spid="53" grpId="0" animBg="1"/>
      <p:bldP spid="9" grpId="0"/>
      <p:bldP spid="16" grpId="0"/>
      <p:bldP spid="19" grpId="0"/>
      <p:bldP spid="14" grpId="0"/>
      <p:bldP spid="12" grpId="0"/>
      <p:bldP spid="13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资源 73430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21346" y="3478531"/>
            <a:ext cx="1044575" cy="635000"/>
          </a:xfrm>
          <a:prstGeom prst="rect">
            <a:avLst/>
          </a:prstGeom>
        </p:spPr>
      </p:pic>
      <p:pic>
        <p:nvPicPr>
          <p:cNvPr id="5" name="图片 4" descr="资源 13430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1875" y="276229"/>
            <a:ext cx="3403600" cy="1571625"/>
          </a:xfrm>
          <a:prstGeom prst="rect">
            <a:avLst/>
          </a:prstGeom>
        </p:spPr>
      </p:pic>
      <p:pic>
        <p:nvPicPr>
          <p:cNvPr id="6" name="图片 5" descr="资源 23430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185" y="2658113"/>
            <a:ext cx="2647951" cy="1933575"/>
          </a:xfrm>
          <a:prstGeom prst="rect">
            <a:avLst/>
          </a:prstGeom>
        </p:spPr>
      </p:pic>
      <p:pic>
        <p:nvPicPr>
          <p:cNvPr id="7" name="图片 6" descr="资源 33430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41185" y="569597"/>
            <a:ext cx="2079625" cy="1870075"/>
          </a:xfrm>
          <a:prstGeom prst="rect">
            <a:avLst/>
          </a:prstGeom>
        </p:spPr>
      </p:pic>
      <p:pic>
        <p:nvPicPr>
          <p:cNvPr id="9" name="图片 8" descr="资源 53430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12900" y="3940178"/>
            <a:ext cx="9367520" cy="2684145"/>
          </a:xfrm>
          <a:prstGeom prst="rect">
            <a:avLst/>
          </a:prstGeom>
        </p:spPr>
      </p:pic>
      <p:pic>
        <p:nvPicPr>
          <p:cNvPr id="10" name="图片 9" descr="资源 63430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26035" y="6208396"/>
            <a:ext cx="12243435" cy="710565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3470791" y="1718609"/>
            <a:ext cx="6253635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8000" b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Tạm biệt và </a:t>
            </a:r>
          </a:p>
          <a:p>
            <a:pPr algn="ctr"/>
            <a:r>
              <a:rPr lang="en-US" altLang="zh-CN" sz="8000" b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hẹn gặp lại</a:t>
            </a:r>
            <a:r>
              <a:rPr lang="en-US" altLang="zh-CN" sz="8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!</a:t>
            </a:r>
            <a:endParaRPr lang="en-US" altLang="zh-CN" sz="8000" b="1">
              <a:solidFill>
                <a:srgbClr val="92A028"/>
              </a:solidFill>
              <a:latin typeface="HP001 4 hàng" pitchFamily="34" charset="0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02287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="" xmlns:a16="http://schemas.microsoft.com/office/drawing/2014/main" id="{80E0D7EB-6EE9-4323-A84B-ED8C498E440B}"/>
              </a:ext>
            </a:extLst>
          </p:cNvPr>
          <p:cNvGrpSpPr/>
          <p:nvPr/>
        </p:nvGrpSpPr>
        <p:grpSpPr>
          <a:xfrm>
            <a:off x="589343" y="411740"/>
            <a:ext cx="10829664" cy="6034520"/>
            <a:chOff x="616017" y="411741"/>
            <a:chExt cx="10829664" cy="6034520"/>
          </a:xfrm>
        </p:grpSpPr>
        <p:sp>
          <p:nvSpPr>
            <p:cNvPr id="3" name="矩形: 圆角 2">
              <a:extLst>
                <a:ext uri="{FF2B5EF4-FFF2-40B4-BE49-F238E27FC236}">
                  <a16:creationId xmlns="" xmlns:a16="http://schemas.microsoft.com/office/drawing/2014/main" id="{298D20F4-79B6-4831-AD6C-F5DBED4AFBAC}"/>
                </a:ext>
              </a:extLst>
            </p:cNvPr>
            <p:cNvSpPr/>
            <p:nvPr/>
          </p:nvSpPr>
          <p:spPr>
            <a:xfrm>
              <a:off x="616017" y="411741"/>
              <a:ext cx="10829664" cy="6034520"/>
            </a:xfrm>
            <a:prstGeom prst="roundRect">
              <a:avLst>
                <a:gd name="adj" fmla="val 7735"/>
              </a:avLst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矩形: 圆角 24">
              <a:extLst>
                <a:ext uri="{FF2B5EF4-FFF2-40B4-BE49-F238E27FC236}">
                  <a16:creationId xmlns="" xmlns:a16="http://schemas.microsoft.com/office/drawing/2014/main" id="{83F2E639-42A3-4EFD-962F-8B3BFE435496}"/>
                </a:ext>
              </a:extLst>
            </p:cNvPr>
            <p:cNvSpPr/>
            <p:nvPr/>
          </p:nvSpPr>
          <p:spPr>
            <a:xfrm>
              <a:off x="801441" y="584542"/>
              <a:ext cx="10454861" cy="5633378"/>
            </a:xfrm>
            <a:prstGeom prst="roundRect">
              <a:avLst>
                <a:gd name="adj" fmla="val 7735"/>
              </a:avLst>
            </a:prstGeom>
            <a:solidFill>
              <a:schemeClr val="bg1"/>
            </a:solidFill>
            <a:ln w="28575">
              <a:solidFill>
                <a:schemeClr val="tx1"/>
              </a:solidFill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/>
                <a:t>请替换文字内容，添加相关标题，修改文字内容，也可以直接复制你的内容到此。请替换文字内容，添加相关标题，修改文字内容，也可以直接复制你的内容到此。请替换文字内容，添加相关标题，修改文字内容，也可以直接复制你的内容到此。</a:t>
              </a:r>
            </a:p>
          </p:txBody>
        </p:sp>
      </p:grpSp>
      <p:pic>
        <p:nvPicPr>
          <p:cNvPr id="16" name="图片 15">
            <a:extLst>
              <a:ext uri="{FF2B5EF4-FFF2-40B4-BE49-F238E27FC236}">
                <a16:creationId xmlns="" xmlns:a16="http://schemas.microsoft.com/office/drawing/2014/main" id="{53B7836A-7BB4-4009-A41E-4304F22B1B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218" y="3040800"/>
            <a:ext cx="857250" cy="838200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="" xmlns:a16="http://schemas.microsoft.com/office/drawing/2014/main" id="{78133A03-42E9-46B8-BD56-B5B4478D81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5082" y="2294509"/>
            <a:ext cx="1028700" cy="12001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="" xmlns:a16="http://schemas.microsoft.com/office/drawing/2014/main" id="{F9BD2C5A-B820-4DDC-B7DF-E3579CE248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460" y="5874759"/>
            <a:ext cx="523875" cy="838200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="" xmlns:a16="http://schemas.microsoft.com/office/drawing/2014/main" id="{17E48AAF-6C1B-496D-83EB-464DD9D6354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440383">
            <a:off x="10466581" y="5312366"/>
            <a:ext cx="762000" cy="1352550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="" xmlns:a16="http://schemas.microsoft.com/office/drawing/2014/main" id="{260ABAFA-761E-4E8C-9180-F75999FB346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989" y="1220972"/>
            <a:ext cx="542925" cy="981075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="" xmlns:a16="http://schemas.microsoft.com/office/drawing/2014/main" id="{335056B8-11AA-476A-B084-B1D240A5431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9977" y="345825"/>
            <a:ext cx="753783" cy="718886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="" xmlns:a16="http://schemas.microsoft.com/office/drawing/2014/main" id="{1B17BD8E-615F-4552-871F-604F45E730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478594">
            <a:off x="471370" y="45347"/>
            <a:ext cx="1028700" cy="1200150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="" xmlns:a16="http://schemas.microsoft.com/office/drawing/2014/main" id="{148541A9-3BEE-4C41-9A83-EA7E05942825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59041" y="4491394"/>
            <a:ext cx="723398" cy="811813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="" xmlns:a16="http://schemas.microsoft.com/office/drawing/2014/main" id="{1A4622F0-FCA1-4C54-8B51-8AC117D7F9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8918">
            <a:off x="10764492" y="4478201"/>
            <a:ext cx="857250" cy="838200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="" xmlns:a16="http://schemas.microsoft.com/office/drawing/2014/main" id="{0B6E1DD9-897F-478E-884F-C31D6C8B425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796" y="1483669"/>
            <a:ext cx="753783" cy="718886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="" xmlns:a16="http://schemas.microsoft.com/office/drawing/2014/main" id="{5E91D5A6-4818-42EF-B2C5-A01CB805C0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8992" y="56216"/>
            <a:ext cx="857250" cy="838200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="" xmlns:a16="http://schemas.microsoft.com/office/drawing/2014/main" id="{904316B7-7002-4550-882F-28080061240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334" y="102687"/>
            <a:ext cx="664091" cy="745258"/>
          </a:xfrm>
          <a:prstGeom prst="rect">
            <a:avLst/>
          </a:prstGeom>
        </p:spPr>
      </p:pic>
      <p:pic>
        <p:nvPicPr>
          <p:cNvPr id="39" name="图片 38">
            <a:extLst>
              <a:ext uri="{FF2B5EF4-FFF2-40B4-BE49-F238E27FC236}">
                <a16:creationId xmlns="" xmlns:a16="http://schemas.microsoft.com/office/drawing/2014/main" id="{6DE93E95-5B1F-4B36-8E49-DD3528FFCC4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687" y="5474144"/>
            <a:ext cx="891001" cy="114300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="" xmlns:a16="http://schemas.microsoft.com/office/drawing/2014/main" id="{5A2F1B6D-9D15-4C84-A8B6-F0482B2E1395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9754" y="2226948"/>
            <a:ext cx="3436206" cy="3436206"/>
          </a:xfrm>
          <a:prstGeom prst="rect">
            <a:avLst/>
          </a:prstGeom>
        </p:spPr>
      </p:pic>
      <p:grpSp>
        <p:nvGrpSpPr>
          <p:cNvPr id="2" name="组合 1">
            <a:extLst>
              <a:ext uri="{FF2B5EF4-FFF2-40B4-BE49-F238E27FC236}">
                <a16:creationId xmlns="" xmlns:a16="http://schemas.microsoft.com/office/drawing/2014/main" id="{93ABBE59-6086-4F44-9FEF-325A81E5CF27}"/>
              </a:ext>
            </a:extLst>
          </p:cNvPr>
          <p:cNvGrpSpPr/>
          <p:nvPr/>
        </p:nvGrpSpPr>
        <p:grpSpPr>
          <a:xfrm>
            <a:off x="1599715" y="1340561"/>
            <a:ext cx="6212047" cy="3232919"/>
            <a:chOff x="1593845" y="1357993"/>
            <a:chExt cx="5281800" cy="3232919"/>
          </a:xfrm>
        </p:grpSpPr>
        <p:sp>
          <p:nvSpPr>
            <p:cNvPr id="7" name="思想气泡: 云 6">
              <a:extLst>
                <a:ext uri="{FF2B5EF4-FFF2-40B4-BE49-F238E27FC236}">
                  <a16:creationId xmlns="" xmlns:a16="http://schemas.microsoft.com/office/drawing/2014/main" id="{84493B8D-0103-4268-86C3-CA5C97ABD342}"/>
                </a:ext>
              </a:extLst>
            </p:cNvPr>
            <p:cNvSpPr/>
            <p:nvPr/>
          </p:nvSpPr>
          <p:spPr>
            <a:xfrm>
              <a:off x="1593845" y="1357993"/>
              <a:ext cx="5281800" cy="3232919"/>
            </a:xfrm>
            <a:prstGeom prst="cloudCallout">
              <a:avLst>
                <a:gd name="adj1" fmla="val 72724"/>
                <a:gd name="adj2" fmla="val 47294"/>
              </a:avLst>
            </a:prstGeom>
            <a:solidFill>
              <a:srgbClr val="7DC3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>
              <a:extLst>
                <a:ext uri="{FF2B5EF4-FFF2-40B4-BE49-F238E27FC236}">
                  <a16:creationId xmlns="" xmlns:a16="http://schemas.microsoft.com/office/drawing/2014/main" id="{6F4EE2F4-2376-41CC-8EB4-6D188A92FABB}"/>
                </a:ext>
              </a:extLst>
            </p:cNvPr>
            <p:cNvSpPr/>
            <p:nvPr/>
          </p:nvSpPr>
          <p:spPr>
            <a:xfrm>
              <a:off x="2473890" y="2248746"/>
              <a:ext cx="3624413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endParaRPr lang="zh-CN" altLang="en-US" sz="1400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732198" y="1711509"/>
            <a:ext cx="56575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solidFill>
                  <a:srgbClr val="FFFF00"/>
                </a:solidFill>
                <a:latin typeface="UTM Conestoga" panose="02040603050506020204" pitchFamily="18" charset="0"/>
              </a:rPr>
              <a:t>THANK  YOU</a:t>
            </a:r>
          </a:p>
        </p:txBody>
      </p:sp>
    </p:spTree>
    <p:extLst>
      <p:ext uri="{BB962C8B-B14F-4D97-AF65-F5344CB8AC3E}">
        <p14:creationId xmlns:p14="http://schemas.microsoft.com/office/powerpoint/2010/main" val="139478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97013" y="2262663"/>
            <a:ext cx="60285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lang="en-US" sz="8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8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CŨ</a:t>
            </a:r>
            <a:endParaRPr lang="en-US" sz="8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5522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987413" y="2860540"/>
            <a:ext cx="60285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5400" b="1" dirty="0" smtClean="0">
                <a:solidFill>
                  <a:schemeClr val="accent5">
                    <a:lumMod val="75000"/>
                  </a:schemeClr>
                </a:solidFill>
                <a:latin typeface="HP001 4 hàng" panose="020B0603050302020204" pitchFamily="34" charset="0"/>
              </a:rPr>
              <a:t>Bài 40: </a:t>
            </a:r>
            <a:r>
              <a:rPr lang="vi-VN" sz="5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âm - âp</a:t>
            </a:r>
            <a:endParaRPr lang="en-US" sz="5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7462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Kết quả hình ảnh cho boneca palito escola | Школьные проекты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182" y="287550"/>
            <a:ext cx="9156996" cy="5982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3720998" y="3783237"/>
            <a:ext cx="6206065" cy="1383299"/>
          </a:xfrm>
          <a:prstGeom prst="rect">
            <a:avLst/>
          </a:prstGeom>
          <a:noFill/>
        </p:spPr>
        <p:txBody>
          <a:bodyPr wrap="none" lIns="40104" tIns="20052" rIns="40104" bIns="20052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8726" b="1" dirty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LÀM QUEN</a:t>
            </a:r>
          </a:p>
        </p:txBody>
      </p:sp>
    </p:spTree>
    <p:extLst>
      <p:ext uri="{BB962C8B-B14F-4D97-AF65-F5344CB8AC3E}">
        <p14:creationId xmlns:p14="http://schemas.microsoft.com/office/powerpoint/2010/main" val="4185061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8216797" y="3610974"/>
            <a:ext cx="3193038" cy="1012874"/>
            <a:chOff x="3810000" y="2286000"/>
            <a:chExt cx="2209800" cy="685800"/>
          </a:xfrm>
        </p:grpSpPr>
        <p:sp>
          <p:nvSpPr>
            <p:cNvPr id="11" name="Rectangle 10"/>
            <p:cNvSpPr/>
            <p:nvPr/>
          </p:nvSpPr>
          <p:spPr>
            <a:xfrm>
              <a:off x="3810000" y="2286000"/>
              <a:ext cx="1104900" cy="6858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7200" b="1" i="1" dirty="0">
                  <a:solidFill>
                    <a:srgbClr val="008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â</a:t>
              </a:r>
              <a:endParaRPr lang="en-US" sz="7200" b="1" i="1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914900" y="2286000"/>
              <a:ext cx="1104900" cy="685800"/>
            </a:xfrm>
            <a:prstGeom prst="rect">
              <a:avLst/>
            </a:prstGeom>
            <a:solidFill>
              <a:srgbClr val="E9A5C2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7200" b="1" i="1" dirty="0" smtClean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</a:t>
              </a:r>
              <a:endParaRPr lang="en-US" sz="72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6933460" y="5214349"/>
            <a:ext cx="555150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6000" dirty="0" smtClean="0">
                <a:latin typeface="UTM Avo" panose="02040603050506020204" pitchFamily="18" charset="0"/>
              </a:rPr>
              <a:t>(â - pờ - âp)</a:t>
            </a:r>
            <a:endParaRPr lang="en-US" sz="6000" dirty="0">
              <a:latin typeface="UTM Avo" panose="02040603050506020204" pitchFamily="18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1127274" y="3610974"/>
            <a:ext cx="3193038" cy="1012874"/>
            <a:chOff x="3810000" y="2286000"/>
            <a:chExt cx="2209800" cy="685800"/>
          </a:xfrm>
        </p:grpSpPr>
        <p:sp>
          <p:nvSpPr>
            <p:cNvPr id="18" name="Rectangle 17"/>
            <p:cNvSpPr/>
            <p:nvPr/>
          </p:nvSpPr>
          <p:spPr>
            <a:xfrm>
              <a:off x="3810000" y="2286000"/>
              <a:ext cx="1104900" cy="6858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7200" b="1" i="1" dirty="0">
                  <a:solidFill>
                    <a:srgbClr val="008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â</a:t>
              </a:r>
              <a:endParaRPr lang="en-US" sz="7200" b="1" i="1" dirty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4914900" y="2286000"/>
              <a:ext cx="1104900" cy="685800"/>
            </a:xfrm>
            <a:prstGeom prst="rect">
              <a:avLst/>
            </a:prstGeom>
            <a:solidFill>
              <a:srgbClr val="E9A5C2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7200" b="1" i="1" dirty="0" smtClean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</a:t>
              </a:r>
              <a:endParaRPr lang="en-US" sz="72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106532" y="5214349"/>
            <a:ext cx="57110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6000" dirty="0" smtClean="0">
                <a:latin typeface="UTM Avo" panose="02040603050506020204" pitchFamily="18" charset="0"/>
              </a:rPr>
              <a:t>(â - mờ - âm)</a:t>
            </a:r>
            <a:endParaRPr lang="en-US" sz="6000" dirty="0">
              <a:latin typeface="UTM Avo" panose="020406030505060202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511" y="2321656"/>
            <a:ext cx="3230563" cy="160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4270" y="2321657"/>
            <a:ext cx="3230563" cy="160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95870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Nhân sâm 0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9140" y="180544"/>
            <a:ext cx="5930914" cy="4448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207203" y="4851023"/>
            <a:ext cx="218361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5400" b="1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củ sâm</a:t>
            </a:r>
            <a:endParaRPr lang="en-US" sz="54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84421" y="4854838"/>
            <a:ext cx="110639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vi-VN" sz="5400" b="1" i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âm</a:t>
            </a:r>
            <a:endParaRPr lang="en-US" sz="5400" b="1" i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201083" y="2692526"/>
            <a:ext cx="3185732" cy="101566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vi-VN" sz="6000" b="1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vi-VN" sz="6000" b="1" i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âm</a:t>
            </a:r>
            <a:endParaRPr lang="en-US" sz="6000" b="1" i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7193777" y="3615856"/>
            <a:ext cx="3193038" cy="1012874"/>
            <a:chOff x="3810000" y="2286000"/>
            <a:chExt cx="2209800" cy="685800"/>
          </a:xfrm>
        </p:grpSpPr>
        <p:sp>
          <p:nvSpPr>
            <p:cNvPr id="11" name="Rectangle 10"/>
            <p:cNvSpPr/>
            <p:nvPr/>
          </p:nvSpPr>
          <p:spPr>
            <a:xfrm>
              <a:off x="3810000" y="2286000"/>
              <a:ext cx="1104900" cy="6858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5400" b="1" i="1" dirty="0" smtClean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</a:t>
              </a:r>
              <a:endParaRPr lang="en-US" sz="54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914900" y="2286000"/>
              <a:ext cx="1104900" cy="685800"/>
            </a:xfrm>
            <a:prstGeom prst="rect">
              <a:avLst/>
            </a:prstGeom>
            <a:solidFill>
              <a:srgbClr val="E9A5C2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5400" b="1" i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â</a:t>
              </a:r>
              <a:r>
                <a:rPr lang="vi-VN" sz="5400" b="1" i="1" dirty="0" smtClean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</a:t>
              </a:r>
              <a:endParaRPr lang="en-US" sz="54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5868269" y="4804856"/>
            <a:ext cx="58440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5400" dirty="0" smtClean="0">
                <a:latin typeface="UTM Avo" panose="02040603050506020204" pitchFamily="18" charset="0"/>
              </a:rPr>
              <a:t>(sờ - âm - sâm)</a:t>
            </a:r>
            <a:endParaRPr lang="en-US" sz="54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3734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 animBg="1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7193777" y="3702716"/>
            <a:ext cx="3129666" cy="926013"/>
            <a:chOff x="3810000" y="2286000"/>
            <a:chExt cx="2209800" cy="685800"/>
          </a:xfrm>
        </p:grpSpPr>
        <p:sp>
          <p:nvSpPr>
            <p:cNvPr id="11" name="Rectangle 10"/>
            <p:cNvSpPr/>
            <p:nvPr/>
          </p:nvSpPr>
          <p:spPr>
            <a:xfrm>
              <a:off x="3810000" y="2286000"/>
              <a:ext cx="1104900" cy="6858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4800" b="1" i="1" dirty="0" smtClean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</a:t>
              </a:r>
              <a:endParaRPr lang="en-US" sz="48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914900" y="2286000"/>
              <a:ext cx="1104900" cy="685800"/>
            </a:xfrm>
            <a:prstGeom prst="rect">
              <a:avLst/>
            </a:prstGeom>
            <a:solidFill>
              <a:srgbClr val="E9A5C2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4800" b="1" i="1" dirty="0" smtClean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ập</a:t>
              </a:r>
              <a:endParaRPr lang="en-US" sz="48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4718577" y="4821814"/>
            <a:ext cx="75340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dirty="0" smtClean="0">
                <a:latin typeface="UTM Avo" panose="02040603050506020204" pitchFamily="18" charset="0"/>
              </a:rPr>
              <a:t>(mờ - âp - mâp - nặng - mập)</a:t>
            </a:r>
            <a:endParaRPr lang="en-US" sz="4000" dirty="0">
              <a:latin typeface="UTM Avo" panose="02040603050506020204" pitchFamily="18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31" y="147917"/>
            <a:ext cx="5312570" cy="5280694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708932" y="5538575"/>
            <a:ext cx="250619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6000" b="1" i="1" dirty="0"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vi-VN" sz="6000" b="1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á mập</a:t>
            </a:r>
            <a:endParaRPr lang="en-US" sz="60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206984" y="5533163"/>
            <a:ext cx="99578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vi-VN" sz="60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â</a:t>
            </a:r>
            <a:r>
              <a:rPr lang="vi-VN" sz="6000" b="1" i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endParaRPr lang="en-US" sz="6000" b="1" i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193777" y="2779386"/>
            <a:ext cx="3104319" cy="92333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vi-VN" sz="5400" b="1" i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mập</a:t>
            </a:r>
            <a:endParaRPr lang="en-US" sz="5400" b="1" i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3268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  <p:bldP spid="17" grpId="0"/>
      <p:bldP spid="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553</TotalTime>
  <Words>425</Words>
  <Application>Microsoft Office PowerPoint</Application>
  <PresentationFormat>Widescreen</PresentationFormat>
  <Paragraphs>118</Paragraphs>
  <Slides>38</Slides>
  <Notes>5</Notes>
  <HiddenSlides>0</HiddenSlides>
  <MMClips>2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54" baseType="lpstr">
      <vt:lpstr>宋体</vt:lpstr>
      <vt:lpstr>宋体</vt:lpstr>
      <vt:lpstr>.VnAvant</vt:lpstr>
      <vt:lpstr>Arial</vt:lpstr>
      <vt:lpstr>Arial-Rounded</vt:lpstr>
      <vt:lpstr>Calibri</vt:lpstr>
      <vt:lpstr>Calibri Light</vt:lpstr>
      <vt:lpstr>HP 001</vt:lpstr>
      <vt:lpstr>HP001 4 hàng</vt:lpstr>
      <vt:lpstr>iCiel Helena</vt:lpstr>
      <vt:lpstr>Times New Roman</vt:lpstr>
      <vt:lpstr>UTM Avo</vt:lpstr>
      <vt:lpstr>UTM Conestoga</vt:lpstr>
      <vt:lpstr>VNI-Times</vt:lpstr>
      <vt:lpstr>思源黑体 CN Medium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Thuy Van</cp:lastModifiedBy>
  <cp:revision>112</cp:revision>
  <dcterms:created xsi:type="dcterms:W3CDTF">2020-08-09T11:49:32Z</dcterms:created>
  <dcterms:modified xsi:type="dcterms:W3CDTF">2021-11-07T21:53:26Z</dcterms:modified>
</cp:coreProperties>
</file>