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48"/>
  </p:notesMasterIdLst>
  <p:sldIdLst>
    <p:sldId id="394" r:id="rId2"/>
    <p:sldId id="341" r:id="rId3"/>
    <p:sldId id="342" r:id="rId4"/>
    <p:sldId id="344" r:id="rId5"/>
    <p:sldId id="375" r:id="rId6"/>
    <p:sldId id="346" r:id="rId7"/>
    <p:sldId id="347" r:id="rId8"/>
    <p:sldId id="348" r:id="rId9"/>
    <p:sldId id="349" r:id="rId10"/>
    <p:sldId id="350" r:id="rId11"/>
    <p:sldId id="352" r:id="rId12"/>
    <p:sldId id="353" r:id="rId13"/>
    <p:sldId id="377" r:id="rId14"/>
    <p:sldId id="355" r:id="rId15"/>
    <p:sldId id="356" r:id="rId16"/>
    <p:sldId id="357" r:id="rId17"/>
    <p:sldId id="358" r:id="rId18"/>
    <p:sldId id="359" r:id="rId19"/>
    <p:sldId id="360" r:id="rId20"/>
    <p:sldId id="361" r:id="rId21"/>
    <p:sldId id="395" r:id="rId22"/>
    <p:sldId id="396" r:id="rId23"/>
    <p:sldId id="378" r:id="rId24"/>
    <p:sldId id="363" r:id="rId25"/>
    <p:sldId id="384" r:id="rId26"/>
    <p:sldId id="380" r:id="rId27"/>
    <p:sldId id="381" r:id="rId28"/>
    <p:sldId id="382" r:id="rId29"/>
    <p:sldId id="383" r:id="rId30"/>
    <p:sldId id="289" r:id="rId31"/>
    <p:sldId id="307" r:id="rId32"/>
    <p:sldId id="304" r:id="rId33"/>
    <p:sldId id="339" r:id="rId34"/>
    <p:sldId id="337" r:id="rId35"/>
    <p:sldId id="385" r:id="rId36"/>
    <p:sldId id="387" r:id="rId37"/>
    <p:sldId id="338" r:id="rId38"/>
    <p:sldId id="309" r:id="rId39"/>
    <p:sldId id="291" r:id="rId40"/>
    <p:sldId id="388" r:id="rId41"/>
    <p:sldId id="393" r:id="rId42"/>
    <p:sldId id="392" r:id="rId43"/>
    <p:sldId id="390" r:id="rId44"/>
    <p:sldId id="391" r:id="rId45"/>
    <p:sldId id="373" r:id="rId46"/>
    <p:sldId id="397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8" autoAdjust="0"/>
    <p:restoredTop sz="94660"/>
  </p:normalViewPr>
  <p:slideViewPr>
    <p:cSldViewPr snapToGrid="0">
      <p:cViewPr varScale="1">
        <p:scale>
          <a:sx n="78" d="100"/>
          <a:sy n="78" d="100"/>
        </p:scale>
        <p:origin x="715" y="4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B74541-FB2A-4B64-9041-D2B6FEFDBC1F}" type="datetimeFigureOut">
              <a:rPr lang="vi-VN" smtClean="0"/>
              <a:t>01/11/2022</a:t>
            </a:fld>
            <a:endParaRPr lang="vi-V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vi-V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vi-V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15C97D-E470-4548-8EAB-A2A11AF2D004}" type="slidenum">
              <a:rPr lang="vi-VN" smtClean="0"/>
              <a:t>‹#›</a:t>
            </a:fld>
            <a:endParaRPr lang="vi-VN"/>
          </a:p>
        </p:txBody>
      </p:sp>
    </p:spTree>
    <p:extLst>
      <p:ext uri="{BB962C8B-B14F-4D97-AF65-F5344CB8AC3E}">
        <p14:creationId xmlns:p14="http://schemas.microsoft.com/office/powerpoint/2010/main" val="4258729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zh-CN" altLang="en-US"/>
          </a:p>
        </p:txBody>
      </p:sp>
      <p:sp>
        <p:nvSpPr>
          <p:cNvPr id="19460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446BF2B-3A9D-4062-8E42-B4BC5B5D5908}" type="slidenum">
              <a:rPr lang="zh-CN" altLang="en-US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zh-CN" altLang="en-US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5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BC09951-93A7-4A53-A8C9-F4C476CABC37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17759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BB279A-D454-406E-A0DD-490F1F308CA9}" type="slidenum">
              <a:rPr lang="zh-CN" altLang="en-US" smtClean="0">
                <a:solidFill>
                  <a:prstClr val="black"/>
                </a:solidFill>
              </a:rPr>
              <a:pPr/>
              <a:t>43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2004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44933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0779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4832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39703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1983811"/>
      </p:ext>
    </p:extLst>
  </p:cSld>
  <p:clrMapOvr>
    <a:masterClrMapping/>
  </p:clrMapOvr>
  <p:transition spd="slow" advClick="0" advTm="200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160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300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731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4218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97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2936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1255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75583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A5A6F0-59F2-4F59-B8D8-7987C6C4BFA5}" type="datetimeFigureOut">
              <a:rPr lang="en-US" smtClean="0"/>
              <a:t>11/1/2022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256D3-C16C-4697-A27B-0318EB9FC1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7944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4" r:id="rId12"/>
    <p:sldLayoutId id="214748367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1.jpeg"/><Relationship Id="rId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9.png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426745" y="3169167"/>
            <a:ext cx="6141414" cy="1175322"/>
          </a:xfrm>
          <a:prstGeom prst="rect">
            <a:avLst/>
          </a:prstGeom>
          <a:noFill/>
        </p:spPr>
        <p:txBody>
          <a:bodyPr wrap="square" rtlCol="0">
            <a:prstTxWarp prst="textArchUp">
              <a:avLst>
                <a:gd name="adj" fmla="val 10800000"/>
              </a:avLst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CHÀO MỪNG CÁC CON</a:t>
            </a:r>
          </a:p>
          <a:p>
            <a:pPr algn="ctr"/>
            <a:r>
              <a:rPr lang="vi-VN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ĐẾN VỚI TIẾT </a:t>
            </a:r>
            <a:r>
              <a:rPr lang="en-US" sz="8000" b="1" dirty="0">
                <a:ln/>
                <a:solidFill>
                  <a:srgbClr val="FF0000"/>
                </a:solidFill>
                <a:latin typeface="iCiel Butcherandblock" panose="02000503000000000000" pitchFamily="50" charset="0"/>
              </a:rPr>
              <a:t>HỌC</a:t>
            </a:r>
          </a:p>
        </p:txBody>
      </p:sp>
      <p:sp>
        <p:nvSpPr>
          <p:cNvPr id="4" name="Text Box 18"/>
          <p:cNvSpPr txBox="1">
            <a:spLocks noChangeArrowheads="1"/>
          </p:cNvSpPr>
          <p:nvPr/>
        </p:nvSpPr>
        <p:spPr bwMode="auto">
          <a:xfrm>
            <a:off x="4058329" y="3836661"/>
            <a:ext cx="8750300" cy="1015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1" tIns="45716" rIns="91431" bIns="45716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en-US" sz="3200" b="1" dirty="0">
                <a:latin typeface="Times New Roman" pitchFamily="18" charset="0"/>
              </a:rPr>
              <a:t>MÔN: TIẾNG VIỆT</a:t>
            </a:r>
            <a:endParaRPr lang="en-US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Giáo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viên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: Chu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Thúy</a:t>
            </a:r>
            <a:r>
              <a:rPr lang="en-US" sz="2800" b="1" dirty="0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HP001 5Ha" pitchFamily="34" charset="-127"/>
                <a:ea typeface="HP001 5Ha" pitchFamily="34" charset="-127"/>
              </a:rPr>
              <a:t>Văn</a:t>
            </a:r>
            <a:endParaRPr lang="en-US" sz="2800" b="1" dirty="0">
              <a:solidFill>
                <a:srgbClr val="FF0000"/>
              </a:solidFill>
              <a:latin typeface="HP001 5Ha" pitchFamily="34" charset="-127"/>
              <a:ea typeface="HP001 5Ha" pitchFamily="34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17122802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188786" y="3975336"/>
            <a:ext cx="2439848" cy="90024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>
                <a:latin typeface=".VnAvant" pitchFamily="34" charset="0"/>
              </a:rPr>
              <a:t>häp tæ</a:t>
            </a:r>
          </a:p>
        </p:txBody>
      </p:sp>
      <p:sp>
        <p:nvSpPr>
          <p:cNvPr id="8" name="Rectangle 7"/>
          <p:cNvSpPr/>
          <p:nvPr/>
        </p:nvSpPr>
        <p:spPr>
          <a:xfrm>
            <a:off x="7519989" y="355014"/>
            <a:ext cx="3529012" cy="10849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6600" b="1">
                <a:latin typeface=".VnAvant" pitchFamily="34" charset="0"/>
              </a:rPr>
              <a:t>h</a:t>
            </a:r>
            <a:r>
              <a:rPr lang="en-US" sz="6600" b="1">
                <a:solidFill>
                  <a:srgbClr val="FF0000"/>
                </a:solidFill>
                <a:latin typeface=".VnAvant" pitchFamily="34" charset="0"/>
              </a:rPr>
              <a:t>äp</a:t>
            </a:r>
            <a:r>
              <a:rPr lang="en-US" sz="6600" b="1">
                <a:latin typeface=".VnAvant" pitchFamily="34" charset="0"/>
              </a:rPr>
              <a:t> tæ</a:t>
            </a:r>
          </a:p>
        </p:txBody>
      </p:sp>
      <p:sp>
        <p:nvSpPr>
          <p:cNvPr id="9" name="Rectangle 8"/>
          <p:cNvSpPr/>
          <p:nvPr/>
        </p:nvSpPr>
        <p:spPr>
          <a:xfrm>
            <a:off x="7519987" y="1891770"/>
            <a:ext cx="3111034" cy="1084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6600" b="1">
                <a:latin typeface=".VnAvant" pitchFamily="34" charset="0"/>
              </a:rPr>
              <a:t>h</a:t>
            </a:r>
            <a:r>
              <a:rPr lang="en-US" sz="6600" b="1">
                <a:solidFill>
                  <a:srgbClr val="FF0000"/>
                </a:solidFill>
                <a:latin typeface=".VnAvant" pitchFamily="34" charset="0"/>
              </a:rPr>
              <a:t>äp</a:t>
            </a:r>
            <a:endParaRPr lang="en-US" sz="6600" b="1">
              <a:latin typeface=".VnAvant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0356" y="4740447"/>
            <a:ext cx="4264979" cy="195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8038159" y="3432880"/>
            <a:ext cx="3111034" cy="1084912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6600" b="1">
                <a:solidFill>
                  <a:srgbClr val="FF0000"/>
                </a:solidFill>
                <a:latin typeface=".VnAvant" pitchFamily="34" charset="0"/>
              </a:rPr>
              <a:t>op</a:t>
            </a:r>
            <a:endParaRPr lang="en-US" sz="6600" b="1">
              <a:latin typeface=".VnAvant" pitchFamily="34" charset="0"/>
            </a:endParaRPr>
          </a:p>
        </p:txBody>
      </p:sp>
      <p:pic>
        <p:nvPicPr>
          <p:cNvPr id="11" name="Picture 3" descr="C:\Users\ADMINI~1\AppData\Local\Temp\Rar$DIa0.300\IMG-9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"/>
            <a:ext cx="5450215" cy="3680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934545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33939" r="50312" b="30145"/>
          <a:stretch/>
        </p:blipFill>
        <p:spPr bwMode="auto">
          <a:xfrm>
            <a:off x="1067582" y="146989"/>
            <a:ext cx="3207303" cy="3537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130258" y="5957754"/>
            <a:ext cx="3406740" cy="900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 err="1">
                <a:solidFill>
                  <a:schemeClr val="tx1"/>
                </a:solidFill>
                <a:latin typeface=".VnAvant" pitchFamily="34" charset="0"/>
              </a:rPr>
              <a:t>đ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om</a:t>
            </a:r>
            <a:r>
              <a:rPr lang="en-US" sz="5400" b="1" dirty="0">
                <a:solidFill>
                  <a:schemeClr val="tx1"/>
                </a:solidFill>
                <a:latin typeface=".VnAvant" pitchFamily="34" charset="0"/>
              </a:rPr>
              <a:t> ®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ãm</a:t>
            </a:r>
            <a:endParaRPr lang="en-US" sz="54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407706" y="5947418"/>
            <a:ext cx="2439848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 err="1">
                <a:solidFill>
                  <a:schemeClr val="tx1"/>
                </a:solidFill>
                <a:latin typeface=".VnAvant" pitchFamily="34" charset="0"/>
              </a:rPr>
              <a:t>h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äp</a:t>
            </a:r>
            <a:r>
              <a:rPr lang="en-US" sz="5400" b="1" dirty="0">
                <a:latin typeface=".VnAvant" pitchFamily="34" charset="0"/>
              </a:rPr>
              <a:t> </a:t>
            </a:r>
            <a:r>
              <a:rPr lang="en-US" sz="5400" b="1" dirty="0" err="1">
                <a:solidFill>
                  <a:schemeClr val="tx1"/>
                </a:solidFill>
                <a:latin typeface=".VnAvant" pitchFamily="34" charset="0"/>
              </a:rPr>
              <a:t>tæ</a:t>
            </a:r>
            <a:endParaRPr lang="en-US" sz="5400" b="1" dirty="0">
              <a:solidFill>
                <a:schemeClr val="tx1"/>
              </a:solidFill>
              <a:latin typeface=".VnAvant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833628" y="3545118"/>
            <a:ext cx="1330017" cy="900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om</a:t>
            </a:r>
            <a:endParaRPr lang="en-US" sz="54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708128" y="3684884"/>
            <a:ext cx="1219924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  <a:latin typeface=".VnAvant" pitchFamily="34" charset="0"/>
              </a:rPr>
              <a:t>op</a:t>
            </a:r>
            <a:endParaRPr lang="en-US" sz="5400" b="1" dirty="0">
              <a:latin typeface=".VnAvant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390297" y="4816151"/>
            <a:ext cx="1486800" cy="9002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 err="1">
                <a:solidFill>
                  <a:schemeClr val="tx1"/>
                </a:solidFill>
                <a:latin typeface=".VnAvant" pitchFamily="34" charset="0"/>
              </a:rPr>
              <a:t>h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äp</a:t>
            </a:r>
            <a:endParaRPr lang="en-US" sz="5400" b="1" dirty="0">
              <a:latin typeface=".VnAvant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790596" y="4826372"/>
            <a:ext cx="1746402" cy="9002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5400" b="1" dirty="0">
                <a:solidFill>
                  <a:schemeClr val="tx1"/>
                </a:solidFill>
                <a:latin typeface=".VnAvant" pitchFamily="34" charset="0"/>
              </a:rPr>
              <a:t>®</a:t>
            </a:r>
            <a:r>
              <a:rPr lang="en-US" sz="5400" b="1" dirty="0" err="1">
                <a:solidFill>
                  <a:srgbClr val="FF0000"/>
                </a:solidFill>
                <a:latin typeface=".VnAvant" pitchFamily="34" charset="0"/>
              </a:rPr>
              <a:t>ãm</a:t>
            </a:r>
            <a:endParaRPr lang="en-US" sz="5400" b="1" dirty="0">
              <a:solidFill>
                <a:srgbClr val="FF0000"/>
              </a:solidFill>
              <a:latin typeface=".VnAvant" pitchFamily="34" charset="0"/>
            </a:endParaRPr>
          </a:p>
        </p:txBody>
      </p:sp>
      <p:pic>
        <p:nvPicPr>
          <p:cNvPr id="10" name="Picture 3" descr="C:\Users\ADMINI~1\AppData\Local\Temp\Rar$DIa0.300\IMG-9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288" y="388347"/>
            <a:ext cx="4524685" cy="3055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6987698"/>
      </p:ext>
    </p:extLst>
  </p:cSld>
  <p:clrMapOvr>
    <a:masterClrMapping/>
  </p:clrMapOvr>
  <p:transition advClick="0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val 4"/>
          <p:cNvSpPr/>
          <p:nvPr/>
        </p:nvSpPr>
        <p:spPr>
          <a:xfrm>
            <a:off x="2289917" y="1937922"/>
            <a:ext cx="3281363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rtlCol="0" anchor="ctr"/>
          <a:lstStyle/>
          <a:p>
            <a:pPr algn="ctr" defTabSz="685736"/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05067" y="2349044"/>
            <a:ext cx="2677946" cy="1569654"/>
          </a:xfrm>
          <a:prstGeom prst="rect">
            <a:avLst/>
          </a:prstGeom>
          <a:noFill/>
        </p:spPr>
        <p:txBody>
          <a:bodyPr wrap="square" lIns="68567" tIns="34284" rIns="68567" bIns="34284" rtlCol="0">
            <a:spAutoFit/>
          </a:bodyPr>
          <a:lstStyle/>
          <a:p>
            <a:pPr algn="ctr" defTabSz="685736"/>
            <a:r>
              <a:rPr lang="en-US" sz="9800">
                <a:solidFill>
                  <a:srgbClr val="008000"/>
                </a:solidFill>
                <a:latin typeface=".VnAvant" panose="020B7200000000000000" pitchFamily="34" charset="0"/>
              </a:rPr>
              <a:t>om</a:t>
            </a:r>
            <a:endParaRPr lang="en-US" sz="98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Oval 10"/>
          <p:cNvSpPr/>
          <p:nvPr/>
        </p:nvSpPr>
        <p:spPr>
          <a:xfrm>
            <a:off x="6333820" y="1937922"/>
            <a:ext cx="3281363" cy="2762172"/>
          </a:xfrm>
          <a:prstGeom prst="ellipse">
            <a:avLst/>
          </a:prstGeom>
          <a:solidFill>
            <a:srgbClr val="FFFF6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67" tIns="34284" rIns="68567" bIns="34284" rtlCol="0" anchor="ctr"/>
          <a:lstStyle/>
          <a:p>
            <a:pPr algn="ctr" defTabSz="685736"/>
            <a:endParaRPr lang="en-US" sz="13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021432" y="2421269"/>
            <a:ext cx="2232827" cy="1569654"/>
          </a:xfrm>
          <a:prstGeom prst="rect">
            <a:avLst/>
          </a:prstGeom>
          <a:noFill/>
        </p:spPr>
        <p:txBody>
          <a:bodyPr wrap="square" lIns="68567" tIns="34284" rIns="68567" bIns="34284" rtlCol="0">
            <a:spAutoFit/>
          </a:bodyPr>
          <a:lstStyle/>
          <a:p>
            <a:pPr algn="ctr" defTabSz="685736"/>
            <a:r>
              <a:rPr lang="en-US" sz="9800" dirty="0">
                <a:solidFill>
                  <a:srgbClr val="008000"/>
                </a:solidFill>
                <a:latin typeface=".VnAvant" panose="020B7200000000000000" pitchFamily="34" charset="0"/>
              </a:rPr>
              <a:t>op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6317" y="2340537"/>
            <a:ext cx="2677946" cy="1569654"/>
          </a:xfrm>
          <a:prstGeom prst="rect">
            <a:avLst/>
          </a:prstGeom>
          <a:noFill/>
        </p:spPr>
        <p:txBody>
          <a:bodyPr wrap="square" lIns="68567" tIns="34284" rIns="68567" bIns="34284" rtlCol="0">
            <a:spAutoFit/>
          </a:bodyPr>
          <a:lstStyle/>
          <a:p>
            <a:pPr algn="ctr" defTabSz="685736"/>
            <a:r>
              <a:rPr lang="en-US" sz="980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  <a:r>
              <a:rPr lang="en-US" sz="9800">
                <a:solidFill>
                  <a:srgbClr val="008000"/>
                </a:solidFill>
                <a:latin typeface=".VnAvant" panose="020B7200000000000000" pitchFamily="34" charset="0"/>
              </a:rPr>
              <a:t>m</a:t>
            </a:r>
            <a:endParaRPr lang="en-US" sz="9800" dirty="0">
              <a:solidFill>
                <a:srgbClr val="008000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021432" y="2421269"/>
            <a:ext cx="2232827" cy="1569654"/>
          </a:xfrm>
          <a:prstGeom prst="rect">
            <a:avLst/>
          </a:prstGeom>
          <a:noFill/>
        </p:spPr>
        <p:txBody>
          <a:bodyPr wrap="square" lIns="68567" tIns="34284" rIns="68567" bIns="34284" rtlCol="0">
            <a:spAutoFit/>
          </a:bodyPr>
          <a:lstStyle/>
          <a:p>
            <a:pPr algn="ctr" defTabSz="685736"/>
            <a:r>
              <a:rPr lang="en-US" sz="9800" dirty="0">
                <a:solidFill>
                  <a:srgbClr val="FF0000"/>
                </a:solidFill>
                <a:latin typeface=".VnAvant" panose="020B7200000000000000" pitchFamily="34" charset="0"/>
              </a:rPr>
              <a:t>o</a:t>
            </a:r>
            <a:r>
              <a:rPr lang="en-US" sz="9800" dirty="0">
                <a:latin typeface=".VnAvant" panose="020B7200000000000000" pitchFamily="34" charset="0"/>
              </a:rPr>
              <a:t>p</a:t>
            </a:r>
          </a:p>
        </p:txBody>
      </p:sp>
      <p:sp>
        <p:nvSpPr>
          <p:cNvPr id="2" name="Rectangle 1"/>
          <p:cNvSpPr/>
          <p:nvPr/>
        </p:nvSpPr>
        <p:spPr>
          <a:xfrm>
            <a:off x="2761992" y="233196"/>
            <a:ext cx="6106800" cy="1015663"/>
          </a:xfrm>
          <a:prstGeom prst="rect">
            <a:avLst/>
          </a:prstGeom>
          <a:effectLst>
            <a:glow rad="228600">
              <a:schemeClr val="accent4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So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sánh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om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0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và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op</a:t>
            </a:r>
            <a:r>
              <a:rPr lang="en-US" sz="60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018322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7170" y="-1099457"/>
            <a:ext cx="14291615" cy="89088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1059" y="3024019"/>
            <a:ext cx="6390167" cy="1546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pPr algn="ctr" defTabSz="685736">
              <a:defRPr/>
            </a:pPr>
            <a:r>
              <a:rPr lang="en-US" sz="96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+mj-lt"/>
                <a:cs typeface="Times New Roman" panose="02020603050405020304" pitchFamily="18" charset="0"/>
              </a:rPr>
              <a:t>Luyện</a:t>
            </a:r>
            <a:r>
              <a:rPr lang="en-US" sz="9600" b="1" dirty="0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96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+mj-lt"/>
                <a:cs typeface="Times New Roman" panose="02020603050405020304" pitchFamily="18" charset="0"/>
              </a:rPr>
              <a:t>tập</a:t>
            </a:r>
            <a:endParaRPr lang="en-US" sz="96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+mj-lt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522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231291"/>
            <a:ext cx="9918480" cy="6626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334534"/>
      </p:ext>
    </p:extLst>
  </p:cSld>
  <p:clrMapOvr>
    <a:masterClrMapping/>
  </p:clrMapOvr>
  <p:transition advClick="0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5729" y="0"/>
            <a:ext cx="8842786" cy="657102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45008" y="5924975"/>
            <a:ext cx="3287910" cy="92332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chemeClr val="tx1"/>
                </a:solidFill>
                <a:latin typeface=".VnAvant" pitchFamily="34" charset="0"/>
              </a:rPr>
              <a:t>cäp (hæ)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chemeClr val="tx1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629039"/>
      </p:ext>
    </p:extLst>
  </p:cSld>
  <p:clrMapOvr>
    <a:masterClrMapping/>
  </p:clrMapOvr>
  <p:transition advClick="0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330" y="0"/>
            <a:ext cx="7596245" cy="574186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49574" y="5934678"/>
            <a:ext cx="3583752" cy="92332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23" tIns="45711" rIns="91423" bIns="45711" rtlCol="0">
            <a:spAutoFit/>
          </a:bodyPr>
          <a:lstStyle/>
          <a:p>
            <a:r>
              <a:rPr lang="en-US" sz="5400">
                <a:solidFill>
                  <a:schemeClr val="tx1"/>
                </a:solidFill>
                <a:latin typeface=".VnAvant" pitchFamily="34" charset="0"/>
              </a:rPr>
              <a:t>gom gãp</a:t>
            </a:r>
          </a:p>
        </p:txBody>
      </p:sp>
    </p:spTree>
    <p:extLst>
      <p:ext uri="{BB962C8B-B14F-4D97-AF65-F5344CB8AC3E}">
        <p14:creationId xmlns:p14="http://schemas.microsoft.com/office/powerpoint/2010/main" val="1031865265"/>
      </p:ext>
    </p:extLst>
  </p:cSld>
  <p:clrMapOvr>
    <a:masterClrMapping/>
  </p:clrMapOvr>
  <p:transition advClick="0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940" y="3367145"/>
            <a:ext cx="5064217" cy="349085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59" y="3367145"/>
            <a:ext cx="4927843" cy="3490856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41" y="-91458"/>
            <a:ext cx="5471197" cy="3533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017" y="-91457"/>
            <a:ext cx="4692985" cy="3458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61918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360502" y="258690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3360503" y="152839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1</a:t>
            </a:r>
            <a:endParaRPr lang="vi-VN" sz="3200"/>
          </a:p>
        </p:txBody>
      </p:sp>
      <p:sp>
        <p:nvSpPr>
          <p:cNvPr id="11" name="Oval 10"/>
          <p:cNvSpPr/>
          <p:nvPr/>
        </p:nvSpPr>
        <p:spPr>
          <a:xfrm>
            <a:off x="8457837" y="365616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8498348" y="255254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2</a:t>
            </a:r>
            <a:endParaRPr lang="vi-VN" sz="3200"/>
          </a:p>
        </p:txBody>
      </p:sp>
      <p:sp>
        <p:nvSpPr>
          <p:cNvPr id="13" name="Oval 12"/>
          <p:cNvSpPr/>
          <p:nvPr/>
        </p:nvSpPr>
        <p:spPr>
          <a:xfrm>
            <a:off x="3468790" y="2713205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3509301" y="2602843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3</a:t>
            </a:r>
            <a:endParaRPr lang="vi-VN" sz="3200"/>
          </a:p>
        </p:txBody>
      </p:sp>
      <p:sp>
        <p:nvSpPr>
          <p:cNvPr id="15" name="Oval 14"/>
          <p:cNvSpPr/>
          <p:nvPr/>
        </p:nvSpPr>
        <p:spPr>
          <a:xfrm>
            <a:off x="8457836" y="2814048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8498347" y="2703687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4</a:t>
            </a:r>
            <a:endParaRPr lang="vi-VN" sz="3200"/>
          </a:p>
        </p:txBody>
      </p:sp>
      <p:sp>
        <p:nvSpPr>
          <p:cNvPr id="17" name="Oval 16"/>
          <p:cNvSpPr/>
          <p:nvPr/>
        </p:nvSpPr>
        <p:spPr>
          <a:xfrm>
            <a:off x="3427007" y="5289001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8" name="TextBox 17"/>
          <p:cNvSpPr txBox="1"/>
          <p:nvPr/>
        </p:nvSpPr>
        <p:spPr>
          <a:xfrm>
            <a:off x="3467518" y="5178639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5</a:t>
            </a:r>
            <a:endParaRPr lang="vi-VN" sz="3200"/>
          </a:p>
        </p:txBody>
      </p:sp>
      <p:sp>
        <p:nvSpPr>
          <p:cNvPr id="19" name="Oval 18"/>
          <p:cNvSpPr/>
          <p:nvPr/>
        </p:nvSpPr>
        <p:spPr>
          <a:xfrm>
            <a:off x="8642310" y="5288394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8682822" y="5178032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6</a:t>
            </a:r>
            <a:endParaRPr lang="vi-VN" sz="3200"/>
          </a:p>
        </p:txBody>
      </p:sp>
      <p:sp>
        <p:nvSpPr>
          <p:cNvPr id="21" name="TextBox 20"/>
          <p:cNvSpPr txBox="1"/>
          <p:nvPr/>
        </p:nvSpPr>
        <p:spPr>
          <a:xfrm>
            <a:off x="1824038" y="742291"/>
            <a:ext cx="3287910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cäp (hæ)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8428" y="731485"/>
            <a:ext cx="3438523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khãm tre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7976" y="3085338"/>
            <a:ext cx="3527609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chám mò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37761" y="3179311"/>
            <a:ext cx="3535341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lom khom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38436" y="5662490"/>
            <a:ext cx="3287910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xãm quª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36497" y="5662490"/>
            <a:ext cx="3583752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gom gãp</a:t>
            </a:r>
          </a:p>
        </p:txBody>
      </p:sp>
    </p:spTree>
    <p:extLst>
      <p:ext uri="{BB962C8B-B14F-4D97-AF65-F5344CB8AC3E}">
        <p14:creationId xmlns:p14="http://schemas.microsoft.com/office/powerpoint/2010/main" val="1627686488"/>
      </p:ext>
    </p:extLst>
  </p:cSld>
  <p:clrMapOvr>
    <a:masterClrMapping/>
  </p:clrMapOvr>
  <p:transition advClick="0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val 8"/>
          <p:cNvSpPr/>
          <p:nvPr/>
        </p:nvSpPr>
        <p:spPr>
          <a:xfrm>
            <a:off x="3360502" y="258690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0" name="TextBox 9"/>
          <p:cNvSpPr txBox="1"/>
          <p:nvPr/>
        </p:nvSpPr>
        <p:spPr>
          <a:xfrm>
            <a:off x="3360503" y="152839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1</a:t>
            </a:r>
            <a:endParaRPr lang="vi-VN" sz="3200"/>
          </a:p>
        </p:txBody>
      </p:sp>
      <p:sp>
        <p:nvSpPr>
          <p:cNvPr id="11" name="Oval 10"/>
          <p:cNvSpPr/>
          <p:nvPr/>
        </p:nvSpPr>
        <p:spPr>
          <a:xfrm>
            <a:off x="8457837" y="365616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2" name="TextBox 11"/>
          <p:cNvSpPr txBox="1"/>
          <p:nvPr/>
        </p:nvSpPr>
        <p:spPr>
          <a:xfrm>
            <a:off x="8498348" y="255254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2</a:t>
            </a:r>
            <a:endParaRPr lang="vi-VN" sz="3200"/>
          </a:p>
        </p:txBody>
      </p:sp>
      <p:sp>
        <p:nvSpPr>
          <p:cNvPr id="13" name="Oval 12"/>
          <p:cNvSpPr/>
          <p:nvPr/>
        </p:nvSpPr>
        <p:spPr>
          <a:xfrm>
            <a:off x="3468790" y="2713205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4" name="TextBox 13"/>
          <p:cNvSpPr txBox="1"/>
          <p:nvPr/>
        </p:nvSpPr>
        <p:spPr>
          <a:xfrm>
            <a:off x="3509301" y="2602843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3</a:t>
            </a:r>
            <a:endParaRPr lang="vi-VN" sz="3200"/>
          </a:p>
        </p:txBody>
      </p:sp>
      <p:sp>
        <p:nvSpPr>
          <p:cNvPr id="15" name="Oval 14"/>
          <p:cNvSpPr/>
          <p:nvPr/>
        </p:nvSpPr>
        <p:spPr>
          <a:xfrm>
            <a:off x="8457836" y="2814048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6" name="TextBox 15"/>
          <p:cNvSpPr txBox="1"/>
          <p:nvPr/>
        </p:nvSpPr>
        <p:spPr>
          <a:xfrm>
            <a:off x="8498347" y="2703687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4</a:t>
            </a:r>
            <a:endParaRPr lang="vi-VN" sz="3200"/>
          </a:p>
        </p:txBody>
      </p:sp>
      <p:sp>
        <p:nvSpPr>
          <p:cNvPr id="17" name="Oval 16"/>
          <p:cNvSpPr/>
          <p:nvPr/>
        </p:nvSpPr>
        <p:spPr>
          <a:xfrm>
            <a:off x="3427007" y="5289001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18" name="TextBox 17"/>
          <p:cNvSpPr txBox="1"/>
          <p:nvPr/>
        </p:nvSpPr>
        <p:spPr>
          <a:xfrm>
            <a:off x="3467518" y="5178639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5</a:t>
            </a:r>
            <a:endParaRPr lang="vi-VN" sz="3200"/>
          </a:p>
        </p:txBody>
      </p:sp>
      <p:sp>
        <p:nvSpPr>
          <p:cNvPr id="19" name="Oval 18"/>
          <p:cNvSpPr/>
          <p:nvPr/>
        </p:nvSpPr>
        <p:spPr>
          <a:xfrm>
            <a:off x="8642310" y="5288394"/>
            <a:ext cx="454681" cy="365262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vi-VN"/>
          </a:p>
        </p:txBody>
      </p:sp>
      <p:sp>
        <p:nvSpPr>
          <p:cNvPr id="20" name="TextBox 19"/>
          <p:cNvSpPr txBox="1"/>
          <p:nvPr/>
        </p:nvSpPr>
        <p:spPr>
          <a:xfrm>
            <a:off x="8682822" y="5178032"/>
            <a:ext cx="414169" cy="584775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r>
              <a:rPr lang="en-US" sz="3200"/>
              <a:t>6</a:t>
            </a:r>
            <a:endParaRPr lang="vi-VN" sz="3200"/>
          </a:p>
        </p:txBody>
      </p:sp>
      <p:sp>
        <p:nvSpPr>
          <p:cNvPr id="21" name="TextBox 20"/>
          <p:cNvSpPr txBox="1"/>
          <p:nvPr/>
        </p:nvSpPr>
        <p:spPr>
          <a:xfrm>
            <a:off x="1824038" y="742291"/>
            <a:ext cx="3287910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cäp (hæ)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878428" y="731485"/>
            <a:ext cx="3438523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khãm tre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737976" y="3085338"/>
            <a:ext cx="3527609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chám mò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937761" y="3179311"/>
            <a:ext cx="3535341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lom khom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838436" y="5662490"/>
            <a:ext cx="3287910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pPr algn="ctr" defTabSz="685736">
              <a:defRPr/>
            </a:pPr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xãm quª</a:t>
            </a:r>
            <a:endParaRPr lang="en-US" sz="54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0033CC"/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936497" y="5662490"/>
            <a:ext cx="3583752" cy="92332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wrap="square" lIns="91423" tIns="45711" rIns="91423" bIns="45711" rtlCol="0">
            <a:spAutoFit/>
          </a:bodyPr>
          <a:lstStyle/>
          <a:p>
            <a:r>
              <a:rPr lang="en-US" sz="5400">
                <a:solidFill>
                  <a:srgbClr val="0033CC"/>
                </a:solidFill>
                <a:latin typeface=".VnAvant" pitchFamily="34" charset="0"/>
              </a:rPr>
              <a:t>gom gãp</a:t>
            </a:r>
          </a:p>
        </p:txBody>
      </p:sp>
      <p:cxnSp>
        <p:nvCxnSpPr>
          <p:cNvPr id="23" name="Straight Connector 22"/>
          <p:cNvCxnSpPr/>
          <p:nvPr/>
        </p:nvCxnSpPr>
        <p:spPr>
          <a:xfrm>
            <a:off x="1956775" y="1506026"/>
            <a:ext cx="1292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1958562" y="1593878"/>
            <a:ext cx="1292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8835588" y="6476444"/>
            <a:ext cx="1292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8837375" y="6564296"/>
            <a:ext cx="1292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1851405" y="3876292"/>
            <a:ext cx="192326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7133355" y="1531080"/>
            <a:ext cx="18519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1941442" y="6447710"/>
            <a:ext cx="148556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>
            <a:off x="7016449" y="3979925"/>
            <a:ext cx="129220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>
            <a:off x="8498347" y="3979925"/>
            <a:ext cx="181860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133356" y="6447710"/>
            <a:ext cx="1364993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759538"/>
      </p:ext>
    </p:extLst>
  </p:cSld>
  <p:clrMapOvr>
    <a:masterClrMapping/>
  </p:clrMapOvr>
  <p:transition advClick="0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58815" y="-568808"/>
            <a:ext cx="12326262" cy="768375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1059" y="3024019"/>
            <a:ext cx="6390167" cy="1546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pPr algn="ctr" defTabSz="685736">
              <a:defRPr/>
            </a:pPr>
            <a:r>
              <a:rPr lang="en-US" sz="96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Khëi</a:t>
            </a:r>
            <a:r>
              <a:rPr lang="en-US" sz="9600" b="1" dirty="0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 ®</a:t>
            </a:r>
            <a:r>
              <a:rPr lang="en-US" sz="9600" b="1" dirty="0" err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éng</a:t>
            </a:r>
            <a:endParaRPr lang="en-US" sz="96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185950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919480" y="215175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T×m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tiÕng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ngoµi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bµi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cã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solidFill>
                  <a:srgbClr val="FF0000"/>
                </a:solidFill>
                <a:latin typeface=".VnAvant" pitchFamily="34" charset="0"/>
              </a:rPr>
              <a:t>om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919480" y="3553834"/>
            <a:ext cx="9906000" cy="11824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.VnAvant" pitchFamily="34" charset="0"/>
              </a:rPr>
              <a:t>T×m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tiÕng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ngoµi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bµi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cã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 err="1">
                <a:latin typeface=".VnAvant" pitchFamily="34" charset="0"/>
              </a:rPr>
              <a:t>vÇn</a:t>
            </a:r>
            <a:r>
              <a:rPr lang="en-US" dirty="0">
                <a:latin typeface=".VnAvant" pitchFamily="34" charset="0"/>
              </a:rPr>
              <a:t> </a:t>
            </a:r>
            <a:r>
              <a:rPr lang="en-US" dirty="0">
                <a:solidFill>
                  <a:srgbClr val="FF0000"/>
                </a:solidFill>
                <a:latin typeface=".VnAvant" pitchFamily="34" charset="0"/>
              </a:rPr>
              <a:t>op</a:t>
            </a:r>
            <a:r>
              <a:rPr lang="en-US" dirty="0">
                <a:solidFill>
                  <a:schemeClr val="bg1"/>
                </a:solidFill>
                <a:latin typeface=".VnAvant" pitchFamily="34" charset="0"/>
              </a:rPr>
              <a:t>?</a:t>
            </a:r>
            <a:r>
              <a:rPr lang="en-US" dirty="0">
                <a:latin typeface=".VnAvant" pitchFamily="34" charset="0"/>
              </a:rPr>
              <a:t> </a:t>
            </a:r>
            <a:endParaRPr lang="en-US" dirty="0">
              <a:latin typeface=".VnAvant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16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图片 1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图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275" y="4743450"/>
            <a:ext cx="6000354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图片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3574" y="0"/>
            <a:ext cx="6863759" cy="70074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Rectangle 7"/>
          <p:cNvSpPr>
            <a:spLocks noChangeArrowheads="1"/>
          </p:cNvSpPr>
          <p:nvPr/>
        </p:nvSpPr>
        <p:spPr bwMode="auto">
          <a:xfrm>
            <a:off x="5390886" y="2828926"/>
            <a:ext cx="1437746" cy="1809750"/>
          </a:xfrm>
          <a:prstGeom prst="rect">
            <a:avLst/>
          </a:prstGeom>
        </p:spPr>
        <p:txBody>
          <a:bodyPr lIns="91431" tIns="45716" rIns="91431" bIns="45716" anchor="ctr">
            <a:normAutofit/>
          </a:bodyPr>
          <a:lstStyle/>
          <a:p>
            <a:pPr algn="ctr" defTabSz="685736">
              <a:lnSpc>
                <a:spcPct val="110000"/>
              </a:lnSpc>
              <a:defRPr/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校园</a:t>
            </a:r>
            <a:endParaRPr lang="en-US" altLang="zh-CN" sz="4400" dirty="0">
              <a:solidFill>
                <a:schemeClr val="bg1"/>
              </a:solidFill>
              <a:latin typeface="方正粗圆简体" panose="02010601030101010101" pitchFamily="2" charset="-122"/>
              <a:ea typeface="方正粗圆简体" panose="02010601030101010101" pitchFamily="2" charset="-122"/>
              <a:cs typeface="+mj-cs"/>
            </a:endParaRPr>
          </a:p>
          <a:p>
            <a:pPr algn="ctr" defTabSz="685736">
              <a:lnSpc>
                <a:spcPct val="110000"/>
              </a:lnSpc>
              <a:defRPr/>
            </a:pPr>
            <a:r>
              <a:rPr lang="zh-CN" altLang="en-US" sz="4400" dirty="0">
                <a:solidFill>
                  <a:schemeClr val="bg1"/>
                </a:solidFill>
                <a:latin typeface="方正粗圆简体" panose="02010601030101010101" pitchFamily="2" charset="-122"/>
                <a:ea typeface="方正粗圆简体" panose="02010601030101010101" pitchFamily="2" charset="-122"/>
                <a:cs typeface="+mj-cs"/>
              </a:rPr>
              <a:t>安全</a:t>
            </a:r>
          </a:p>
        </p:txBody>
      </p:sp>
      <p:sp>
        <p:nvSpPr>
          <p:cNvPr id="12294" name="TextBox 1"/>
          <p:cNvSpPr txBox="1">
            <a:spLocks noChangeArrowheads="1"/>
          </p:cNvSpPr>
          <p:nvPr/>
        </p:nvSpPr>
        <p:spPr bwMode="auto">
          <a:xfrm>
            <a:off x="3903896" y="3527598"/>
            <a:ext cx="4845592" cy="12555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31" tIns="45716" rIns="91431" bIns="45716"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7600" b="1">
                <a:solidFill>
                  <a:srgbClr val="FF0000"/>
                </a:solidFill>
                <a:latin typeface="HP001 4 hàng" pitchFamily="34" charset="-93"/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2597234223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 Cào Cào Remix Nhạc Thiếu Nhi Remix Sôi Động Hay Nhất Cho Bé Yêu HEO CON TV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737933"/>
      </p:ext>
    </p:extLst>
  </p:cSld>
  <p:clrMapOvr>
    <a:masterClrMapping/>
  </p:clrMapOvr>
  <p:transition spd="slow" advClick="0" advTm="200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图片包含 室内, 物体&#10;&#10;描述已自动生成">
            <a:extLst>
              <a:ext uri="{FF2B5EF4-FFF2-40B4-BE49-F238E27FC236}">
                <a16:creationId xmlns:a16="http://schemas.microsoft.com/office/drawing/2014/main" id="{76DE78DD-ADEF-4012-809E-66E68885B81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202" y="938895"/>
            <a:ext cx="7154309" cy="506185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896" b="85069" l="2000" r="32375">
                        <a14:foregroundMark x1="27625" y1="18924" x2="24625" y2="32118"/>
                        <a14:foregroundMark x1="28625" y1="18056" x2="28750" y2="23438"/>
                        <a14:foregroundMark x1="26125" y1="17708" x2="29625" y2="27083"/>
                        <a14:foregroundMark x1="28250" y1="17535" x2="31125" y2="16319"/>
                        <a14:foregroundMark x1="31125" y1="16319" x2="30500" y2="27431"/>
                        <a14:foregroundMark x1="30500" y1="27431" x2="25750" y2="2691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842" t="15673" r="68021" b="-6433"/>
          <a:stretch/>
        </p:blipFill>
        <p:spPr>
          <a:xfrm>
            <a:off x="1285838" y="2388916"/>
            <a:ext cx="2344654" cy="46682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31" b="100000" l="409" r="98636">
                        <a14:foregroundMark x1="10778" y1="16793" x2="34106" y2="81313"/>
                        <a14:foregroundMark x1="13779" y1="19949" x2="37108" y2="19192"/>
                        <a14:foregroundMark x1="9550" y1="46591" x2="47885" y2="42677"/>
                        <a14:foregroundMark x1="23329" y1="47727" x2="21692" y2="58081"/>
                        <a14:foregroundMark x1="18690" y1="47348" x2="14598" y2="55051"/>
                        <a14:foregroundMark x1="24966" y1="46970" x2="22510" y2="59975"/>
                        <a14:foregroundMark x1="75443" y1="50000" x2="91269" y2="44949"/>
                        <a14:foregroundMark x1="52524" y1="41162" x2="64939" y2="47348"/>
                        <a14:foregroundMark x1="68759" y1="68939" x2="68349" y2="79672"/>
                        <a14:foregroundMark x1="64939" y1="39141" x2="73806" y2="38763"/>
                        <a14:foregroundMark x1="27967" y1="37626" x2="34516" y2="383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3333" t="6164" r="3333" b="14170"/>
          <a:stretch/>
        </p:blipFill>
        <p:spPr>
          <a:xfrm>
            <a:off x="7620002" y="2057400"/>
            <a:ext cx="3573073" cy="4096976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538750" y="2514600"/>
            <a:ext cx="3987823" cy="1084912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6600" b="1" kern="0" spc="38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/>
                <a:cs typeface="Arial"/>
                <a:sym typeface="Arial"/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4023340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49389" y="291575"/>
            <a:ext cx="5247593" cy="1546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pPr algn="ctr" defTabSz="685736">
              <a:defRPr/>
            </a:pPr>
            <a:r>
              <a:rPr lang="en-US" sz="9600" b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Tập viết</a:t>
            </a:r>
            <a:endParaRPr lang="en-US" sz="96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50711" y="2989861"/>
            <a:ext cx="12342711" cy="1872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519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loudBook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6084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hinh-nen-powerpoint-dep-nhat-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2032000" y="1066802"/>
            <a:ext cx="8060267" cy="1733680"/>
          </a:xfrm>
          <a:prstGeom prst="rect">
            <a:avLst/>
          </a:prstGeom>
          <a:solidFill>
            <a:srgbClr val="FFFF00"/>
          </a:solidFill>
          <a:ln w="12700" cap="sq">
            <a:solidFill>
              <a:srgbClr val="FF0066"/>
            </a:solidFill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 sz="10666">
              <a:solidFill>
                <a:prstClr val="black"/>
              </a:solidFill>
            </a:endParaRPr>
          </a:p>
        </p:txBody>
      </p:sp>
      <p:sp>
        <p:nvSpPr>
          <p:cNvPr id="14" name="WordArt 15"/>
          <p:cNvSpPr>
            <a:spLocks noChangeArrowheads="1" noChangeShapeType="1" noTextEdit="1"/>
          </p:cNvSpPr>
          <p:nvPr/>
        </p:nvSpPr>
        <p:spPr bwMode="auto">
          <a:xfrm>
            <a:off x="2645833" y="1201739"/>
            <a:ext cx="6781800" cy="9429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4800" kern="10" dirty="0">
                <a:ln w="19050" cap="sq">
                  <a:solidFill>
                    <a:srgbClr val="000099"/>
                  </a:solidFill>
                  <a:round/>
                  <a:headEnd type="none" w="sm" len="sm"/>
                  <a:tailEnd type="none" w="sm" len="sm"/>
                </a:ln>
                <a:solidFill>
                  <a:srgbClr val="CC3300">
                    <a:alpha val="50195"/>
                  </a:srgbClr>
                </a:solidFill>
                <a:effectLst>
                  <a:outerShdw dist="45791" dir="2021404" algn="ctr" rotWithShape="0">
                    <a:srgbClr val="9999FF"/>
                  </a:outerShdw>
                </a:effectLst>
                <a:latin typeface="Times New Roman"/>
                <a:cs typeface="Times New Roman"/>
              </a:rPr>
              <a:t>VIẾT BẢNG CON</a:t>
            </a:r>
          </a:p>
        </p:txBody>
      </p:sp>
      <p:grpSp>
        <p:nvGrpSpPr>
          <p:cNvPr id="5" name="Group 9"/>
          <p:cNvGrpSpPr>
            <a:grpSpLocks/>
          </p:cNvGrpSpPr>
          <p:nvPr/>
        </p:nvGrpSpPr>
        <p:grpSpPr bwMode="auto">
          <a:xfrm>
            <a:off x="3479800" y="2803526"/>
            <a:ext cx="5198533" cy="3060700"/>
            <a:chOff x="1624" y="1384"/>
            <a:chExt cx="2456" cy="1928"/>
          </a:xfrm>
        </p:grpSpPr>
        <p:sp>
          <p:nvSpPr>
            <p:cNvPr id="18" name="Rectangle 10">
              <a:hlinkClick r:id="" action="ppaction://noaction"/>
            </p:cNvPr>
            <p:cNvSpPr>
              <a:spLocks noChangeArrowheads="1"/>
            </p:cNvSpPr>
            <p:nvPr/>
          </p:nvSpPr>
          <p:spPr bwMode="auto">
            <a:xfrm>
              <a:off x="1624" y="1384"/>
              <a:ext cx="2456" cy="1928"/>
            </a:xfrm>
            <a:prstGeom prst="rect">
              <a:avLst/>
            </a:prstGeom>
            <a:solidFill>
              <a:srgbClr val="009900"/>
            </a:solidFill>
            <a:ln w="57150" cmpd="thinThick">
              <a:solidFill>
                <a:srgbClr val="CCFF66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 sz="12800">
                <a:solidFill>
                  <a:prstClr val="black"/>
                </a:solidFill>
                <a:latin typeface="VNI-Times" pitchFamily="2" charset="0"/>
              </a:endParaRPr>
            </a:p>
          </p:txBody>
        </p:sp>
        <p:sp>
          <p:nvSpPr>
            <p:cNvPr id="19" name="Rectangle 11"/>
            <p:cNvSpPr>
              <a:spLocks noChangeArrowheads="1"/>
            </p:cNvSpPr>
            <p:nvPr/>
          </p:nvSpPr>
          <p:spPr bwMode="auto">
            <a:xfrm>
              <a:off x="2616" y="2488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  <p:sp>
          <p:nvSpPr>
            <p:cNvPr id="20" name="Rectangle 12"/>
            <p:cNvSpPr>
              <a:spLocks noChangeArrowheads="1"/>
            </p:cNvSpPr>
            <p:nvPr/>
          </p:nvSpPr>
          <p:spPr bwMode="auto">
            <a:xfrm rot="-1403113">
              <a:off x="2600" y="2184"/>
              <a:ext cx="528" cy="80"/>
            </a:xfrm>
            <a:prstGeom prst="rect">
              <a:avLst/>
            </a:prstGeom>
            <a:solidFill>
              <a:srgbClr val="CCFFFF"/>
            </a:solidFill>
            <a:ln w="12700" cap="sq">
              <a:solidFill>
                <a:schemeClr val="tx1"/>
              </a:solidFill>
              <a:miter lim="800000"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endParaRPr lang="en-US" sz="240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703915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847" y="78989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778123" y="2193669"/>
            <a:ext cx="308377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Ψ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7553325" y="2193669"/>
            <a:ext cx="3352800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Φ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069744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5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61" y="95250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264187" y="2257076"/>
            <a:ext cx="4328746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đ</a:t>
            </a:r>
            <a:r>
              <a:rPr lang="el-GR" altLang="vi-VN" sz="16400" b="1" dirty="0">
                <a:solidFill>
                  <a:prstClr val="white"/>
                </a:solidFill>
                <a:latin typeface="HP001 4 hàng" panose="020B0603050302020204" pitchFamily="34" charset="-93"/>
              </a:rPr>
              <a:t>Ψ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592933" y="2257076"/>
            <a:ext cx="4568445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đĪ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2078432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760" y="4084"/>
            <a:ext cx="11582399" cy="6661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3231408" y="2127640"/>
            <a:ext cx="3799707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hĤ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7235237" y="2151272"/>
            <a:ext cx="1811109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16400" b="1" dirty="0" err="1">
                <a:solidFill>
                  <a:prstClr val="white"/>
                </a:solidFill>
                <a:latin typeface="HP001 4 hàng" panose="020B0603050302020204" pitchFamily="34" charset="-93"/>
              </a:rPr>
              <a:t>Ǉổ</a:t>
            </a:r>
            <a:endParaRPr lang="en-US" altLang="vi-VN" sz="16400" b="1" dirty="0">
              <a:solidFill>
                <a:prstClr val="white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3269352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dom dom do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796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600899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17171" y="-1099457"/>
            <a:ext cx="14291615" cy="8908891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791058" y="3024018"/>
            <a:ext cx="6390167" cy="15465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68580" tIns="34290" rIns="68580" bIns="34290">
            <a:spAutoFit/>
          </a:bodyPr>
          <a:lstStyle/>
          <a:p>
            <a:pPr algn="ctr" defTabSz="685800">
              <a:defRPr/>
            </a:pPr>
            <a:r>
              <a:rPr lang="en-US" sz="9600" b="1">
                <a:ln w="22225">
                  <a:solidFill>
                    <a:srgbClr val="ED7D31">
                      <a:lumMod val="75000"/>
                    </a:srgbClr>
                  </a:solidFill>
                  <a:prstDash val="solid"/>
                </a:ln>
                <a:solidFill>
                  <a:srgbClr val="FFC000">
                    <a:lumMod val="60000"/>
                    <a:lumOff val="40000"/>
                  </a:srgbClr>
                </a:solidFill>
                <a:latin typeface=".VnAvant" panose="020B7200000000000000" pitchFamily="34" charset="0"/>
                <a:cs typeface="Times New Roman" panose="02020603050405020304" pitchFamily="18" charset="0"/>
              </a:rPr>
              <a:t>Tập đọc</a:t>
            </a:r>
            <a:endParaRPr lang="en-US" sz="9600" b="1" dirty="0">
              <a:ln w="22225">
                <a:solidFill>
                  <a:srgbClr val="ED7D31">
                    <a:lumMod val="75000"/>
                  </a:srgbClr>
                </a:solidFill>
                <a:prstDash val="solid"/>
              </a:ln>
              <a:solidFill>
                <a:srgbClr val="FFC000">
                  <a:lumMod val="60000"/>
                  <a:lumOff val="40000"/>
                </a:srgbClr>
              </a:solidFill>
              <a:latin typeface=".VnAvant" panose="020B7200000000000000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347570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944" y="278115"/>
            <a:ext cx="12057673" cy="5927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5656509"/>
      </p:ext>
    </p:extLst>
  </p:cSld>
  <p:clrMapOvr>
    <a:masterClrMapping/>
  </p:clrMapOvr>
  <p:transition advClick="0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20365" cy="4189276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89" y="3547334"/>
            <a:ext cx="7668409" cy="3769678"/>
          </a:xfrm>
          <a:prstGeom prst="rect">
            <a:avLst/>
          </a:prstGeom>
        </p:spPr>
      </p:pic>
      <p:cxnSp>
        <p:nvCxnSpPr>
          <p:cNvPr id="4" name="Straight Connector 3"/>
          <p:cNvCxnSpPr/>
          <p:nvPr/>
        </p:nvCxnSpPr>
        <p:spPr>
          <a:xfrm>
            <a:off x="6584363" y="1366012"/>
            <a:ext cx="2390961" cy="114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8515699" y="2776413"/>
            <a:ext cx="111184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1731045"/>
      </p:ext>
    </p:extLst>
  </p:cSld>
  <p:clrMapOvr>
    <a:masterClrMapping/>
  </p:clrMapOvr>
  <p:transition advClick="0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16104" y="2057700"/>
            <a:ext cx="9355848" cy="3847819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wrap="square" lIns="107287" tIns="53643" rIns="107287" bIns="53643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5400" b="1" dirty="0" err="1">
                <a:latin typeface=".VnAvant" pitchFamily="34" charset="0"/>
              </a:rPr>
              <a:t>cßm</a:t>
            </a:r>
            <a:r>
              <a:rPr lang="en-US" sz="5400" b="1" dirty="0">
                <a:latin typeface=".VnAvant" pitchFamily="34" charset="0"/>
              </a:rPr>
              <a:t> </a:t>
            </a:r>
            <a:r>
              <a:rPr lang="en-US" sz="5400" b="1" dirty="0" err="1">
                <a:latin typeface=".VnAvant" pitchFamily="34" charset="0"/>
              </a:rPr>
              <a:t>nhom</a:t>
            </a:r>
            <a:r>
              <a:rPr lang="en-US" sz="5400" b="1" dirty="0">
                <a:latin typeface=".VnAvant" pitchFamily="34" charset="0"/>
              </a:rPr>
              <a:t>          </a:t>
            </a:r>
            <a:r>
              <a:rPr lang="en-US" sz="5400" b="1" dirty="0" err="1">
                <a:latin typeface=".VnAvant" pitchFamily="34" charset="0"/>
              </a:rPr>
              <a:t>ch</a:t>
            </a:r>
            <a:r>
              <a:rPr lang="en-US" sz="5400" b="1" dirty="0">
                <a:latin typeface=".VnAvant" pitchFamily="34" charset="0"/>
              </a:rPr>
              <a:t>¶ </a:t>
            </a:r>
            <a:r>
              <a:rPr lang="en-US" sz="5400" b="1" dirty="0" err="1">
                <a:latin typeface=".VnAvant" pitchFamily="34" charset="0"/>
              </a:rPr>
              <a:t>nghe</a:t>
            </a:r>
            <a:endParaRPr lang="en-US" sz="5400" b="1" dirty="0">
              <a:latin typeface=".VnAvant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5400" b="1" dirty="0" err="1">
                <a:latin typeface=".VnAvant" pitchFamily="34" charset="0"/>
              </a:rPr>
              <a:t>chë</a:t>
            </a:r>
            <a:r>
              <a:rPr lang="en-US" sz="5400" b="1" dirty="0">
                <a:latin typeface=".VnAvant" pitchFamily="34" charset="0"/>
              </a:rPr>
              <a:t> ®ì                  </a:t>
            </a:r>
            <a:r>
              <a:rPr lang="en-US" sz="5400" b="1" dirty="0" err="1">
                <a:latin typeface=".VnAvant" pitchFamily="34" charset="0"/>
              </a:rPr>
              <a:t>ng</a:t>
            </a:r>
            <a:r>
              <a:rPr lang="en-US" sz="5400" b="1" dirty="0">
                <a:latin typeface=".VnAvant" pitchFamily="34" charset="0"/>
              </a:rPr>
              <a:t>· </a:t>
            </a:r>
            <a:r>
              <a:rPr lang="en-US" sz="5400" b="1" dirty="0" err="1">
                <a:latin typeface=".VnAvant" pitchFamily="34" charset="0"/>
              </a:rPr>
              <a:t>ra</a:t>
            </a:r>
            <a:endParaRPr lang="en-US" sz="5400" b="1" dirty="0">
              <a:latin typeface=".VnAvant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5400" b="1" dirty="0" err="1">
                <a:latin typeface=".VnAvant" pitchFamily="34" charset="0"/>
              </a:rPr>
              <a:t>hÝ</a:t>
            </a:r>
            <a:r>
              <a:rPr lang="en-US" sz="5400" b="1" dirty="0">
                <a:latin typeface=".VnAvant" pitchFamily="34" charset="0"/>
              </a:rPr>
              <a:t> </a:t>
            </a:r>
            <a:r>
              <a:rPr lang="en-US" sz="5400" b="1" dirty="0" err="1">
                <a:latin typeface=".VnAvant" pitchFamily="34" charset="0"/>
              </a:rPr>
              <a:t>hãp</a:t>
            </a:r>
            <a:r>
              <a:rPr lang="en-US" sz="5400" b="1" dirty="0">
                <a:latin typeface=".VnAvant" pitchFamily="34" charset="0"/>
              </a:rPr>
              <a:t>                     </a:t>
            </a:r>
            <a:r>
              <a:rPr lang="en-US" sz="5400" b="1" dirty="0" err="1">
                <a:latin typeface=".VnAvant" pitchFamily="34" charset="0"/>
              </a:rPr>
              <a:t>lõa</a:t>
            </a:r>
            <a:endParaRPr lang="en-US" sz="5400" b="1" dirty="0">
              <a:latin typeface=".VnAvant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3846475" y="332217"/>
            <a:ext cx="4495106" cy="10223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/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lIns="107287" tIns="53643" rIns="107287" bIns="53643" rtlCol="0" anchor="ctr">
            <a:normAutofit fontScale="90000"/>
          </a:bodyPr>
          <a:lstStyle>
            <a:lvl1pPr algn="ctr" defTabSz="1072866" rtl="0" eaLnBrk="1" latinLnBrk="0" hangingPunct="1">
              <a:spcBef>
                <a:spcPct val="0"/>
              </a:spcBef>
              <a:buNone/>
              <a:defRPr sz="5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>
                <a:solidFill>
                  <a:srgbClr val="C00000"/>
                </a:solidFill>
                <a:latin typeface="VNI-Avo" pitchFamily="2" charset="0"/>
              </a:rPr>
              <a:t>Luyeän ñoïc töø:</a:t>
            </a:r>
          </a:p>
        </p:txBody>
      </p:sp>
    </p:spTree>
    <p:extLst>
      <p:ext uri="{BB962C8B-B14F-4D97-AF65-F5344CB8AC3E}">
        <p14:creationId xmlns:p14="http://schemas.microsoft.com/office/powerpoint/2010/main" val="659496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75731"/>
            <a:ext cx="12025087" cy="41909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89" y="3547334"/>
            <a:ext cx="7668409" cy="37696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168" y="836981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0873" y="551310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2</a:t>
            </a:r>
            <a:endParaRPr lang="vi-VN" sz="32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015" y="1421756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74449" y="1421756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248" y="2326384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168" y="3087634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3391722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733800" y="857250"/>
            <a:ext cx="4613323" cy="857250"/>
          </a:xfrm>
          <a:prstGeom prst="roundRect">
            <a:avLst/>
          </a:prstGeom>
          <a:solidFill>
            <a:srgbClr val="FFCD2D"/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309"/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Luyện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đọc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  <a:r>
              <a:rPr lang="en-US" sz="4000" i="1" dirty="0" err="1">
                <a:solidFill>
                  <a:prstClr val="black"/>
                </a:solidFill>
                <a:latin typeface="HP 001"/>
              </a:rPr>
              <a:t>câu</a:t>
            </a:r>
            <a:r>
              <a:rPr lang="en-US" sz="4000" i="1" dirty="0">
                <a:solidFill>
                  <a:prstClr val="black"/>
                </a:solidFill>
                <a:latin typeface="HP 001"/>
              </a:rPr>
              <a:t>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41602" y="4249812"/>
            <a:ext cx="9116849" cy="1107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Thế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là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bà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chủ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xếp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đồ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từ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lừa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qua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ngựa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94650" y="2288798"/>
            <a:ext cx="9116849" cy="110799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defTabSz="914309">
              <a:lnSpc>
                <a:spcPct val="150000"/>
              </a:lnSpc>
            </a:pP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Lừa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thì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còm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nhom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mà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chở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lắm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đồ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 </a:t>
            </a:r>
            <a:r>
              <a:rPr lang="en-US" sz="4400" b="1" i="1" dirty="0" err="1">
                <a:solidFill>
                  <a:srgbClr val="00B050"/>
                </a:solidFill>
                <a:latin typeface="+mj-lt"/>
              </a:rPr>
              <a:t>quá</a:t>
            </a:r>
            <a:r>
              <a:rPr lang="en-US" sz="4400" b="1" i="1" dirty="0">
                <a:solidFill>
                  <a:srgbClr val="00B050"/>
                </a:solidFill>
                <a:latin typeface="+mj-lt"/>
              </a:rPr>
              <a:t>. </a:t>
            </a: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9911424" y="2637596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10025724" y="2647950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9682824" y="4558844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9797124" y="4569198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5383625" y="2637596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5900026" y="4606469"/>
            <a:ext cx="228600" cy="60960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3630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75731"/>
            <a:ext cx="12025087" cy="419092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89" y="3547334"/>
            <a:ext cx="7668409" cy="37696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40168" y="836981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1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80873" y="551310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</a:rPr>
              <a:t>2</a:t>
            </a:r>
            <a:endParaRPr lang="vi-VN" sz="3200" b="1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907015" y="1421756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3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74449" y="1421756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4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68248" y="2326384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5</a:t>
            </a:r>
            <a:endParaRPr lang="vi-VN" sz="32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40168" y="3087634"/>
            <a:ext cx="3765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</a:rPr>
              <a:t>6</a:t>
            </a:r>
            <a:endParaRPr lang="vi-VN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8414605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9973" cy="42100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332" y="4113964"/>
            <a:ext cx="5233243" cy="2572586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129332" y="895350"/>
            <a:ext cx="552450" cy="47625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25314" y="2371725"/>
            <a:ext cx="552450" cy="476250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rgbClr val="FF0000"/>
                </a:solidFill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956079690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1997718" cy="418138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1489" y="3547334"/>
            <a:ext cx="7668409" cy="3769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1753787"/>
      </p:ext>
    </p:extLst>
  </p:cSld>
  <p:clrMapOvr>
    <a:masterClrMapping/>
  </p:clrMapOvr>
  <p:transition advClick="0">
    <p:wipe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98" t="20232" r="22713" b="11753"/>
          <a:stretch/>
        </p:blipFill>
        <p:spPr bwMode="auto">
          <a:xfrm>
            <a:off x="1143000" y="150608"/>
            <a:ext cx="9824683" cy="64276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3617677"/>
      </p:ext>
    </p:extLst>
  </p:cSld>
  <p:clrMapOvr>
    <a:masterClrMapping/>
  </p:clrMapOvr>
  <p:transition advClick="0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33939" r="50312" b="30145"/>
          <a:stretch/>
        </p:blipFill>
        <p:spPr bwMode="auto">
          <a:xfrm>
            <a:off x="3813431" y="0"/>
            <a:ext cx="4787153" cy="528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4009207" y="5389581"/>
            <a:ext cx="4246555" cy="1084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6600" b="1">
                <a:solidFill>
                  <a:schemeClr val="tx1"/>
                </a:solidFill>
                <a:latin typeface=".VnAvant" pitchFamily="34" charset="0"/>
              </a:rPr>
              <a:t>đom ®ãm</a:t>
            </a:r>
          </a:p>
        </p:txBody>
      </p:sp>
    </p:spTree>
    <p:extLst>
      <p:ext uri="{BB962C8B-B14F-4D97-AF65-F5344CB8AC3E}">
        <p14:creationId xmlns:p14="http://schemas.microsoft.com/office/powerpoint/2010/main" val="4156193413"/>
      </p:ext>
    </p:extLst>
  </p:cSld>
  <p:clrMapOvr>
    <a:masterClrMapping/>
  </p:clrMapOvr>
  <p:transition advClick="0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231633" y="0"/>
            <a:ext cx="2663967" cy="640078"/>
          </a:xfrm>
          <a:prstGeom prst="roundRect">
            <a:avLst/>
          </a:prstGeom>
          <a:solidFill>
            <a:schemeClr val="accent1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i="1" dirty="0">
                <a:latin typeface="+mj-lt"/>
              </a:rPr>
              <a:t>3. </a:t>
            </a:r>
            <a:r>
              <a:rPr lang="en-US" sz="4400" b="1" i="1" dirty="0" err="1">
                <a:latin typeface="+mj-lt"/>
              </a:rPr>
              <a:t>Tập</a:t>
            </a:r>
            <a:r>
              <a:rPr lang="en-US" sz="4400" b="1" i="1" dirty="0">
                <a:latin typeface="+mj-lt"/>
              </a:rPr>
              <a:t> </a:t>
            </a:r>
            <a:r>
              <a:rPr lang="en-US" sz="4400" b="1" i="1" dirty="0" err="1">
                <a:latin typeface="+mj-lt"/>
              </a:rPr>
              <a:t>đọc</a:t>
            </a:r>
            <a:endParaRPr lang="en-US" sz="4400" b="1" i="1" dirty="0">
              <a:latin typeface="+mj-lt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504826" y="1706184"/>
            <a:ext cx="10709246" cy="118485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i="1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47475" y="1927203"/>
            <a:ext cx="582670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a)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Lừa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nhờ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ngựa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chở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đỡ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đồ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, 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47475" y="3597234"/>
            <a:ext cx="10664162" cy="1184857"/>
          </a:xfrm>
          <a:prstGeom prst="roundRect">
            <a:avLst/>
          </a:prstGeom>
          <a:ln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sz="4400" b="1" i="1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31485" y="3835719"/>
            <a:ext cx="393309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b)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Lừa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ngã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,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thế</a:t>
            </a:r>
            <a:r>
              <a:rPr lang="en-US" sz="4000" b="1" i="1" dirty="0"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atin typeface="+mj-lt"/>
                <a:cs typeface="Times New Roman" panose="02020603050405020304" pitchFamily="18" charset="0"/>
              </a:rPr>
              <a:t>là</a:t>
            </a:r>
            <a:endParaRPr lang="en-US" sz="4000" b="1" i="1" dirty="0"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76323" y="1927203"/>
            <a:ext cx="32820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ngựa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chả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nghe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96566" y="3835719"/>
            <a:ext cx="64817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bà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chủ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xếp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đồ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từ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lừa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qua </a:t>
            </a:r>
            <a:r>
              <a:rPr lang="en-US" sz="4000" b="1" i="1" dirty="0" err="1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ngựa</a:t>
            </a:r>
            <a:r>
              <a:rPr lang="en-US" sz="4000" b="1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438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8824" y="0"/>
            <a:ext cx="10600055" cy="6876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86991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22356"/>
            <a:ext cx="12192000" cy="6041279"/>
          </a:xfrm>
          <a:prstGeom prst="rect">
            <a:avLst/>
          </a:prstGeom>
        </p:spPr>
      </p:pic>
      <p:cxnSp>
        <p:nvCxnSpPr>
          <p:cNvPr id="7" name="Straight Connector 6"/>
          <p:cNvCxnSpPr/>
          <p:nvPr/>
        </p:nvCxnSpPr>
        <p:spPr>
          <a:xfrm>
            <a:off x="1828800" y="0"/>
            <a:ext cx="0" cy="68580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1684000" y="889002"/>
            <a:ext cx="408373" cy="337351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1" name="Oval 50"/>
          <p:cNvSpPr/>
          <p:nvPr/>
        </p:nvSpPr>
        <p:spPr>
          <a:xfrm>
            <a:off x="11684000" y="2108200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2" name="Oval 51"/>
          <p:cNvSpPr/>
          <p:nvPr/>
        </p:nvSpPr>
        <p:spPr>
          <a:xfrm>
            <a:off x="11690220" y="3442996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53" name="Oval 52"/>
          <p:cNvSpPr/>
          <p:nvPr/>
        </p:nvSpPr>
        <p:spPr>
          <a:xfrm>
            <a:off x="11681928" y="4707295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2307975" y="573271"/>
            <a:ext cx="233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Ψ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2404528" y="1888110"/>
            <a:ext cx="428916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Φ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307975" y="4458383"/>
            <a:ext cx="4342385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hĤ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wh</a:t>
            </a:r>
            <a:r>
              <a:rPr lang="en-US" altLang="vi-VN" sz="60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Ī</a:t>
            </a:r>
            <a:endParaRPr lang="en-US" altLang="vi-VN" sz="6133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808587" y="5706773"/>
            <a:ext cx="10845478" cy="10361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lừa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cī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l-GR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ηΨ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,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chở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lắm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133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đồ</a:t>
            </a: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.</a:t>
            </a:r>
          </a:p>
        </p:txBody>
      </p:sp>
      <p:sp>
        <p:nvSpPr>
          <p:cNvPr id="13" name="Oval 12"/>
          <p:cNvSpPr/>
          <p:nvPr/>
        </p:nvSpPr>
        <p:spPr>
          <a:xfrm>
            <a:off x="11581414" y="5960653"/>
            <a:ext cx="408373" cy="337352"/>
          </a:xfrm>
          <a:prstGeom prst="ellipse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2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162176" y="3126236"/>
            <a:ext cx="8558456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en-US" altLang="vi-VN" sz="6133" b="1" dirty="0">
                <a:solidFill>
                  <a:srgbClr val="FF0000"/>
                </a:solidFill>
                <a:latin typeface="HP001 4 hàng" panose="020B0603050302020204" pitchFamily="34" charset="-93"/>
              </a:rPr>
              <a:t>đ</a:t>
            </a:r>
            <a:r>
              <a:rPr lang="el-GR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Ψ</a:t>
            </a:r>
            <a:r>
              <a:rPr lang="en-US" altLang="vi-VN" sz="6400" b="1" dirty="0">
                <a:solidFill>
                  <a:srgbClr val="FF0000"/>
                </a:solidFill>
                <a:latin typeface="HP001 4 hàng" panose="020B0603050302020204" pitchFamily="34" charset="-93"/>
              </a:rPr>
              <a:t> </a:t>
            </a:r>
            <a:r>
              <a:rPr lang="en-US" altLang="vi-VN" sz="6400" b="1" dirty="0" err="1">
                <a:solidFill>
                  <a:srgbClr val="FF0000"/>
                </a:solidFill>
                <a:latin typeface="HP001 4 hàng" panose="020B0603050302020204" pitchFamily="34" charset="-93"/>
              </a:rPr>
              <a:t>đĪ</a:t>
            </a:r>
            <a:endParaRPr lang="en-US" altLang="vi-VN" sz="6400" b="1" dirty="0">
              <a:solidFill>
                <a:srgbClr val="FF0000"/>
              </a:solidFill>
              <a:latin typeface="HP001 4 hàng" panose="020B0603050302020204" pitchFamily="34" charset="-93"/>
            </a:endParaRPr>
          </a:p>
        </p:txBody>
      </p:sp>
    </p:spTree>
    <p:extLst>
      <p:ext uri="{BB962C8B-B14F-4D97-AF65-F5344CB8AC3E}">
        <p14:creationId xmlns:p14="http://schemas.microsoft.com/office/powerpoint/2010/main" val="7067496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1" grpId="0" animBg="1"/>
      <p:bldP spid="52" grpId="0" animBg="1"/>
      <p:bldP spid="53" grpId="0" animBg="1"/>
      <p:bldP spid="9" grpId="0"/>
      <p:bldP spid="16" grpId="0"/>
      <p:bldP spid="14" grpId="0"/>
      <p:bldP spid="12" grpId="0"/>
      <p:bldP spid="13" grpId="0" animBg="1"/>
      <p:bldP spid="15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资源 73430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5007" y="3478530"/>
            <a:ext cx="783431" cy="635000"/>
          </a:xfrm>
          <a:prstGeom prst="rect">
            <a:avLst/>
          </a:prstGeom>
        </p:spPr>
      </p:pic>
      <p:pic>
        <p:nvPicPr>
          <p:cNvPr id="5" name="图片 4" descr="资源 13430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8300" y="391809"/>
            <a:ext cx="2552700" cy="1571625"/>
          </a:xfrm>
          <a:prstGeom prst="rect">
            <a:avLst/>
          </a:prstGeom>
        </p:spPr>
      </p:pic>
      <p:pic>
        <p:nvPicPr>
          <p:cNvPr id="6" name="图片 5" descr="资源 23430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7199" y="3478530"/>
            <a:ext cx="1985963" cy="1933575"/>
          </a:xfrm>
          <a:prstGeom prst="rect">
            <a:avLst/>
          </a:prstGeom>
        </p:spPr>
      </p:pic>
      <p:pic>
        <p:nvPicPr>
          <p:cNvPr id="7" name="图片 6" descr="资源 33430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956722" y="276227"/>
            <a:ext cx="1559719" cy="1870075"/>
          </a:xfrm>
          <a:prstGeom prst="rect">
            <a:avLst/>
          </a:prstGeom>
        </p:spPr>
      </p:pic>
      <p:pic>
        <p:nvPicPr>
          <p:cNvPr id="9" name="图片 8" descr="资源 53430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195" y="3757908"/>
            <a:ext cx="7025640" cy="2684145"/>
          </a:xfrm>
          <a:prstGeom prst="rect">
            <a:avLst/>
          </a:prstGeom>
        </p:spPr>
      </p:pic>
      <p:pic>
        <p:nvPicPr>
          <p:cNvPr id="10" name="图片 9" descr="资源 63430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6208397"/>
            <a:ext cx="12192000" cy="710565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3373692" y="1566787"/>
            <a:ext cx="4733988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Tạm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biệt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và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</a:p>
          <a:p>
            <a:pPr algn="ctr" defTabSz="914309"/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hẹn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gặp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 </a:t>
            </a:r>
            <a:r>
              <a:rPr lang="en-US" altLang="zh-CN" sz="6000" b="1" dirty="0" err="1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lại</a:t>
            </a:r>
            <a:r>
              <a:rPr lang="en-US" altLang="zh-CN" sz="6000" b="1" dirty="0">
                <a:solidFill>
                  <a:srgbClr val="92A028"/>
                </a:solidFill>
                <a:latin typeface="HP001 4 hàng" pitchFamily="34" charset="0"/>
                <a:cs typeface="+mn-ea"/>
                <a:sym typeface="+mn-lt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168640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050" name="Picture 2" descr="C:\Users\Administrator\Pictures\Các-câu-nói-tạm-biệt-trong-tiếng-Trung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9857975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6" name="Picture 2" descr="Hình nền Powerpoint Thank You, Cảm ơn kết thúc Slide, for watch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12192000" cy="6878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72312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4729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828800" y="2641705"/>
            <a:ext cx="4038600" cy="3682896"/>
            <a:chOff x="1828800" y="2641705"/>
            <a:chExt cx="4038600" cy="3682896"/>
          </a:xfrm>
        </p:grpSpPr>
        <p:sp>
          <p:nvSpPr>
            <p:cNvPr id="5" name="Oval 4"/>
            <p:cNvSpPr/>
            <p:nvPr/>
          </p:nvSpPr>
          <p:spPr>
            <a:xfrm>
              <a:off x="1828800" y="2641705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>
                <a:latin typeface=".VnAvant" panose="020B7200000000000000" pitchFamily="34" charset="0"/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095499" y="3366363"/>
              <a:ext cx="3505201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 err="1">
                  <a:solidFill>
                    <a:srgbClr val="008000"/>
                  </a:solidFill>
                  <a:latin typeface=".VnAvant" panose="020B7200000000000000" pitchFamily="34" charset="0"/>
                </a:rPr>
                <a:t>om</a:t>
              </a:r>
              <a:endParaRPr lang="en-US" sz="13000" dirty="0">
                <a:solidFill>
                  <a:srgbClr val="008000"/>
                </a:solidFill>
                <a:latin typeface=".VnAvant" panose="020B7200000000000000" pitchFamily="34" charset="0"/>
              </a:endParaRP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6400800" y="2743200"/>
            <a:ext cx="4038600" cy="3682896"/>
            <a:chOff x="6400800" y="2743200"/>
            <a:chExt cx="4038600" cy="3682896"/>
          </a:xfrm>
        </p:grpSpPr>
        <p:sp>
          <p:nvSpPr>
            <p:cNvPr id="11" name="Oval 10"/>
            <p:cNvSpPr/>
            <p:nvPr/>
          </p:nvSpPr>
          <p:spPr>
            <a:xfrm>
              <a:off x="6400800" y="2743200"/>
              <a:ext cx="4038600" cy="3682896"/>
            </a:xfrm>
            <a:prstGeom prst="ellipse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31" tIns="45716" rIns="91431" bIns="45716" rtlCol="0" anchor="ctr"/>
            <a:lstStyle/>
            <a:p>
              <a:pPr algn="ctr"/>
              <a:endParaRPr lang="en-US">
                <a:latin typeface=".VnAvant" panose="020B7200000000000000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856927" y="3436716"/>
              <a:ext cx="3201473" cy="2092873"/>
            </a:xfrm>
            <a:prstGeom prst="rect">
              <a:avLst/>
            </a:prstGeom>
            <a:noFill/>
          </p:spPr>
          <p:txBody>
            <a:bodyPr wrap="square" lIns="91431" tIns="45716" rIns="91431" bIns="45716" rtlCol="0">
              <a:spAutoFit/>
            </a:bodyPr>
            <a:lstStyle/>
            <a:p>
              <a:pPr algn="ctr"/>
              <a:r>
                <a:rPr lang="en-US" sz="13000" dirty="0">
                  <a:solidFill>
                    <a:srgbClr val="008000"/>
                  </a:solidFill>
                  <a:latin typeface=".VnAvant" panose="020B7200000000000000" pitchFamily="34" charset="0"/>
                </a:rPr>
                <a:t>op</a:t>
              </a: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362200" y="106740"/>
            <a:ext cx="7696200" cy="905624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Tiếng</a:t>
            </a:r>
            <a:r>
              <a:rPr lang="en-US" sz="4000" b="1" dirty="0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latin typeface="UTM Avo" pitchFamily="18" charset="0"/>
                <a:cs typeface="Times New Roman" panose="02020603050405020304" pitchFamily="18" charset="0"/>
              </a:rPr>
              <a:t>Việt</a:t>
            </a:r>
            <a:endParaRPr lang="en-US" sz="4000" b="1" dirty="0">
              <a:solidFill>
                <a:srgbClr val="0070C0"/>
              </a:solidFill>
              <a:latin typeface="UTM Avo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30846" y="1198052"/>
            <a:ext cx="9673107" cy="906650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b="1" dirty="0" err="1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7030A0"/>
                </a:solidFill>
                <a:latin typeface="UTM Avo" pitchFamily="18" charset="0"/>
                <a:cs typeface="Times New Roman" panose="02020603050405020304" pitchFamily="18" charset="0"/>
              </a:rPr>
              <a:t> 47: </a:t>
            </a:r>
            <a:r>
              <a:rPr lang="en-US" sz="4000" b="1" dirty="0" err="1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om</a:t>
            </a:r>
            <a:r>
              <a:rPr lang="en-US" sz="4000" b="1" dirty="0">
                <a:solidFill>
                  <a:srgbClr val="FF0000"/>
                </a:solidFill>
                <a:latin typeface="UTM Avo" pitchFamily="18" charset="0"/>
                <a:cs typeface="Times New Roman" panose="02020603050405020304" pitchFamily="18" charset="0"/>
              </a:rPr>
              <a:t> - op</a:t>
            </a:r>
          </a:p>
        </p:txBody>
      </p:sp>
    </p:spTree>
    <p:extLst>
      <p:ext uri="{BB962C8B-B14F-4D97-AF65-F5344CB8AC3E}">
        <p14:creationId xmlns:p14="http://schemas.microsoft.com/office/powerpoint/2010/main" val="1625537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1FBAA8D8-C721-4080-BCFD-4CC7D0124A3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9824" y="412143"/>
            <a:ext cx="9869624" cy="6445857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7D0D70D4-3184-49A2-9EC4-D6789940093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/>
        </p:blipFill>
        <p:spPr>
          <a:xfrm flipH="1">
            <a:off x="0" y="3206841"/>
            <a:ext cx="4309150" cy="329453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95F9976E-0306-42E1-B236-E53381C67864}"/>
              </a:ext>
            </a:extLst>
          </p:cNvPr>
          <p:cNvSpPr/>
          <p:nvPr/>
        </p:nvSpPr>
        <p:spPr>
          <a:xfrm>
            <a:off x="5093972" y="3341524"/>
            <a:ext cx="3941636" cy="776836"/>
          </a:xfrm>
          <a:prstGeom prst="rect">
            <a:avLst/>
          </a:prstGeom>
          <a:noFill/>
        </p:spPr>
        <p:txBody>
          <a:bodyPr spcFirstLastPara="1" wrap="none" lIns="91431" tIns="45716" rIns="91431" bIns="45716" numCol="1">
            <a:prstTxWarp prst="textArchDown">
              <a:avLst/>
            </a:prstTxWarp>
            <a:spAutoFit/>
          </a:bodyPr>
          <a:lstStyle/>
          <a:p>
            <a:pPr algn="ctr"/>
            <a:r>
              <a:rPr lang="vi-VN" sz="8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 quen</a:t>
            </a:r>
            <a:endParaRPr lang="en-US" sz="80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6907211"/>
      </p:ext>
    </p:extLst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Lóa mắt với vẻ đẹp huyền ảo của những chú đom đóm"/>
          <p:cNvSpPr>
            <a:spLocks noChangeAspect="1" noChangeArrowheads="1"/>
          </p:cNvSpPr>
          <p:nvPr/>
        </p:nvSpPr>
        <p:spPr bwMode="auto">
          <a:xfrm>
            <a:off x="1298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sp>
        <p:nvSpPr>
          <p:cNvPr id="3" name="AutoShape 4" descr="&#10;Bạn có biết đom đóm phát sáng là để thu hút bạn tình chứ không phải vì chúng sinh ra với bóng đèn trên người nên luôn luôn tỏa sáng."/>
          <p:cNvSpPr>
            <a:spLocks noChangeAspect="1" noChangeArrowheads="1"/>
          </p:cNvSpPr>
          <p:nvPr/>
        </p:nvSpPr>
        <p:spPr bwMode="auto">
          <a:xfrm>
            <a:off x="1450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31" tIns="45716" rIns="91431" bIns="45716" numCol="1" anchor="t" anchorCtr="0" compatLnSpc="1">
            <a:prstTxWarp prst="textNoShape">
              <a:avLst/>
            </a:prstTxWarp>
          </a:bodyPr>
          <a:lstStyle/>
          <a:p>
            <a:endParaRPr lang="vi-VN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7939"/>
            <a:ext cx="5934784" cy="41360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5606" y="0"/>
            <a:ext cx="5183394" cy="414395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429000"/>
            <a:ext cx="4801270" cy="353426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270" y="3429001"/>
            <a:ext cx="5104730" cy="3429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064971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157" t="33939" r="50312" b="30145"/>
          <a:stretch/>
        </p:blipFill>
        <p:spPr bwMode="auto">
          <a:xfrm>
            <a:off x="1143001" y="0"/>
            <a:ext cx="4787153" cy="5280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1338777" y="5389581"/>
            <a:ext cx="4246555" cy="10849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6600" b="1">
                <a:solidFill>
                  <a:schemeClr val="tx1"/>
                </a:solidFill>
                <a:latin typeface=".VnAvant" pitchFamily="34" charset="0"/>
              </a:rPr>
              <a:t>đom ®ãm</a:t>
            </a:r>
          </a:p>
        </p:txBody>
      </p:sp>
      <p:sp>
        <p:nvSpPr>
          <p:cNvPr id="7" name="Rectangle 6"/>
          <p:cNvSpPr/>
          <p:nvPr/>
        </p:nvSpPr>
        <p:spPr>
          <a:xfrm>
            <a:off x="5155011" y="84112"/>
            <a:ext cx="5678398" cy="1300356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8000" b="1">
                <a:solidFill>
                  <a:schemeClr val="tx1"/>
                </a:solidFill>
                <a:latin typeface=".VnAvant" pitchFamily="34" charset="0"/>
              </a:rPr>
              <a:t>đ</a:t>
            </a:r>
            <a:r>
              <a:rPr lang="en-US" sz="8000" b="1">
                <a:solidFill>
                  <a:srgbClr val="FF0000"/>
                </a:solidFill>
                <a:latin typeface=".VnAvant" pitchFamily="34" charset="0"/>
              </a:rPr>
              <a:t>om </a:t>
            </a:r>
            <a:r>
              <a:rPr lang="en-US" sz="8000" b="1">
                <a:solidFill>
                  <a:schemeClr val="tx1"/>
                </a:solidFill>
                <a:latin typeface=".VnAvant" pitchFamily="34" charset="0"/>
              </a:rPr>
              <a:t>®</a:t>
            </a:r>
            <a:r>
              <a:rPr lang="en-US" sz="8000" b="1">
                <a:solidFill>
                  <a:srgbClr val="FF0000"/>
                </a:solidFill>
                <a:latin typeface=".VnAvant" pitchFamily="34" charset="0"/>
              </a:rPr>
              <a:t>ãm</a:t>
            </a:r>
          </a:p>
        </p:txBody>
      </p:sp>
      <p:sp>
        <p:nvSpPr>
          <p:cNvPr id="8" name="Rectangle 7"/>
          <p:cNvSpPr/>
          <p:nvPr/>
        </p:nvSpPr>
        <p:spPr>
          <a:xfrm>
            <a:off x="7662189" y="1789287"/>
            <a:ext cx="2470329" cy="1300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8000" b="1">
                <a:solidFill>
                  <a:schemeClr val="tx1"/>
                </a:solidFill>
                <a:latin typeface=".VnAvant" pitchFamily="34" charset="0"/>
              </a:rPr>
              <a:t>®</a:t>
            </a:r>
            <a:r>
              <a:rPr lang="en-US" sz="8000" b="1">
                <a:solidFill>
                  <a:srgbClr val="FF0000"/>
                </a:solidFill>
                <a:latin typeface=".VnAvant" pitchFamily="34" charset="0"/>
              </a:rPr>
              <a:t>ãm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2633" y="4984368"/>
            <a:ext cx="4324753" cy="1873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8"/>
          <p:cNvSpPr/>
          <p:nvPr/>
        </p:nvSpPr>
        <p:spPr>
          <a:xfrm>
            <a:off x="8222217" y="3600235"/>
            <a:ext cx="2470329" cy="13003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lIns="68574" tIns="34287" rIns="68574" bIns="34287">
            <a:spAutoFit/>
          </a:bodyPr>
          <a:lstStyle/>
          <a:p>
            <a:r>
              <a:rPr lang="en-US" sz="8000" b="1">
                <a:solidFill>
                  <a:srgbClr val="FF0000"/>
                </a:solidFill>
                <a:latin typeface=".VnAvant" pitchFamily="34" charset="0"/>
              </a:rPr>
              <a:t>om</a:t>
            </a:r>
          </a:p>
        </p:txBody>
      </p:sp>
    </p:spTree>
    <p:extLst>
      <p:ext uri="{BB962C8B-B14F-4D97-AF65-F5344CB8AC3E}">
        <p14:creationId xmlns:p14="http://schemas.microsoft.com/office/powerpoint/2010/main" val="3694965107"/>
      </p:ext>
    </p:extLst>
  </p:cSld>
  <p:clrMapOvr>
    <a:masterClrMapping/>
  </p:clrMapOvr>
  <p:transition advClick="0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3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I~1\AppData\Local\Temp\Rar$DIa0.820\IMG-92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1" y="1"/>
            <a:ext cx="5913859" cy="4065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C:\Users\ADMINI~1\AppData\Local\Temp\Rar$DIa0.300\IMG-925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8787" y="2891933"/>
            <a:ext cx="5450215" cy="39148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17706"/>
      </p:ext>
    </p:extLst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1398</TotalTime>
  <Words>280</Words>
  <Application>Microsoft Office PowerPoint</Application>
  <PresentationFormat>Widescreen</PresentationFormat>
  <Paragraphs>113</Paragraphs>
  <Slides>46</Slides>
  <Notes>3</Notes>
  <HiddenSlides>0</HiddenSlides>
  <MMClips>3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60" baseType="lpstr">
      <vt:lpstr>.VnAvant</vt:lpstr>
      <vt:lpstr>Arial</vt:lpstr>
      <vt:lpstr>Calibri</vt:lpstr>
      <vt:lpstr>Calibri Light</vt:lpstr>
      <vt:lpstr>HP 001</vt:lpstr>
      <vt:lpstr>HP001 4 hàng</vt:lpstr>
      <vt:lpstr>HP001 5Ha</vt:lpstr>
      <vt:lpstr>iCiel Butcherandblock</vt:lpstr>
      <vt:lpstr>Times New Roman</vt:lpstr>
      <vt:lpstr>UTM Avo</vt:lpstr>
      <vt:lpstr>VNI-Avo</vt:lpstr>
      <vt:lpstr>VNI-Times</vt:lpstr>
      <vt:lpstr>方正粗圆简体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Thuy Van</cp:lastModifiedBy>
  <cp:revision>124</cp:revision>
  <dcterms:created xsi:type="dcterms:W3CDTF">2020-08-08T01:31:20Z</dcterms:created>
  <dcterms:modified xsi:type="dcterms:W3CDTF">2022-11-01T03:27:56Z</dcterms:modified>
</cp:coreProperties>
</file>