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wmv" ContentType="video/x-ms-wm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257" r:id="rId3"/>
    <p:sldId id="347" r:id="rId4"/>
    <p:sldId id="355" r:id="rId5"/>
    <p:sldId id="362" r:id="rId6"/>
    <p:sldId id="356" r:id="rId7"/>
    <p:sldId id="311" r:id="rId8"/>
    <p:sldId id="358" r:id="rId9"/>
    <p:sldId id="323" r:id="rId10"/>
    <p:sldId id="285" r:id="rId11"/>
    <p:sldId id="360" r:id="rId12"/>
    <p:sldId id="361" r:id="rId13"/>
    <p:sldId id="284" r:id="rId14"/>
    <p:sldId id="281" r:id="rId15"/>
    <p:sldId id="289" r:id="rId16"/>
    <p:sldId id="368" r:id="rId17"/>
    <p:sldId id="369" r:id="rId18"/>
    <p:sldId id="370" r:id="rId19"/>
    <p:sldId id="371" r:id="rId20"/>
    <p:sldId id="372" r:id="rId21"/>
    <p:sldId id="373" r:id="rId22"/>
    <p:sldId id="363" r:id="rId23"/>
    <p:sldId id="332" r:id="rId24"/>
    <p:sldId id="364" r:id="rId25"/>
    <p:sldId id="309" r:id="rId26"/>
    <p:sldId id="365" r:id="rId27"/>
    <p:sldId id="344" r:id="rId28"/>
    <p:sldId id="366" r:id="rId29"/>
    <p:sldId id="298" r:id="rId30"/>
    <p:sldId id="335" r:id="rId31"/>
    <p:sldId id="367" r:id="rId32"/>
    <p:sldId id="350" r:id="rId33"/>
    <p:sldId id="303" r:id="rId34"/>
    <p:sldId id="310" r:id="rId35"/>
    <p:sldId id="349" r:id="rId36"/>
    <p:sldId id="31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CC"/>
    <a:srgbClr val="FFFF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197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D2853-A80B-43FB-BE14-C06A2DB1F92D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1DFDF2-3754-44FF-99DF-66823DCB6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68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CD967-5C2A-4176-9658-5E92363C71A0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28673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09951-93A7-4A53-A8C9-F4C476CABC3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039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09951-93A7-4A53-A8C9-F4C476CABC3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798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BB279A-D454-406E-A0DD-490F1F308CA9}" type="slidenum">
              <a:rPr lang="zh-CN" altLang="en-US" smtClean="0"/>
              <a:t>36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8743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678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525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74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921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980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860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125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462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476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12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6374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107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2000">
        <p14:vortex dir="r"/>
      </p:transition>
    </mc:Choice>
    <mc:Fallback xmlns="">
      <p:transition spd="slow" advClick="0" advTm="200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8677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368AF-7499-44CB-90A2-25AF467B0520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080CF-9B70-4AC9-9B54-7BB2ED7CF2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8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tm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5.png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tmp"/><Relationship Id="rId3" Type="http://schemas.openxmlformats.org/officeDocument/2006/relationships/image" Target="../media/image31.tmp"/><Relationship Id="rId7" Type="http://schemas.openxmlformats.org/officeDocument/2006/relationships/image" Target="../media/image35.tmp"/><Relationship Id="rId2" Type="http://schemas.openxmlformats.org/officeDocument/2006/relationships/image" Target="../media/image30.t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tmp"/><Relationship Id="rId11" Type="http://schemas.openxmlformats.org/officeDocument/2006/relationships/image" Target="../media/image39.tmp"/><Relationship Id="rId5" Type="http://schemas.openxmlformats.org/officeDocument/2006/relationships/image" Target="../media/image33.tmp"/><Relationship Id="rId10" Type="http://schemas.openxmlformats.org/officeDocument/2006/relationships/image" Target="../media/image38.tmp"/><Relationship Id="rId4" Type="http://schemas.openxmlformats.org/officeDocument/2006/relationships/image" Target="../media/image32.tmp"/><Relationship Id="rId9" Type="http://schemas.openxmlformats.org/officeDocument/2006/relationships/image" Target="../media/image37.tmp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mp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4.emf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microsoft.com/office/2007/relationships/hdphoto" Target="../media/hdphoto3.wdp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4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mp"/><Relationship Id="rId2" Type="http://schemas.openxmlformats.org/officeDocument/2006/relationships/image" Target="../media/image47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tmp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6057" y="3319337"/>
            <a:ext cx="6941712" cy="1446550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0800000"/>
              </a:avLst>
            </a:prstTxWarp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vi-VN" sz="6000" b="1" dirty="0" smtClean="0">
                <a:ln/>
                <a:solidFill>
                  <a:srgbClr val="FF0000"/>
                </a:solidFill>
                <a:latin typeface="iCiel Rukola" panose="02000506050000020003" pitchFamily="50" charset="0"/>
              </a:rPr>
              <a:t>CHÀO MỪNG CÁC CON</a:t>
            </a:r>
          </a:p>
          <a:p>
            <a:pPr algn="ctr"/>
            <a:r>
              <a:rPr lang="vi-VN" sz="6000" b="1" dirty="0" smtClean="0">
                <a:ln/>
                <a:solidFill>
                  <a:srgbClr val="FF0000"/>
                </a:solidFill>
                <a:latin typeface="iCiel Rukola" panose="02000506050000020003" pitchFamily="50" charset="0"/>
              </a:rPr>
              <a:t>ĐẾN VỚI TIẾT </a:t>
            </a:r>
            <a:r>
              <a:rPr lang="en-US" sz="6000" b="1" dirty="0" smtClean="0">
                <a:ln/>
                <a:solidFill>
                  <a:srgbClr val="FF0000"/>
                </a:solidFill>
                <a:latin typeface="iCiel Rukola" panose="02000506050000020003" pitchFamily="50" charset="0"/>
              </a:rPr>
              <a:t>TIẾNG VIỆT</a:t>
            </a:r>
            <a:endParaRPr lang="en-US" sz="6000" b="1" dirty="0">
              <a:ln/>
              <a:solidFill>
                <a:srgbClr val="FF0000"/>
              </a:solidFill>
              <a:latin typeface="iCiel Rukola" panose="02000506050000020003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62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17209" y="581758"/>
            <a:ext cx="519901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6600" b="1" dirty="0" smtClean="0">
                <a:solidFill>
                  <a:srgbClr val="FF0000"/>
                </a:solidFill>
              </a:rPr>
              <a:t>KHỞI ĐỘNG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2" y="2240925"/>
            <a:ext cx="12038120" cy="4414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09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64619" y="1168969"/>
            <a:ext cx="12192000" cy="55177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vi-VN" sz="48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vi-VN" sz="4800" i="1" dirty="0" smtClean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Lừa và ngựa đi xa. Lừa còm nhom mà chở lắm đồ quá. Lừa nhờ ngựa chở đỡ. Ngựa chả nghe.</a:t>
            </a:r>
          </a:p>
          <a:p>
            <a:pPr>
              <a:lnSpc>
                <a:spcPct val="150000"/>
              </a:lnSpc>
            </a:pPr>
            <a:r>
              <a:rPr lang="vi-VN" sz="48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vi-VN" sz="4800" i="1" dirty="0" smtClean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Vì cố quá, lừa ngã ra bờ cỏ.</a:t>
            </a:r>
          </a:p>
          <a:p>
            <a:pPr>
              <a:lnSpc>
                <a:spcPct val="150000"/>
              </a:lnSpc>
            </a:pPr>
            <a:r>
              <a:rPr lang="vi-VN" sz="48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vi-VN" sz="4800" i="1" dirty="0" smtClean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Thế là bà chủ xếp đồ từ lừa qua ngựa.</a:t>
            </a:r>
            <a:endParaRPr lang="vi-VN" sz="4800" i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88142" y="0"/>
            <a:ext cx="56235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6600" i="1" dirty="0" smtClean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Lừa và ngựa</a:t>
            </a:r>
            <a:endParaRPr lang="vi-VN" sz="6600" i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14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812800" y="3098904"/>
            <a:ext cx="5384800" cy="3682896"/>
          </a:xfrm>
          <a:prstGeom prst="ellipse">
            <a:avLst/>
          </a:prstGeom>
          <a:solidFill>
            <a:srgbClr val="FF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5" rIns="121908" bIns="60955" rtlCol="0" anchor="ctr"/>
          <a:lstStyle/>
          <a:p>
            <a:pPr algn="ctr"/>
            <a:endParaRPr lang="en-US" sz="2400"/>
          </a:p>
        </p:txBody>
      </p:sp>
      <p:sp>
        <p:nvSpPr>
          <p:cNvPr id="4" name="TextBox 3"/>
          <p:cNvSpPr txBox="1"/>
          <p:nvPr/>
        </p:nvSpPr>
        <p:spPr>
          <a:xfrm>
            <a:off x="2235200" y="4063772"/>
            <a:ext cx="2540000" cy="1600428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9600" dirty="0">
                <a:solidFill>
                  <a:srgbClr val="008000"/>
                </a:solidFill>
                <a:latin typeface=".VnAvant" pitchFamily="34" charset="0"/>
              </a:rPr>
              <a:t>«m</a:t>
            </a:r>
          </a:p>
        </p:txBody>
      </p:sp>
      <p:sp>
        <p:nvSpPr>
          <p:cNvPr id="11" name="Oval 10"/>
          <p:cNvSpPr/>
          <p:nvPr/>
        </p:nvSpPr>
        <p:spPr>
          <a:xfrm>
            <a:off x="6400800" y="3098904"/>
            <a:ext cx="5384800" cy="3682896"/>
          </a:xfrm>
          <a:prstGeom prst="ellipse">
            <a:avLst/>
          </a:prstGeom>
          <a:solidFill>
            <a:srgbClr val="FF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5" rIns="121908" bIns="60955" rtlCol="0" anchor="ctr"/>
          <a:lstStyle/>
          <a:p>
            <a:pPr algn="ctr"/>
            <a:endParaRPr lang="en-US" sz="2400"/>
          </a:p>
        </p:txBody>
      </p:sp>
      <p:sp>
        <p:nvSpPr>
          <p:cNvPr id="12" name="TextBox 11"/>
          <p:cNvSpPr txBox="1"/>
          <p:nvPr/>
        </p:nvSpPr>
        <p:spPr>
          <a:xfrm>
            <a:off x="7924800" y="3899625"/>
            <a:ext cx="2540000" cy="1764447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10666" dirty="0">
                <a:solidFill>
                  <a:srgbClr val="008000"/>
                </a:solidFill>
                <a:latin typeface=".VnAvant" pitchFamily="34" charset="0"/>
              </a:rPr>
              <a:t>«p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5200" y="398456"/>
            <a:ext cx="10871200" cy="1108114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267" b="1" dirty="0" err="1">
                <a:latin typeface="HP001 4 hàng" pitchFamily="34" charset="0"/>
                <a:cs typeface="Times New Roman" pitchFamily="18" charset="0"/>
              </a:rPr>
              <a:t>Tiếng</a:t>
            </a:r>
            <a:r>
              <a:rPr lang="en-US" sz="4267" b="1" dirty="0">
                <a:latin typeface="HP001 4 hàng" pitchFamily="34" charset="0"/>
                <a:cs typeface="Times New Roman" pitchFamily="18" charset="0"/>
              </a:rPr>
              <a:t> </a:t>
            </a:r>
            <a:r>
              <a:rPr lang="en-US" sz="4267" b="1" dirty="0" err="1">
                <a:latin typeface="HP001 4 hàng" pitchFamily="34" charset="0"/>
                <a:cs typeface="Times New Roman" pitchFamily="18" charset="0"/>
              </a:rPr>
              <a:t>Việt</a:t>
            </a:r>
            <a:endParaRPr lang="en-US" sz="4267" b="1" dirty="0">
              <a:latin typeface="HP001 4 hàng" pitchFamily="34" charset="0"/>
              <a:cs typeface="Times New Roman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032000" y="1803401"/>
            <a:ext cx="3352800" cy="1354143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5333" b="1" dirty="0" err="1">
                <a:solidFill>
                  <a:srgbClr val="7030A0"/>
                </a:solidFill>
                <a:latin typeface="HP001 4 hàng" pitchFamily="34" charset="0"/>
                <a:cs typeface="Times New Roman" pitchFamily="18" charset="0"/>
              </a:rPr>
              <a:t>Bài</a:t>
            </a:r>
            <a:r>
              <a:rPr lang="en-US" sz="5333" b="1" dirty="0">
                <a:solidFill>
                  <a:srgbClr val="7030A0"/>
                </a:solidFill>
                <a:latin typeface="HP001 4 hàng" pitchFamily="34" charset="0"/>
                <a:cs typeface="Times New Roman" pitchFamily="18" charset="0"/>
              </a:rPr>
              <a:t> </a:t>
            </a:r>
            <a:r>
              <a:rPr lang="en-US" sz="5333" b="1" dirty="0" smtClean="0">
                <a:solidFill>
                  <a:srgbClr val="7030A0"/>
                </a:solidFill>
                <a:latin typeface="HP001 4 hàng" pitchFamily="34" charset="0"/>
                <a:cs typeface="Times New Roman" pitchFamily="18" charset="0"/>
              </a:rPr>
              <a:t>48:</a:t>
            </a:r>
            <a:endParaRPr lang="en-US" sz="5333" b="1" dirty="0">
              <a:solidFill>
                <a:srgbClr val="7030A0"/>
              </a:solidFill>
              <a:latin typeface="HP001 4 hàng" pitchFamily="34" charset="0"/>
              <a:cs typeface="Times New Roman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181600" y="1600200"/>
            <a:ext cx="3962400" cy="1785094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7200" b="1" dirty="0">
                <a:solidFill>
                  <a:srgbClr val="FF0000"/>
                </a:solidFill>
                <a:latin typeface=".VnAvant" pitchFamily="34" charset="0"/>
                <a:cs typeface="Times New Roman" pitchFamily="18" charset="0"/>
              </a:rPr>
              <a:t>«m – «p</a:t>
            </a:r>
          </a:p>
        </p:txBody>
      </p:sp>
    </p:spTree>
    <p:extLst>
      <p:ext uri="{BB962C8B-B14F-4D97-AF65-F5344CB8AC3E}">
        <p14:creationId xmlns:p14="http://schemas.microsoft.com/office/powerpoint/2010/main" val="89638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4" grpId="0"/>
      <p:bldP spid="4" grpId="1"/>
      <p:bldP spid="11" grpId="0" animBg="1"/>
      <p:bldP spid="11" grpId="1" animBg="1"/>
      <p:bldP spid="12" grpId="0"/>
      <p:bldP spid="12" grpId="1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ết quả hình ảnh cho boneca palito escola | Школьные проекты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34" y="549068"/>
            <a:ext cx="11416419" cy="57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605752" y="3984389"/>
            <a:ext cx="6235512" cy="1384589"/>
          </a:xfrm>
          <a:prstGeom prst="rect">
            <a:avLst/>
          </a:prstGeom>
          <a:noFill/>
        </p:spPr>
        <p:txBody>
          <a:bodyPr wrap="none" lIns="30078" tIns="15039" rIns="30078" bIns="15039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88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LÀM QUEN</a:t>
            </a:r>
            <a:endParaRPr lang="en-US" sz="88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297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-316264" y="2562376"/>
            <a:ext cx="5486400" cy="1231096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7200" dirty="0">
                <a:latin typeface=".VnAvant" pitchFamily="34" charset="0"/>
              </a:rPr>
              <a:t> </a:t>
            </a:r>
            <a:r>
              <a:rPr lang="en-US" sz="7200" dirty="0" err="1">
                <a:latin typeface=".VnAvant" pitchFamily="34" charset="0"/>
              </a:rPr>
              <a:t>t</a:t>
            </a:r>
            <a:r>
              <a:rPr lang="en-US" sz="7200" dirty="0" err="1">
                <a:solidFill>
                  <a:srgbClr val="FF0000"/>
                </a:solidFill>
                <a:latin typeface=".VnAvant" pitchFamily="34" charset="0"/>
              </a:rPr>
              <a:t>«m</a:t>
            </a:r>
            <a:r>
              <a:rPr lang="en-US" sz="7200" dirty="0">
                <a:solidFill>
                  <a:srgbClr val="FF0000"/>
                </a:solidFill>
                <a:latin typeface=".VnAvant" pitchFamily="34" charset="0"/>
              </a:rPr>
              <a:t>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84645" y="2746437"/>
            <a:ext cx="4368800" cy="1231096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7200" dirty="0" err="1">
                <a:latin typeface=".VnAvant" pitchFamily="34" charset="0"/>
              </a:rPr>
              <a:t>h</a:t>
            </a:r>
            <a:r>
              <a:rPr lang="en-US" sz="7200" dirty="0" err="1">
                <a:solidFill>
                  <a:srgbClr val="FF0000"/>
                </a:solidFill>
                <a:latin typeface=".VnAvant" pitchFamily="34" charset="0"/>
              </a:rPr>
              <a:t>ép</a:t>
            </a:r>
            <a:r>
              <a:rPr lang="en-US" sz="7200" dirty="0">
                <a:latin typeface=".VnAvant" pitchFamily="34" charset="0"/>
              </a:rPr>
              <a:t> </a:t>
            </a:r>
            <a:r>
              <a:rPr lang="en-US" sz="7200" dirty="0" err="1">
                <a:latin typeface=".VnAvant" pitchFamily="34" charset="0"/>
              </a:rPr>
              <a:t>s÷a</a:t>
            </a:r>
            <a:endParaRPr lang="en-US" sz="7200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1720296" y="4025096"/>
            <a:ext cx="1987118" cy="838200"/>
          </a:xfrm>
          <a:prstGeom prst="rect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>
                <a:solidFill>
                  <a:schemeClr val="tx1"/>
                </a:solidFill>
                <a:latin typeface=".VnAvant" pitchFamily="34" charset="0"/>
              </a:rPr>
              <a:t>«m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272465" y="5398471"/>
            <a:ext cx="1280851" cy="1028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400" b="1" dirty="0">
                <a:solidFill>
                  <a:srgbClr val="008000"/>
                </a:solidFill>
                <a:latin typeface=".VnAvant" pitchFamily="34" charset="0"/>
              </a:rPr>
              <a:t>«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553317" y="5398471"/>
            <a:ext cx="1280851" cy="1028962"/>
          </a:xfrm>
          <a:prstGeom prst="rect">
            <a:avLst/>
          </a:prstGeom>
          <a:solidFill>
            <a:srgbClr val="E9A5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400" b="1" dirty="0">
                <a:solidFill>
                  <a:schemeClr val="tx1"/>
                </a:solidFill>
                <a:latin typeface=".VnAvant" pitchFamily="34" charset="0"/>
              </a:rPr>
              <a:t>m</a:t>
            </a:r>
          </a:p>
        </p:txBody>
      </p:sp>
      <p:sp>
        <p:nvSpPr>
          <p:cNvPr id="26" name="Rectangle 25"/>
          <p:cNvSpPr/>
          <p:nvPr/>
        </p:nvSpPr>
        <p:spPr>
          <a:xfrm>
            <a:off x="7115452" y="5329697"/>
            <a:ext cx="1691689" cy="1031358"/>
          </a:xfrm>
          <a:prstGeom prst="rect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>
                <a:solidFill>
                  <a:schemeClr val="tx1"/>
                </a:solidFill>
                <a:latin typeface=".VnAvant" pitchFamily="34" charset="0"/>
              </a:rPr>
              <a:t>«p</a:t>
            </a:r>
          </a:p>
        </p:txBody>
      </p:sp>
      <p:sp>
        <p:nvSpPr>
          <p:cNvPr id="27" name="Rectangle 26"/>
          <p:cNvSpPr/>
          <p:nvPr/>
        </p:nvSpPr>
        <p:spPr>
          <a:xfrm>
            <a:off x="9302811" y="5329703"/>
            <a:ext cx="1280851" cy="10313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400" b="1" dirty="0">
                <a:solidFill>
                  <a:srgbClr val="008000"/>
                </a:solidFill>
                <a:latin typeface=".VnAvant" pitchFamily="34" charset="0"/>
              </a:rPr>
              <a:t>«</a:t>
            </a:r>
          </a:p>
        </p:txBody>
      </p:sp>
      <p:sp>
        <p:nvSpPr>
          <p:cNvPr id="28" name="Rectangle 27"/>
          <p:cNvSpPr/>
          <p:nvPr/>
        </p:nvSpPr>
        <p:spPr>
          <a:xfrm>
            <a:off x="10583662" y="5312795"/>
            <a:ext cx="1280851" cy="1070256"/>
          </a:xfrm>
          <a:prstGeom prst="rect">
            <a:avLst/>
          </a:prstGeom>
          <a:solidFill>
            <a:srgbClr val="E9A5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400" b="1" dirty="0">
                <a:solidFill>
                  <a:schemeClr val="tx1"/>
                </a:solidFill>
                <a:latin typeface=".VnAvant" pitchFamily="34" charset="0"/>
              </a:rPr>
              <a:t>p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707" y="53730"/>
            <a:ext cx="2970074" cy="2875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1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723" y="109767"/>
            <a:ext cx="4135348" cy="261567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705600" y="3977533"/>
            <a:ext cx="2184400" cy="1231096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7200" dirty="0" err="1" smtClean="0">
                <a:latin typeface=".VnAvant" pitchFamily="34" charset="0"/>
              </a:rPr>
              <a:t>h</a:t>
            </a:r>
            <a:r>
              <a:rPr lang="en-US" sz="7200" dirty="0" err="1" smtClean="0">
                <a:solidFill>
                  <a:srgbClr val="FF0000"/>
                </a:solidFill>
                <a:latin typeface=".VnAvant" pitchFamily="34" charset="0"/>
              </a:rPr>
              <a:t>ép</a:t>
            </a:r>
            <a:endParaRPr lang="en-US" sz="7200" dirty="0">
              <a:solidFill>
                <a:srgbClr val="FF0000"/>
              </a:solidFill>
              <a:latin typeface=".VnAvan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40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 animBg="1"/>
      <p:bldP spid="18" grpId="0" animBg="1"/>
      <p:bldP spid="19" grpId="0" animBg="1"/>
      <p:bldP spid="26" grpId="0" animBg="1"/>
      <p:bldP spid="27" grpId="0" animBg="1"/>
      <p:bldP spid="28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700"/>
            <a:ext cx="12223751" cy="68453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-406399" y="177801"/>
            <a:ext cx="11540452" cy="1300286"/>
          </a:xfrm>
          <a:prstGeom prst="rect">
            <a:avLst/>
          </a:prstGeom>
          <a:noFill/>
        </p:spPr>
        <p:txBody>
          <a:bodyPr wrap="square" lIns="68573" tIns="34287" rIns="68573" bIns="34287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5333" b="1" dirty="0">
                <a:solidFill>
                  <a:srgbClr val="0070C0"/>
                </a:solidFill>
                <a:latin typeface="HP 001"/>
                <a:cs typeface="Times New Roman" pitchFamily="18" charset="0"/>
              </a:rPr>
              <a:t>So </a:t>
            </a:r>
            <a:r>
              <a:rPr lang="en-US" sz="5333" b="1" dirty="0" err="1">
                <a:solidFill>
                  <a:srgbClr val="0070C0"/>
                </a:solidFill>
                <a:latin typeface="HP 001"/>
                <a:cs typeface="Times New Roman" pitchFamily="18" charset="0"/>
              </a:rPr>
              <a:t>sánh</a:t>
            </a:r>
            <a:r>
              <a:rPr lang="en-US" sz="5333" b="1" dirty="0">
                <a:solidFill>
                  <a:srgbClr val="0070C0"/>
                </a:solidFill>
                <a:latin typeface="HP 001"/>
                <a:cs typeface="Times New Roman" pitchFamily="18" charset="0"/>
              </a:rPr>
              <a:t> 2 </a:t>
            </a:r>
            <a:r>
              <a:rPr lang="en-US" sz="5333" b="1" dirty="0" err="1">
                <a:solidFill>
                  <a:srgbClr val="0070C0"/>
                </a:solidFill>
                <a:latin typeface="HP 001"/>
                <a:cs typeface="Times New Roman" pitchFamily="18" charset="0"/>
              </a:rPr>
              <a:t>vần</a:t>
            </a:r>
            <a:endParaRPr lang="en-US" sz="5333" b="1" dirty="0">
              <a:solidFill>
                <a:srgbClr val="0070C0"/>
              </a:solidFill>
              <a:latin typeface="HP 001"/>
              <a:cs typeface="Times New Roman" pitchFamily="18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7004305" y="1886616"/>
            <a:ext cx="2779776" cy="2548165"/>
          </a:xfrm>
          <a:prstGeom prst="ellipse">
            <a:avLst/>
          </a:prstGeom>
          <a:solidFill>
            <a:srgbClr val="FF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7" rIns="68573" bIns="34287" rtlCol="0" anchor="ctr"/>
          <a:lstStyle/>
          <a:p>
            <a:pPr algn="ctr"/>
            <a:endParaRPr lang="en-US" sz="1333"/>
          </a:p>
        </p:txBody>
      </p:sp>
      <p:sp>
        <p:nvSpPr>
          <p:cNvPr id="5" name="Oval 4"/>
          <p:cNvSpPr/>
          <p:nvPr/>
        </p:nvSpPr>
        <p:spPr>
          <a:xfrm>
            <a:off x="616527" y="2089124"/>
            <a:ext cx="2977065" cy="2574259"/>
          </a:xfrm>
          <a:prstGeom prst="ellipse">
            <a:avLst/>
          </a:prstGeom>
          <a:solidFill>
            <a:srgbClr val="FF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7" rIns="68573" bIns="34287" rtlCol="0" anchor="ctr"/>
          <a:lstStyle/>
          <a:p>
            <a:pPr algn="ctr"/>
            <a:endParaRPr lang="en-US" sz="1333"/>
          </a:p>
        </p:txBody>
      </p:sp>
      <p:sp>
        <p:nvSpPr>
          <p:cNvPr id="10" name="Rectangle 9"/>
          <p:cNvSpPr/>
          <p:nvPr/>
        </p:nvSpPr>
        <p:spPr>
          <a:xfrm>
            <a:off x="709122" y="2375552"/>
            <a:ext cx="237276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vi-VN" sz="9600" b="1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vi-VN" sz="9600" b="1" dirty="0">
                <a:solidFill>
                  <a:srgbClr val="0070C0"/>
                </a:solidFill>
                <a:latin typeface="HP 001"/>
              </a:rPr>
              <a:t>ô</a:t>
            </a:r>
            <a:r>
              <a:rPr lang="vi-VN" sz="9600" b="1" dirty="0" smtClean="0">
                <a:solidFill>
                  <a:srgbClr val="0070C0"/>
                </a:solidFill>
                <a:latin typeface="HP 001"/>
              </a:rPr>
              <a:t>m</a:t>
            </a:r>
            <a:endParaRPr lang="en-US" sz="9600" b="1" dirty="0">
              <a:solidFill>
                <a:srgbClr val="0070C0"/>
              </a:solidFill>
              <a:latin typeface="HP 001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799393" y="2382956"/>
            <a:ext cx="127951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vi-VN" sz="9600" b="1" dirty="0" smtClean="0">
                <a:solidFill>
                  <a:srgbClr val="FF0000"/>
                </a:solidFill>
                <a:latin typeface="HP 001"/>
              </a:rPr>
              <a:t>m</a:t>
            </a:r>
            <a:endParaRPr lang="en-US" sz="9600" b="1" dirty="0">
              <a:solidFill>
                <a:srgbClr val="FF0000"/>
              </a:solidFill>
              <a:latin typeface="HP 001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7449508" y="2255631"/>
            <a:ext cx="168828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9600" b="1" dirty="0" err="1" smtClean="0">
                <a:solidFill>
                  <a:srgbClr val="0070C0"/>
                </a:solidFill>
                <a:latin typeface="HP 001"/>
              </a:rPr>
              <a:t>ôp</a:t>
            </a:r>
            <a:endParaRPr lang="en-US" sz="9600" b="1" dirty="0">
              <a:solidFill>
                <a:srgbClr val="0070C0"/>
              </a:solidFill>
              <a:latin typeface="HP 001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201316" y="2248227"/>
            <a:ext cx="93647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9600" b="1" dirty="0">
                <a:solidFill>
                  <a:srgbClr val="FF0000"/>
                </a:solidFill>
                <a:latin typeface="HP 001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295735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10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-316264" y="2562376"/>
            <a:ext cx="5486400" cy="1231096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7200" dirty="0">
                <a:latin typeface=".VnAvant" pitchFamily="34" charset="0"/>
              </a:rPr>
              <a:t> </a:t>
            </a:r>
            <a:r>
              <a:rPr lang="en-US" sz="7200" dirty="0" err="1">
                <a:latin typeface=".VnAvant" pitchFamily="34" charset="0"/>
              </a:rPr>
              <a:t>t</a:t>
            </a:r>
            <a:r>
              <a:rPr lang="en-US" sz="7200" dirty="0" err="1">
                <a:solidFill>
                  <a:srgbClr val="FF0000"/>
                </a:solidFill>
                <a:latin typeface=".VnAvant" pitchFamily="34" charset="0"/>
              </a:rPr>
              <a:t>«m</a:t>
            </a:r>
            <a:r>
              <a:rPr lang="en-US" sz="7200" dirty="0">
                <a:solidFill>
                  <a:srgbClr val="FF0000"/>
                </a:solidFill>
                <a:latin typeface=".VnAvant" pitchFamily="34" charset="0"/>
              </a:rPr>
              <a:t>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84645" y="2746437"/>
            <a:ext cx="4368800" cy="1231096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7200" dirty="0" err="1">
                <a:latin typeface=".VnAvant" pitchFamily="34" charset="0"/>
              </a:rPr>
              <a:t>h</a:t>
            </a:r>
            <a:r>
              <a:rPr lang="en-US" sz="7200" dirty="0" err="1">
                <a:solidFill>
                  <a:srgbClr val="FF0000"/>
                </a:solidFill>
                <a:latin typeface=".VnAvant" pitchFamily="34" charset="0"/>
              </a:rPr>
              <a:t>ép</a:t>
            </a:r>
            <a:r>
              <a:rPr lang="en-US" sz="7200" dirty="0">
                <a:latin typeface=".VnAvant" pitchFamily="34" charset="0"/>
              </a:rPr>
              <a:t> </a:t>
            </a:r>
            <a:r>
              <a:rPr lang="en-US" sz="7200" dirty="0" err="1">
                <a:latin typeface=".VnAvant" pitchFamily="34" charset="0"/>
              </a:rPr>
              <a:t>s÷a</a:t>
            </a:r>
            <a:endParaRPr lang="en-US" sz="7200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1720296" y="4025096"/>
            <a:ext cx="1987118" cy="1004104"/>
          </a:xfrm>
          <a:prstGeom prst="rect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>
                <a:solidFill>
                  <a:schemeClr val="tx1"/>
                </a:solidFill>
                <a:latin typeface=".VnAvant" pitchFamily="34" charset="0"/>
              </a:rPr>
              <a:t>«m</a:t>
            </a:r>
          </a:p>
        </p:txBody>
      </p:sp>
      <p:sp>
        <p:nvSpPr>
          <p:cNvPr id="26" name="Rectangle 25"/>
          <p:cNvSpPr/>
          <p:nvPr/>
        </p:nvSpPr>
        <p:spPr>
          <a:xfrm>
            <a:off x="7115452" y="5329697"/>
            <a:ext cx="1691689" cy="1031358"/>
          </a:xfrm>
          <a:prstGeom prst="rect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>
                <a:solidFill>
                  <a:schemeClr val="tx1"/>
                </a:solidFill>
                <a:latin typeface=".VnAvant" pitchFamily="34" charset="0"/>
              </a:rPr>
              <a:t>«p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707" y="53730"/>
            <a:ext cx="2970074" cy="2875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1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723" y="109767"/>
            <a:ext cx="4135348" cy="261567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705600" y="3977533"/>
            <a:ext cx="2184400" cy="1231096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7200" dirty="0" err="1" smtClean="0">
                <a:latin typeface=".VnAvant" pitchFamily="34" charset="0"/>
              </a:rPr>
              <a:t>h</a:t>
            </a:r>
            <a:r>
              <a:rPr lang="en-US" sz="7200" dirty="0" err="1" smtClean="0">
                <a:solidFill>
                  <a:srgbClr val="FF0000"/>
                </a:solidFill>
                <a:latin typeface=".VnAvant" pitchFamily="34" charset="0"/>
              </a:rPr>
              <a:t>ép</a:t>
            </a:r>
            <a:endParaRPr lang="en-US" sz="7200" dirty="0">
              <a:solidFill>
                <a:srgbClr val="FF0000"/>
              </a:solidFill>
              <a:latin typeface=".VnAvan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164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39" y="-150034"/>
            <a:ext cx="12192000" cy="695481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667" y="702767"/>
            <a:ext cx="6192456" cy="53556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144000" y="873238"/>
            <a:ext cx="2271586" cy="11008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84406" tIns="42203" rIns="84406" bIns="42203">
            <a:spAutoFit/>
          </a:bodyPr>
          <a:lstStyle/>
          <a:p>
            <a:r>
              <a:rPr lang="en-US" sz="6600" b="1" dirty="0" err="1">
                <a:solidFill>
                  <a:schemeClr val="tx1"/>
                </a:solidFill>
                <a:latin typeface="HP 001"/>
              </a:rPr>
              <a:t>t</a:t>
            </a:r>
            <a:r>
              <a:rPr lang="en-US" sz="6600" b="1" dirty="0" err="1" smtClean="0">
                <a:solidFill>
                  <a:srgbClr val="FF0000"/>
                </a:solidFill>
                <a:latin typeface="HP 001"/>
              </a:rPr>
              <a:t>ôm</a:t>
            </a:r>
            <a:endParaRPr lang="en-US" sz="6600" b="1" dirty="0">
              <a:solidFill>
                <a:srgbClr val="FF0000"/>
              </a:solidFill>
              <a:latin typeface="HP 001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738283" y="873239"/>
            <a:ext cx="1747852" cy="11008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84406" tIns="42203" rIns="84406" bIns="42203">
            <a:spAutoFit/>
          </a:bodyPr>
          <a:lstStyle/>
          <a:p>
            <a:r>
              <a:rPr lang="en-US" sz="6600" b="1" dirty="0" err="1">
                <a:solidFill>
                  <a:srgbClr val="FF0000"/>
                </a:solidFill>
                <a:latin typeface="HP 001"/>
              </a:rPr>
              <a:t>ô</a:t>
            </a:r>
            <a:r>
              <a:rPr lang="en-US" sz="6600" b="1" dirty="0" err="1" smtClean="0">
                <a:solidFill>
                  <a:srgbClr val="FF0000"/>
                </a:solidFill>
                <a:latin typeface="HP 001"/>
              </a:rPr>
              <a:t>m</a:t>
            </a:r>
            <a:endParaRPr lang="en-US" sz="6600" b="1" dirty="0">
              <a:solidFill>
                <a:srgbClr val="FF0000"/>
              </a:solidFill>
              <a:latin typeface="HP 001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738283" y="3124725"/>
            <a:ext cx="2069195" cy="110089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84406" tIns="42203" rIns="84406" bIns="42203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  <a:latin typeface="HP 001"/>
              </a:rPr>
              <a:t>  </a:t>
            </a:r>
            <a:r>
              <a:rPr lang="en-US" sz="6600" b="1" dirty="0" err="1">
                <a:solidFill>
                  <a:srgbClr val="FF0000"/>
                </a:solidFill>
                <a:latin typeface="HP 001"/>
              </a:rPr>
              <a:t>ô</a:t>
            </a:r>
            <a:r>
              <a:rPr lang="en-US" sz="6600" b="1" dirty="0" err="1" smtClean="0">
                <a:solidFill>
                  <a:srgbClr val="FF0000"/>
                </a:solidFill>
                <a:latin typeface="HP 001"/>
              </a:rPr>
              <a:t>p</a:t>
            </a:r>
            <a:endParaRPr lang="en-US" sz="6600" b="1" dirty="0">
              <a:latin typeface="HP 001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457980" y="3124724"/>
            <a:ext cx="2083518" cy="11008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84406" tIns="42203" rIns="84406" bIns="42203">
            <a:spAutoFit/>
          </a:bodyPr>
          <a:lstStyle/>
          <a:p>
            <a:r>
              <a:rPr lang="en-US" sz="6600" b="1" dirty="0" err="1">
                <a:solidFill>
                  <a:schemeClr val="tx1"/>
                </a:solidFill>
                <a:latin typeface="HP 001"/>
              </a:rPr>
              <a:t>h</a:t>
            </a:r>
            <a:r>
              <a:rPr lang="en-US" sz="6600" b="1" dirty="0" err="1" smtClean="0">
                <a:solidFill>
                  <a:srgbClr val="FF0000"/>
                </a:solidFill>
                <a:latin typeface="HP 001"/>
              </a:rPr>
              <a:t>ộp</a:t>
            </a:r>
            <a:endParaRPr lang="en-US" sz="6600" b="1" dirty="0">
              <a:solidFill>
                <a:srgbClr val="FF0000"/>
              </a:solidFill>
              <a:latin typeface="HP 001"/>
            </a:endParaRPr>
          </a:p>
        </p:txBody>
      </p:sp>
    </p:spTree>
    <p:extLst>
      <p:ext uri="{BB962C8B-B14F-4D97-AF65-F5344CB8AC3E}">
        <p14:creationId xmlns:p14="http://schemas.microsoft.com/office/powerpoint/2010/main" val="3877948547"/>
      </p:ext>
    </p:extLst>
  </p:cSld>
  <p:clrMapOvr>
    <a:masterClrMapping/>
  </p:clrMapOvr>
  <p:transition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ết quả hình ảnh cho boneca palito escola | Школьные проекты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34" y="549068"/>
            <a:ext cx="11416419" cy="57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458852" y="3984389"/>
            <a:ext cx="6529310" cy="1384589"/>
          </a:xfrm>
          <a:prstGeom prst="rect">
            <a:avLst/>
          </a:prstGeom>
          <a:noFill/>
        </p:spPr>
        <p:txBody>
          <a:bodyPr wrap="none" lIns="30078" tIns="15039" rIns="30078" bIns="15039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88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LUYỆN TẬP</a:t>
            </a:r>
          </a:p>
        </p:txBody>
      </p:sp>
    </p:spTree>
    <p:extLst>
      <p:ext uri="{BB962C8B-B14F-4D97-AF65-F5344CB8AC3E}">
        <p14:creationId xmlns:p14="http://schemas.microsoft.com/office/powerpoint/2010/main" val="192940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000" y="584201"/>
            <a:ext cx="3048000" cy="237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479427" y="2819400"/>
            <a:ext cx="2873373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lèp</a:t>
            </a:r>
            <a:r>
              <a:rPr lang="en-US" sz="4267" dirty="0"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xe</a:t>
            </a:r>
            <a:endParaRPr lang="en-US" sz="4267" dirty="0">
              <a:latin typeface=".VnAvant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673600" y="2954111"/>
            <a:ext cx="2844800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cèm</a:t>
            </a:r>
            <a:endParaRPr lang="en-US" sz="4267" dirty="0">
              <a:latin typeface=".VnAvant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73600" y="2954111"/>
            <a:ext cx="2844800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c</a:t>
            </a:r>
            <a:r>
              <a:rPr lang="en-US" sz="4267" dirty="0" err="1">
                <a:solidFill>
                  <a:srgbClr val="FF0000"/>
                </a:solidFill>
                <a:latin typeface=".VnAvant" pitchFamily="34" charset="0"/>
              </a:rPr>
              <a:t>èm</a:t>
            </a:r>
            <a:endParaRPr lang="en-US" sz="4267" dirty="0">
              <a:latin typeface=".VnAvant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737600" y="2921001"/>
            <a:ext cx="3048000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>
                <a:latin typeface=".VnAvant" pitchFamily="34" charset="0"/>
              </a:rPr>
              <a:t>®</a:t>
            </a:r>
            <a:r>
              <a:rPr lang="en-US" sz="4267" dirty="0" err="1">
                <a:latin typeface=".VnAvant" pitchFamily="34" charset="0"/>
              </a:rPr>
              <a:t>èm</a:t>
            </a:r>
            <a:r>
              <a:rPr lang="en-US" sz="4267" dirty="0"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löa</a:t>
            </a:r>
            <a:endParaRPr lang="en-US" sz="4267" dirty="0">
              <a:latin typeface=".VnAvant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8737600" y="2921001"/>
            <a:ext cx="3048000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>
                <a:latin typeface=".VnAvant" pitchFamily="34" charset="0"/>
              </a:rPr>
              <a:t>®</a:t>
            </a:r>
            <a:r>
              <a:rPr lang="en-US" sz="4267" dirty="0" err="1">
                <a:solidFill>
                  <a:srgbClr val="FF0000"/>
                </a:solidFill>
                <a:latin typeface=".VnAvant" pitchFamily="34" charset="0"/>
              </a:rPr>
              <a:t>èm</a:t>
            </a:r>
            <a:r>
              <a:rPr lang="en-US" sz="4267" dirty="0"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löa</a:t>
            </a:r>
            <a:endParaRPr lang="en-US" sz="4267" dirty="0">
              <a:latin typeface=".VnAvant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01600" y="5994401"/>
            <a:ext cx="3759200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ch«m</a:t>
            </a:r>
            <a:r>
              <a:rPr lang="en-US" sz="4267" dirty="0"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ch«m</a:t>
            </a:r>
            <a:endParaRPr lang="en-US" sz="4267" dirty="0">
              <a:latin typeface=".VnAvant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03200" y="6002112"/>
            <a:ext cx="3556000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ch</a:t>
            </a:r>
            <a:r>
              <a:rPr lang="en-US" sz="4267" dirty="0" err="1">
                <a:solidFill>
                  <a:srgbClr val="FF0000"/>
                </a:solidFill>
                <a:latin typeface=".VnAvant" pitchFamily="34" charset="0"/>
              </a:rPr>
              <a:t>«m</a:t>
            </a:r>
            <a:r>
              <a:rPr lang="en-US" sz="4267" dirty="0"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ch</a:t>
            </a:r>
            <a:r>
              <a:rPr lang="en-US" sz="4267" dirty="0" err="1">
                <a:solidFill>
                  <a:srgbClr val="FF0000"/>
                </a:solidFill>
                <a:latin typeface=".VnAvant" pitchFamily="34" charset="0"/>
              </a:rPr>
              <a:t>«m</a:t>
            </a:r>
            <a:endParaRPr lang="en-US" sz="4267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267200" y="6070600"/>
            <a:ext cx="3342216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tèp</a:t>
            </a:r>
            <a:r>
              <a:rPr lang="en-US" sz="4267" dirty="0"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ca</a:t>
            </a:r>
            <a:endParaRPr lang="en-US" sz="4267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267200" y="6070600"/>
            <a:ext cx="3342216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t</a:t>
            </a:r>
            <a:r>
              <a:rPr lang="en-US" sz="4267" dirty="0" err="1">
                <a:solidFill>
                  <a:srgbClr val="00B0F0"/>
                </a:solidFill>
                <a:latin typeface=".VnAvant" pitchFamily="34" charset="0"/>
              </a:rPr>
              <a:t>èp</a:t>
            </a:r>
            <a:r>
              <a:rPr lang="en-US" sz="4267" dirty="0">
                <a:solidFill>
                  <a:srgbClr val="FF0000"/>
                </a:solidFill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ca</a:t>
            </a:r>
            <a:endParaRPr lang="en-US" sz="4267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8646584" y="5994021"/>
            <a:ext cx="3342216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>
                <a:latin typeface=".VnAvant" pitchFamily="34" charset="0"/>
              </a:rPr>
              <a:t>®å </a:t>
            </a:r>
            <a:r>
              <a:rPr lang="en-US" sz="4267" dirty="0" err="1">
                <a:latin typeface=".VnAvant" pitchFamily="34" charset="0"/>
              </a:rPr>
              <a:t>gèm</a:t>
            </a:r>
            <a:endParaRPr lang="en-US" sz="4267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646584" y="6002111"/>
            <a:ext cx="3342216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>
                <a:latin typeface=".VnAvant" pitchFamily="34" charset="0"/>
              </a:rPr>
              <a:t>®å </a:t>
            </a:r>
            <a:r>
              <a:rPr lang="en-US" sz="4267" dirty="0" err="1">
                <a:latin typeface=".VnAvant" pitchFamily="34" charset="0"/>
              </a:rPr>
              <a:t>g</a:t>
            </a:r>
            <a:r>
              <a:rPr lang="en-US" sz="4267" dirty="0" err="1">
                <a:solidFill>
                  <a:srgbClr val="FF0000"/>
                </a:solidFill>
                <a:latin typeface=".VnAvant" pitchFamily="34" charset="0"/>
              </a:rPr>
              <a:t>èm</a:t>
            </a:r>
            <a:endParaRPr lang="en-US" sz="4267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79427" y="2819400"/>
            <a:ext cx="2873373" cy="779755"/>
          </a:xfrm>
          <a:prstGeom prst="rect">
            <a:avLst/>
          </a:prstGeom>
          <a:noFill/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267" dirty="0" err="1">
                <a:latin typeface=".VnAvant" pitchFamily="34" charset="0"/>
              </a:rPr>
              <a:t>l</a:t>
            </a:r>
            <a:r>
              <a:rPr lang="en-US" sz="4267" dirty="0" err="1">
                <a:solidFill>
                  <a:srgbClr val="00B0F0"/>
                </a:solidFill>
                <a:latin typeface=".VnAvant" pitchFamily="34" charset="0"/>
              </a:rPr>
              <a:t>èp</a:t>
            </a:r>
            <a:r>
              <a:rPr lang="en-US" sz="4267" dirty="0">
                <a:latin typeface=".VnAvant" pitchFamily="34" charset="0"/>
              </a:rPr>
              <a:t> </a:t>
            </a:r>
            <a:r>
              <a:rPr lang="en-US" sz="4267" dirty="0" err="1">
                <a:latin typeface=".VnAvant" pitchFamily="34" charset="0"/>
              </a:rPr>
              <a:t>xe</a:t>
            </a:r>
            <a:endParaRPr lang="en-US" sz="4267" dirty="0">
              <a:latin typeface=".VnAvant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200" y="697616"/>
            <a:ext cx="3403600" cy="232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3638296"/>
            <a:ext cx="3251200" cy="2432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85800"/>
            <a:ext cx="2540000" cy="2183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101" y="3745139"/>
            <a:ext cx="4051300" cy="2427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3733800"/>
            <a:ext cx="2946400" cy="2260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724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4858" y="1095778"/>
            <a:ext cx="9884779" cy="861764"/>
          </a:xfrm>
          <a:prstGeom prst="rect">
            <a:avLst/>
          </a:prstGeom>
          <a:solidFill>
            <a:srgbClr val="FFFF00"/>
          </a:solidFill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8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T×m</a:t>
            </a:r>
            <a:r>
              <a:rPr lang="en-US" sz="4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tiÕng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ngoµi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bµi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cã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vÇn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>
                <a:solidFill>
                  <a:srgbClr val="FF0000"/>
                </a:solidFill>
                <a:latin typeface=".VnAvant" pitchFamily="34" charset="0"/>
              </a:rPr>
              <a:t>«m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? </a:t>
            </a:r>
            <a:endParaRPr lang="en-US" sz="4800" dirty="0">
              <a:latin typeface=".VnAvant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96433" y="3463917"/>
            <a:ext cx="9943204" cy="861764"/>
          </a:xfrm>
          <a:prstGeom prst="rect">
            <a:avLst/>
          </a:prstGeom>
          <a:solidFill>
            <a:srgbClr val="FFFF00"/>
          </a:solidFill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48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T×m</a:t>
            </a:r>
            <a:r>
              <a:rPr lang="en-US" sz="4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tiÕng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ngoµi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bµi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cã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vÇn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</a:t>
            </a:r>
            <a:r>
              <a:rPr lang="en-US" sz="4800" dirty="0">
                <a:solidFill>
                  <a:srgbClr val="FF0000"/>
                </a:solidFill>
                <a:latin typeface=".VnAvant" pitchFamily="34" charset="0"/>
              </a:rPr>
              <a:t>«p </a:t>
            </a:r>
            <a:r>
              <a:rPr lang="en-US" sz="4800" dirty="0">
                <a:latin typeface=".VnAvant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07795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676400" y="228600"/>
            <a:ext cx="8915400" cy="886826"/>
          </a:xfrm>
          <a:prstGeom prst="rect">
            <a:avLst/>
          </a:prstGeom>
          <a:solidFill>
            <a:srgbClr val="92D05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8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>
                <a:latin typeface="HP 001"/>
                <a:ea typeface="Verdana" pitchFamily="34" charset="0"/>
                <a:cs typeface="Verdana" pitchFamily="34" charset="0"/>
              </a:rPr>
              <a:t>- </a:t>
            </a:r>
            <a:r>
              <a:rPr lang="en-US" dirty="0" err="1">
                <a:latin typeface="HP 001"/>
                <a:ea typeface="Verdana" pitchFamily="34" charset="0"/>
                <a:cs typeface="Verdana" pitchFamily="34" charset="0"/>
              </a:rPr>
              <a:t>Tìm</a:t>
            </a:r>
            <a:r>
              <a:rPr lang="en-US" dirty="0"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dirty="0" err="1">
                <a:latin typeface="HP 001"/>
                <a:ea typeface="Verdana" pitchFamily="34" charset="0"/>
                <a:cs typeface="Verdana" pitchFamily="34" charset="0"/>
              </a:rPr>
              <a:t>tiếng</a:t>
            </a:r>
            <a:r>
              <a:rPr lang="en-US" dirty="0"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dirty="0" err="1">
                <a:latin typeface="HP 001"/>
                <a:ea typeface="Verdana" pitchFamily="34" charset="0"/>
                <a:cs typeface="Verdana" pitchFamily="34" charset="0"/>
              </a:rPr>
              <a:t>ngoài</a:t>
            </a:r>
            <a:r>
              <a:rPr lang="en-US" dirty="0"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dirty="0" err="1">
                <a:latin typeface="HP 001"/>
                <a:ea typeface="Verdana" pitchFamily="34" charset="0"/>
                <a:cs typeface="Verdana" pitchFamily="34" charset="0"/>
              </a:rPr>
              <a:t>bài</a:t>
            </a:r>
            <a:r>
              <a:rPr lang="en-US" dirty="0"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dirty="0" err="1">
                <a:latin typeface="HP 001"/>
                <a:ea typeface="Verdana" pitchFamily="34" charset="0"/>
                <a:cs typeface="Verdana" pitchFamily="34" charset="0"/>
              </a:rPr>
              <a:t>có</a:t>
            </a:r>
            <a:r>
              <a:rPr lang="en-US" dirty="0"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dirty="0" err="1">
                <a:latin typeface="HP 001"/>
                <a:ea typeface="Verdana" pitchFamily="34" charset="0"/>
                <a:cs typeface="Verdana" pitchFamily="34" charset="0"/>
              </a:rPr>
              <a:t>vần</a:t>
            </a:r>
            <a:r>
              <a:rPr lang="en-US" dirty="0"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HP 001"/>
                <a:ea typeface="Verdana" pitchFamily="34" charset="0"/>
                <a:cs typeface="Verdana" pitchFamily="34" charset="0"/>
              </a:rPr>
              <a:t>ôm</a:t>
            </a:r>
            <a:r>
              <a:rPr lang="en-US" dirty="0" smtClean="0">
                <a:solidFill>
                  <a:srgbClr val="FF0000"/>
                </a:solidFill>
                <a:latin typeface="HP 001"/>
                <a:ea typeface="Verdana" pitchFamily="34" charset="0"/>
                <a:cs typeface="Verdana" pitchFamily="34" charset="0"/>
              </a:rPr>
              <a:t>,</a:t>
            </a:r>
            <a:r>
              <a:rPr lang="en-US" dirty="0" smtClean="0">
                <a:solidFill>
                  <a:schemeClr val="bg1"/>
                </a:solidFill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HP 001"/>
                <a:ea typeface="Verdana" pitchFamily="34" charset="0"/>
                <a:cs typeface="Verdana" pitchFamily="34" charset="0"/>
              </a:rPr>
              <a:t>vần</a:t>
            </a:r>
            <a:r>
              <a:rPr lang="en-US" dirty="0" smtClean="0">
                <a:solidFill>
                  <a:schemeClr val="bg1"/>
                </a:solidFill>
                <a:latin typeface="HP 001"/>
                <a:ea typeface="Verdana" pitchFamily="34" charset="0"/>
                <a:cs typeface="Verdana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HP 001"/>
                <a:ea typeface="Verdana" pitchFamily="34" charset="0"/>
                <a:cs typeface="Verdana" pitchFamily="34" charset="0"/>
              </a:rPr>
              <a:t>ôp</a:t>
            </a:r>
            <a:r>
              <a:rPr lang="en-US" dirty="0" smtClean="0">
                <a:solidFill>
                  <a:srgbClr val="FF0000"/>
                </a:solidFill>
                <a:latin typeface="HP 001"/>
                <a:ea typeface="Verdana" pitchFamily="34" charset="0"/>
                <a:cs typeface="Verdana" pitchFamily="34" charset="0"/>
              </a:rPr>
              <a:t>.</a:t>
            </a:r>
            <a:endParaRPr lang="en-US" dirty="0">
              <a:latin typeface="HP 001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18984" y="3626753"/>
            <a:ext cx="2508007" cy="707886"/>
          </a:xfrm>
          <a:prstGeom prst="rect">
            <a:avLst/>
          </a:prstGeom>
          <a:solidFill>
            <a:srgbClr val="E9A5C2"/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chó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đốm</a:t>
            </a:r>
            <a:endParaRPr lang="vi-VN" sz="4000" dirty="0">
              <a:latin typeface="HP 001"/>
              <a:cs typeface="Calibri" panose="020F05020202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466015" y="3708221"/>
            <a:ext cx="2452076" cy="707886"/>
          </a:xfrm>
          <a:prstGeom prst="rect">
            <a:avLst/>
          </a:prstGeom>
          <a:solidFill>
            <a:srgbClr val="E9A5C2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chè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cốm</a:t>
            </a:r>
            <a:endParaRPr lang="vi-VN" sz="4000" dirty="0">
              <a:latin typeface="HP 001"/>
              <a:cs typeface="Calibri" panose="020F05020202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2129" y="3638244"/>
            <a:ext cx="2449550" cy="707886"/>
          </a:xfrm>
          <a:prstGeom prst="rect">
            <a:avLst/>
          </a:prstGeom>
          <a:solidFill>
            <a:srgbClr val="E9A5C2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nộm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sứa</a:t>
            </a:r>
            <a:endParaRPr lang="vi-VN" sz="4000" dirty="0">
              <a:latin typeface="HP 001"/>
              <a:cs typeface="Calibri" panose="020F050202020403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36537" y="4939268"/>
            <a:ext cx="6009299" cy="707886"/>
          </a:xfrm>
          <a:prstGeom prst="rect">
            <a:avLst/>
          </a:prstGeom>
          <a:solidFill>
            <a:srgbClr val="E9A5C2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HP 001"/>
                <a:cs typeface="Calibri" panose="020F0502020204030204" pitchFamily="34" charset="0"/>
              </a:rPr>
              <a:t> -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Mẹ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làm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tôm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sú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hấp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bia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.</a:t>
            </a:r>
            <a:endParaRPr lang="vi-VN" sz="4000" dirty="0">
              <a:latin typeface="HP 001"/>
              <a:cs typeface="Calibri" panose="020F0502020204030204" pitchFamily="34" charset="0"/>
            </a:endParaRPr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8984" y="1634806"/>
            <a:ext cx="2461473" cy="1707028"/>
          </a:xfrm>
          <a:prstGeom prst="rect">
            <a:avLst/>
          </a:prstGeom>
        </p:spPr>
      </p:pic>
      <p:pic>
        <p:nvPicPr>
          <p:cNvPr id="9" name="Picture 8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0087" y="1651263"/>
            <a:ext cx="2465482" cy="177969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436536" y="5853160"/>
            <a:ext cx="7029479" cy="707886"/>
          </a:xfrm>
          <a:prstGeom prst="rect">
            <a:avLst/>
          </a:prstGeom>
          <a:solidFill>
            <a:srgbClr val="E9A5C2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HP 001"/>
                <a:cs typeface="Calibri" panose="020F0502020204030204" pitchFamily="34" charset="0"/>
              </a:rPr>
              <a:t> -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Mẹ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đi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chợ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mua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chôm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 </a:t>
            </a:r>
            <a:r>
              <a:rPr lang="en-US" sz="4000" dirty="0" err="1" smtClean="0">
                <a:latin typeface="HP 001"/>
                <a:cs typeface="Calibri" panose="020F0502020204030204" pitchFamily="34" charset="0"/>
              </a:rPr>
              <a:t>chôm</a:t>
            </a:r>
            <a:r>
              <a:rPr lang="en-US" sz="4000" dirty="0" smtClean="0">
                <a:latin typeface="HP 001"/>
                <a:cs typeface="Calibri" panose="020F0502020204030204" pitchFamily="34" charset="0"/>
              </a:rPr>
              <a:t>.</a:t>
            </a:r>
            <a:endParaRPr lang="vi-VN" sz="4000" dirty="0">
              <a:latin typeface="HP 001"/>
              <a:cs typeface="Calibri" panose="020F0502020204030204" pitchFamily="34" charset="0"/>
            </a:endParaRPr>
          </a:p>
        </p:txBody>
      </p:sp>
      <p:pic>
        <p:nvPicPr>
          <p:cNvPr id="10" name="Picture 9" descr="Screen Clippi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92"/>
          <a:stretch/>
        </p:blipFill>
        <p:spPr>
          <a:xfrm>
            <a:off x="5032129" y="1589082"/>
            <a:ext cx="2449550" cy="1798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62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669" y="4744195"/>
            <a:ext cx="5538060" cy="129515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148" y="257912"/>
            <a:ext cx="5570409" cy="6160821"/>
          </a:xfrm>
          <a:prstGeom prst="rect">
            <a:avLst/>
          </a:prstGeom>
        </p:spPr>
      </p:pic>
      <p:sp>
        <p:nvSpPr>
          <p:cNvPr id="18" name="Rectangle 7"/>
          <p:cNvSpPr>
            <a:spLocks noChangeArrowheads="1"/>
          </p:cNvSpPr>
          <p:nvPr/>
        </p:nvSpPr>
        <p:spPr bwMode="auto">
          <a:xfrm>
            <a:off x="5445067" y="2829228"/>
            <a:ext cx="1327751" cy="18094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685800">
              <a:lnSpc>
                <a:spcPct val="110000"/>
              </a:lnSpc>
              <a:spcBef>
                <a:spcPct val="0"/>
              </a:spcBef>
            </a:pPr>
            <a:r>
              <a:rPr lang="zh-CN" altLang="en-US" sz="4400" dirty="0">
                <a:solidFill>
                  <a:schemeClr val="bg1"/>
                </a:solidFill>
                <a:latin typeface="方正粗圆简体" panose="02010601030101010101" pitchFamily="2" charset="-122"/>
                <a:ea typeface="方正粗圆简体" panose="02010601030101010101" pitchFamily="2" charset="-122"/>
                <a:cs typeface="+mj-cs"/>
              </a:rPr>
              <a:t>校园</a:t>
            </a:r>
            <a:endParaRPr lang="en-US" altLang="zh-CN" sz="4400" dirty="0">
              <a:solidFill>
                <a:schemeClr val="bg1"/>
              </a:solidFill>
              <a:latin typeface="方正粗圆简体" panose="02010601030101010101" pitchFamily="2" charset="-122"/>
              <a:ea typeface="方正粗圆简体" panose="02010601030101010101" pitchFamily="2" charset="-122"/>
              <a:cs typeface="+mj-cs"/>
            </a:endParaRPr>
          </a:p>
          <a:p>
            <a:pPr algn="ctr" defTabSz="685800">
              <a:lnSpc>
                <a:spcPct val="110000"/>
              </a:lnSpc>
              <a:spcBef>
                <a:spcPct val="0"/>
              </a:spcBef>
            </a:pPr>
            <a:r>
              <a:rPr lang="zh-CN" altLang="en-US" sz="4400" dirty="0">
                <a:solidFill>
                  <a:schemeClr val="bg1"/>
                </a:solidFill>
                <a:latin typeface="方正粗圆简体" panose="02010601030101010101" pitchFamily="2" charset="-122"/>
                <a:ea typeface="方正粗圆简体" panose="02010601030101010101" pitchFamily="2" charset="-122"/>
                <a:cs typeface="+mj-cs"/>
              </a:rPr>
              <a:t>安全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267200" y="3200400"/>
            <a:ext cx="3276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>
                <a:solidFill>
                  <a:srgbClr val="FF0000"/>
                </a:solidFill>
                <a:latin typeface="HP001 4 hàng" pitchFamily="34" charset="0"/>
              </a:rPr>
              <a:t>Thư giãn</a:t>
            </a:r>
          </a:p>
        </p:txBody>
      </p:sp>
    </p:spTree>
    <p:extLst>
      <p:ext uri="{BB962C8B-B14F-4D97-AF65-F5344CB8AC3E}">
        <p14:creationId xmlns:p14="http://schemas.microsoft.com/office/powerpoint/2010/main" val="1761328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Vui Đến Trường - Nhóm Hoa Tay - Nhạc Thiếu Nhi Sôi Động Remix 00_00_13-00_03_19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288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8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图片包含 室内, 物体&#10;&#10;描述已自动生成">
            <a:extLst>
              <a:ext uri="{FF2B5EF4-FFF2-40B4-BE49-F238E27FC236}">
                <a16:creationId xmlns="" xmlns:a16="http://schemas.microsoft.com/office/drawing/2014/main" id="{76DE78DD-ADEF-4012-809E-66E68885B8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780" y="-277791"/>
            <a:ext cx="9433367" cy="62785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5069" l="2000" r="32375">
                        <a14:foregroundMark x1="27625" y1="18924" x2="24625" y2="32118"/>
                        <a14:foregroundMark x1="28625" y1="18056" x2="28750" y2="23438"/>
                        <a14:foregroundMark x1="26125" y1="17708" x2="29625" y2="27083"/>
                        <a14:foregroundMark x1="28250" y1="17535" x2="31125" y2="16319"/>
                        <a14:foregroundMark x1="31125" y1="16319" x2="30500" y2="27431"/>
                        <a14:foregroundMark x1="30500" y1="27431" x2="25750" y2="269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842" t="15673" r="68021" b="-6433"/>
          <a:stretch/>
        </p:blipFill>
        <p:spPr>
          <a:xfrm>
            <a:off x="-363452" y="2861481"/>
            <a:ext cx="2344654" cy="46682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31" b="100000" l="409" r="98636">
                        <a14:foregroundMark x1="10778" y1="16793" x2="34106" y2="81313"/>
                        <a14:foregroundMark x1="13779" y1="19949" x2="37108" y2="19192"/>
                        <a14:foregroundMark x1="9550" y1="46591" x2="47885" y2="42677"/>
                        <a14:foregroundMark x1="23329" y1="47727" x2="21692" y2="58081"/>
                        <a14:foregroundMark x1="18690" y1="47348" x2="14598" y2="55051"/>
                        <a14:foregroundMark x1="24966" y1="46970" x2="22510" y2="59975"/>
                        <a14:foregroundMark x1="75443" y1="50000" x2="91269" y2="44949"/>
                        <a14:foregroundMark x1="52524" y1="41162" x2="64939" y2="47348"/>
                        <a14:foregroundMark x1="68759" y1="68939" x2="68349" y2="79672"/>
                        <a14:foregroundMark x1="64939" y1="39141" x2="73806" y2="38763"/>
                        <a14:foregroundMark x1="27967" y1="37626" x2="34516" y2="383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333" t="6164" r="3333" b="14170"/>
          <a:stretch/>
        </p:blipFill>
        <p:spPr>
          <a:xfrm>
            <a:off x="8800620" y="2514600"/>
            <a:ext cx="3573073" cy="409697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89500" y="1959015"/>
            <a:ext cx="5259004" cy="142346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-US" sz="8800" b="1" kern="0" spc="38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/>
                <a:cs typeface="Arial"/>
                <a:sym typeface="Arial"/>
              </a:rPr>
              <a:t>TẬP VIẾT</a:t>
            </a:r>
          </a:p>
        </p:txBody>
      </p:sp>
    </p:spTree>
    <p:extLst>
      <p:ext uri="{BB962C8B-B14F-4D97-AF65-F5344CB8AC3E}">
        <p14:creationId xmlns:p14="http://schemas.microsoft.com/office/powerpoint/2010/main" val="329975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0"/>
            <a:ext cx="4267200" cy="646323"/>
          </a:xfrm>
          <a:prstGeom prst="rect">
            <a:avLst/>
          </a:prstGeom>
          <a:solidFill>
            <a:srgbClr val="FFFF00"/>
          </a:solidFill>
        </p:spPr>
        <p:txBody>
          <a:bodyPr wrap="square" lIns="91431" tIns="45716" rIns="91431" bIns="45716" rtlCol="0">
            <a:spAutoFit/>
          </a:bodyPr>
          <a:lstStyle/>
          <a:p>
            <a:pPr lvl="1" algn="ctr"/>
            <a:r>
              <a:rPr lang="en-US" sz="3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HP 001"/>
              </a:rPr>
              <a:t>QUAN SÁT MẪU</a:t>
            </a: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HP 001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19" y="1458341"/>
            <a:ext cx="11675419" cy="527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83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ÔM - ÔP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465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hinh-nen-powerpoint-dep-nhat-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Box 14"/>
          <p:cNvSpPr txBox="1">
            <a:spLocks noChangeArrowheads="1"/>
          </p:cNvSpPr>
          <p:nvPr/>
        </p:nvSpPr>
        <p:spPr bwMode="auto">
          <a:xfrm>
            <a:off x="3048000" y="1657353"/>
            <a:ext cx="6045200" cy="1323439"/>
          </a:xfrm>
          <a:prstGeom prst="rect">
            <a:avLst/>
          </a:prstGeom>
          <a:solidFill>
            <a:srgbClr val="FFFF00"/>
          </a:solidFill>
          <a:ln w="12700" cap="sq">
            <a:solidFill>
              <a:srgbClr val="FF0066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8000"/>
          </a:p>
        </p:txBody>
      </p:sp>
      <p:sp>
        <p:nvSpPr>
          <p:cNvPr id="14" name="WordArt 15"/>
          <p:cNvSpPr>
            <a:spLocks noChangeArrowheads="1" noChangeShapeType="1" noTextEdit="1"/>
          </p:cNvSpPr>
          <p:nvPr/>
        </p:nvSpPr>
        <p:spPr bwMode="auto">
          <a:xfrm>
            <a:off x="3508375" y="1758556"/>
            <a:ext cx="5086350" cy="707231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en-US" sz="3600" kern="10" dirty="0">
                <a:ln w="19050" cap="sq">
                  <a:solidFill>
                    <a:srgbClr val="000099"/>
                  </a:solidFill>
                  <a:round/>
                  <a:headEnd type="none" w="sm" len="sm"/>
                  <a:tailEnd type="none" w="sm" len="sm"/>
                </a:ln>
                <a:solidFill>
                  <a:srgbClr val="CC3300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Times New Roman"/>
                <a:cs typeface="Times New Roman"/>
              </a:rPr>
              <a:t>VIẾT BẢNG CON</a:t>
            </a:r>
          </a:p>
        </p:txBody>
      </p:sp>
      <p:grpSp>
        <p:nvGrpSpPr>
          <p:cNvPr id="5" name="Group 9"/>
          <p:cNvGrpSpPr>
            <a:grpSpLocks/>
          </p:cNvGrpSpPr>
          <p:nvPr/>
        </p:nvGrpSpPr>
        <p:grpSpPr bwMode="auto">
          <a:xfrm>
            <a:off x="4133850" y="2959896"/>
            <a:ext cx="3898900" cy="2295525"/>
            <a:chOff x="1624" y="1384"/>
            <a:chExt cx="2456" cy="1928"/>
          </a:xfrm>
        </p:grpSpPr>
        <p:sp>
          <p:nvSpPr>
            <p:cNvPr id="18" name="Rectangle 10">
              <a:hlinkClick r:id="" action="ppaction://noaction"/>
            </p:cNvPr>
            <p:cNvSpPr>
              <a:spLocks noChangeArrowheads="1"/>
            </p:cNvSpPr>
            <p:nvPr/>
          </p:nvSpPr>
          <p:spPr bwMode="auto">
            <a:xfrm>
              <a:off x="1624" y="1384"/>
              <a:ext cx="2456" cy="1928"/>
            </a:xfrm>
            <a:prstGeom prst="rect">
              <a:avLst/>
            </a:prstGeom>
            <a:solidFill>
              <a:srgbClr val="009900"/>
            </a:solidFill>
            <a:ln w="57150" cmpd="thinThick">
              <a:solidFill>
                <a:srgbClr val="CCFF66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9600">
                <a:latin typeface="VNI-Times" pitchFamily="2" charset="0"/>
              </a:endParaRPr>
            </a:p>
          </p:txBody>
        </p:sp>
        <p:sp>
          <p:nvSpPr>
            <p:cNvPr id="19" name="Rectangle 11"/>
            <p:cNvSpPr>
              <a:spLocks noChangeArrowheads="1"/>
            </p:cNvSpPr>
            <p:nvPr/>
          </p:nvSpPr>
          <p:spPr bwMode="auto">
            <a:xfrm>
              <a:off x="2616" y="2488"/>
              <a:ext cx="528" cy="80"/>
            </a:xfrm>
            <a:prstGeom prst="rect">
              <a:avLst/>
            </a:prstGeom>
            <a:solidFill>
              <a:srgbClr val="CCFFFF"/>
            </a:solidFill>
            <a:ln w="12700" cap="sq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" name="Rectangle 12"/>
            <p:cNvSpPr>
              <a:spLocks noChangeArrowheads="1"/>
            </p:cNvSpPr>
            <p:nvPr/>
          </p:nvSpPr>
          <p:spPr bwMode="auto">
            <a:xfrm rot="-1403113">
              <a:off x="2600" y="2184"/>
              <a:ext cx="528" cy="80"/>
            </a:xfrm>
            <a:prstGeom prst="rect">
              <a:avLst/>
            </a:prstGeom>
            <a:solidFill>
              <a:srgbClr val="CCFFFF"/>
            </a:solidFill>
            <a:ln w="12700" cap="sq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436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inh-nen-powerpoint-dep-nhat-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848645"/>
            <a:ext cx="8991600" cy="5171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286000" y="2476792"/>
            <a:ext cx="3590078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vi-VN" altLang="vi-VN" sz="13000" b="1" dirty="0" smtClean="0">
                <a:solidFill>
                  <a:schemeClr val="bg1"/>
                </a:solidFill>
                <a:latin typeface="HP001 4 hàng" panose="020B0603050302020204" pitchFamily="34" charset="-93"/>
              </a:rPr>
              <a:t>į</a:t>
            </a:r>
            <a:endParaRPr lang="en-US" altLang="vi-VN" sz="13000" b="1" dirty="0">
              <a:solidFill>
                <a:schemeClr val="bg1"/>
              </a:solidFill>
              <a:latin typeface="HP001 4 hàng" panose="020B0603050302020204" pitchFamily="34" charset="-93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6328728" y="2476792"/>
            <a:ext cx="6267312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13000" b="1" dirty="0" err="1" smtClean="0">
                <a:solidFill>
                  <a:schemeClr val="bg1"/>
                </a:solidFill>
                <a:latin typeface="HP001 4 hàng" panose="020B0603050302020204" pitchFamily="34" charset="-93"/>
              </a:rPr>
              <a:t>Ǉį</a:t>
            </a:r>
            <a:endParaRPr lang="en-US" altLang="vi-VN" sz="13000" b="1" dirty="0">
              <a:solidFill>
                <a:schemeClr val="bg1"/>
              </a:solidFill>
              <a:latin typeface="HP001 4 hàng" panose="020B0603050302020204" pitchFamily="34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1047024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inh-nen-powerpoint-dep-nhat-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178" y="825496"/>
            <a:ext cx="8991600" cy="5171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225495" y="2489082"/>
            <a:ext cx="3276600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12500" b="1" dirty="0" smtClean="0">
                <a:solidFill>
                  <a:schemeClr val="bg1"/>
                </a:solidFill>
                <a:latin typeface="HP001 4 hàng" panose="020B0603050302020204" pitchFamily="34" charset="-93"/>
              </a:rPr>
              <a:t>Ļ</a:t>
            </a:r>
            <a:endParaRPr lang="en-US" altLang="vi-VN" sz="12500" b="1" dirty="0">
              <a:solidFill>
                <a:schemeClr val="bg1"/>
              </a:solidFill>
              <a:latin typeface="HP001 4 hàng" panose="020B0603050302020204" pitchFamily="34" charset="-93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4936422" y="2489081"/>
            <a:ext cx="2935590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12500" b="1" dirty="0" smtClean="0">
                <a:solidFill>
                  <a:schemeClr val="bg1"/>
                </a:solidFill>
                <a:latin typeface="HP001 4 hàng" panose="020B0603050302020204" pitchFamily="34" charset="-93"/>
              </a:rPr>
              <a:t>h</a:t>
            </a:r>
            <a:r>
              <a:rPr lang="vi-VN" altLang="vi-VN" sz="12500" b="1" dirty="0" smtClean="0">
                <a:solidFill>
                  <a:schemeClr val="bg1"/>
                </a:solidFill>
                <a:latin typeface="HP001 4 hàng" panose="020B0603050302020204" pitchFamily="34" charset="-93"/>
              </a:rPr>
              <a:t>Ņ</a:t>
            </a:r>
            <a:endParaRPr lang="en-US" altLang="vi-VN" sz="12500" b="1" dirty="0">
              <a:solidFill>
                <a:schemeClr val="bg1"/>
              </a:solidFill>
              <a:latin typeface="HP001 4 hàng" panose="020B0603050302020204" pitchFamily="34" charset="-93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7872012" y="2489080"/>
            <a:ext cx="2935590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12500" b="1" dirty="0" err="1" smtClean="0">
                <a:solidFill>
                  <a:schemeClr val="bg1"/>
                </a:solidFill>
                <a:latin typeface="HP001 4 hàng" panose="020B0603050302020204" pitchFamily="34" charset="-93"/>
              </a:rPr>
              <a:t>sữa</a:t>
            </a:r>
            <a:endParaRPr lang="en-US" altLang="vi-VN" sz="12500" b="1" dirty="0">
              <a:solidFill>
                <a:schemeClr val="bg1"/>
              </a:solidFill>
              <a:latin typeface="HP001 4 hàng" panose="020B0603050302020204" pitchFamily="34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9366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ết quả hình ảnh cho boneca palito escola | Школьные проекты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34" y="549068"/>
            <a:ext cx="11416419" cy="57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201138" y="3984389"/>
            <a:ext cx="5044737" cy="1384589"/>
          </a:xfrm>
          <a:prstGeom prst="rect">
            <a:avLst/>
          </a:prstGeom>
          <a:noFill/>
        </p:spPr>
        <p:txBody>
          <a:bodyPr wrap="none" lIns="30078" tIns="15039" rIns="30078" bIns="15039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88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TẬP ĐỌC</a:t>
            </a:r>
            <a:endParaRPr lang="en-US" sz="88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568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5873" y="4247662"/>
            <a:ext cx="2086126" cy="2610338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7261" y="33215"/>
            <a:ext cx="2276364" cy="2543910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67" r="6741"/>
          <a:stretch/>
        </p:blipFill>
        <p:spPr>
          <a:xfrm>
            <a:off x="2497357" y="4275015"/>
            <a:ext cx="2196387" cy="2543910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7384" y="16606"/>
            <a:ext cx="2368061" cy="2543911"/>
          </a:xfrm>
          <a:prstGeom prst="rect">
            <a:avLst/>
          </a:prstGeom>
        </p:spPr>
      </p:pic>
      <p:pic>
        <p:nvPicPr>
          <p:cNvPr id="9" name="Picture 8" descr="Screen Clippi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422" y="0"/>
            <a:ext cx="2336715" cy="2577125"/>
          </a:xfrm>
          <a:prstGeom prst="rect">
            <a:avLst/>
          </a:prstGeom>
        </p:spPr>
      </p:pic>
      <p:pic>
        <p:nvPicPr>
          <p:cNvPr id="10" name="Picture 9" descr="Screen Clippi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3225" y="4280875"/>
            <a:ext cx="2039913" cy="2600572"/>
          </a:xfrm>
          <a:prstGeom prst="rect">
            <a:avLst/>
          </a:prstGeom>
        </p:spPr>
      </p:pic>
      <p:pic>
        <p:nvPicPr>
          <p:cNvPr id="11" name="Picture 10" descr="Screen Clippi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547" y="4306276"/>
            <a:ext cx="2375875" cy="2549770"/>
          </a:xfrm>
          <a:prstGeom prst="rect">
            <a:avLst/>
          </a:prstGeom>
        </p:spPr>
      </p:pic>
      <p:pic>
        <p:nvPicPr>
          <p:cNvPr id="12" name="Picture 11" descr="Screen Clippi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90" y="4306276"/>
            <a:ext cx="2233406" cy="2551724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095958" cy="2577125"/>
          </a:xfrm>
          <a:prstGeom prst="rect">
            <a:avLst/>
          </a:prstGeom>
        </p:spPr>
      </p:pic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6935" y="0"/>
            <a:ext cx="2209472" cy="25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6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25400"/>
            <a:ext cx="12268740" cy="701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" y="-11815"/>
            <a:ext cx="2235199" cy="697553"/>
          </a:xfrm>
          <a:prstGeom prst="rect">
            <a:avLst/>
          </a:prstGeom>
          <a:solidFill>
            <a:srgbClr val="FFFF00"/>
          </a:solidFill>
        </p:spPr>
        <p:txBody>
          <a:bodyPr wrap="square" lIns="121908" tIns="60955" rIns="121908" bIns="60955" rtlCol="0">
            <a:spAutoFit/>
          </a:bodyPr>
          <a:lstStyle/>
          <a:p>
            <a:pPr algn="ctr"/>
            <a:r>
              <a:rPr lang="en-US" sz="3733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TËp</a:t>
            </a:r>
            <a:r>
              <a:rPr lang="en-US" sz="3733" dirty="0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 ®</a:t>
            </a:r>
            <a:r>
              <a:rPr lang="en-US" sz="3733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.VnAvant" pitchFamily="34" charset="0"/>
              </a:rPr>
              <a:t>äc</a:t>
            </a:r>
            <a:endParaRPr lang="en-US" sz="3733" dirty="0">
              <a:latin typeface=".VnAvant" pitchFamily="34" charset="0"/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6225992" y="3027324"/>
            <a:ext cx="914400" cy="781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 flipV="1">
            <a:off x="6069946" y="3537675"/>
            <a:ext cx="647971" cy="90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879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2000">
        <p14:vortex dir="r"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048000" y="177800"/>
            <a:ext cx="5525477" cy="1143000"/>
          </a:xfrm>
          <a:prstGeom prst="roundRect">
            <a:avLst/>
          </a:prstGeom>
          <a:solidFill>
            <a:srgbClr val="FFC00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i="1" dirty="0" err="1">
                <a:solidFill>
                  <a:schemeClr val="tx1"/>
                </a:solidFill>
              </a:rPr>
              <a:t>Luyện</a:t>
            </a:r>
            <a:r>
              <a:rPr lang="en-US" sz="7200" i="1" dirty="0">
                <a:solidFill>
                  <a:schemeClr val="tx1"/>
                </a:solidFill>
              </a:rPr>
              <a:t> </a:t>
            </a:r>
            <a:r>
              <a:rPr lang="en-US" sz="7200" i="1" dirty="0" err="1">
                <a:solidFill>
                  <a:schemeClr val="tx1"/>
                </a:solidFill>
              </a:rPr>
              <a:t>đọc</a:t>
            </a:r>
            <a:r>
              <a:rPr lang="en-US" sz="7200" i="1" dirty="0">
                <a:solidFill>
                  <a:schemeClr val="tx1"/>
                </a:solidFill>
              </a:rPr>
              <a:t> </a:t>
            </a:r>
            <a:r>
              <a:rPr lang="en-US" sz="7200" i="1" dirty="0" err="1">
                <a:solidFill>
                  <a:schemeClr val="tx1"/>
                </a:solidFill>
              </a:rPr>
              <a:t>từ</a:t>
            </a:r>
            <a:r>
              <a:rPr lang="en-US" sz="7200" i="1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1281723" y="2004305"/>
            <a:ext cx="3540369" cy="838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867" i="1" dirty="0" err="1">
                <a:solidFill>
                  <a:schemeClr val="tx1"/>
                </a:solidFill>
              </a:rPr>
              <a:t>l</a:t>
            </a:r>
            <a:r>
              <a:rPr lang="en-US" sz="5867" i="1" dirty="0" err="1" smtClean="0">
                <a:solidFill>
                  <a:schemeClr val="tx1"/>
                </a:solidFill>
              </a:rPr>
              <a:t>iếm</a:t>
            </a:r>
            <a:r>
              <a:rPr lang="en-US" sz="5867" i="1" dirty="0" smtClean="0">
                <a:solidFill>
                  <a:schemeClr val="tx1"/>
                </a:solidFill>
              </a:rPr>
              <a:t> la</a:t>
            </a:r>
            <a:endParaRPr lang="en-US" sz="5867" i="1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723993" y="2004305"/>
            <a:ext cx="3540369" cy="838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867" i="1" dirty="0" err="1">
                <a:solidFill>
                  <a:schemeClr val="tx1"/>
                </a:solidFill>
              </a:rPr>
              <a:t>c</a:t>
            </a:r>
            <a:r>
              <a:rPr lang="en-US" sz="5867" i="1" dirty="0" err="1" smtClean="0">
                <a:solidFill>
                  <a:schemeClr val="tx1"/>
                </a:solidFill>
              </a:rPr>
              <a:t>hậm</a:t>
            </a:r>
            <a:r>
              <a:rPr lang="en-US" sz="5867" i="1" dirty="0" smtClean="0">
                <a:solidFill>
                  <a:schemeClr val="tx1"/>
                </a:solidFill>
              </a:rPr>
              <a:t> </a:t>
            </a:r>
            <a:endParaRPr lang="en-US" sz="5867" i="1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73908" y="4689586"/>
            <a:ext cx="3629168" cy="838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867" i="1" dirty="0" err="1" smtClean="0">
                <a:solidFill>
                  <a:schemeClr val="tx1"/>
                </a:solidFill>
              </a:rPr>
              <a:t>ốm</a:t>
            </a:r>
            <a:r>
              <a:rPr lang="en-US" sz="5867" i="1" dirty="0" smtClean="0">
                <a:solidFill>
                  <a:schemeClr val="tx1"/>
                </a:solidFill>
              </a:rPr>
              <a:t> o</a:t>
            </a:r>
            <a:endParaRPr lang="en-US" sz="5867" i="1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273908" y="3281069"/>
            <a:ext cx="3548184" cy="838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867" i="1" dirty="0" err="1">
                <a:solidFill>
                  <a:schemeClr val="tx1"/>
                </a:solidFill>
              </a:rPr>
              <a:t>p</a:t>
            </a:r>
            <a:r>
              <a:rPr lang="en-US" sz="5867" i="1" dirty="0" err="1" smtClean="0">
                <a:solidFill>
                  <a:schemeClr val="tx1"/>
                </a:solidFill>
              </a:rPr>
              <a:t>hốp</a:t>
            </a:r>
            <a:r>
              <a:rPr lang="en-US" sz="5867" i="1" dirty="0" smtClean="0">
                <a:solidFill>
                  <a:schemeClr val="tx1"/>
                </a:solidFill>
              </a:rPr>
              <a:t> </a:t>
            </a:r>
            <a:r>
              <a:rPr lang="en-US" sz="5867" i="1" dirty="0" err="1" smtClean="0">
                <a:solidFill>
                  <a:schemeClr val="tx1"/>
                </a:solidFill>
              </a:rPr>
              <a:t>pháp</a:t>
            </a:r>
            <a:endParaRPr lang="en-US" sz="5867" i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723994" y="3194601"/>
            <a:ext cx="3610304" cy="838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867" i="1" dirty="0" err="1">
                <a:solidFill>
                  <a:schemeClr val="tx1"/>
                </a:solidFill>
              </a:rPr>
              <a:t>q</a:t>
            </a:r>
            <a:r>
              <a:rPr lang="en-US" sz="5867" i="1" dirty="0" err="1" smtClean="0">
                <a:solidFill>
                  <a:schemeClr val="tx1"/>
                </a:solidFill>
              </a:rPr>
              <a:t>uả</a:t>
            </a:r>
            <a:r>
              <a:rPr lang="en-US" sz="5867" i="1" dirty="0" smtClean="0">
                <a:solidFill>
                  <a:schemeClr val="tx1"/>
                </a:solidFill>
              </a:rPr>
              <a:t> </a:t>
            </a:r>
            <a:r>
              <a:rPr lang="en-US" sz="5867" i="1" dirty="0" err="1" smtClean="0">
                <a:solidFill>
                  <a:schemeClr val="tx1"/>
                </a:solidFill>
              </a:rPr>
              <a:t>na</a:t>
            </a:r>
            <a:endParaRPr lang="en-US" sz="5867" i="1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783753" y="4521420"/>
            <a:ext cx="3550545" cy="838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867" i="1" dirty="0" err="1">
                <a:solidFill>
                  <a:schemeClr val="tx1"/>
                </a:solidFill>
              </a:rPr>
              <a:t>l</a:t>
            </a:r>
            <a:r>
              <a:rPr lang="en-US" sz="5867" i="1" dirty="0" err="1" smtClean="0">
                <a:solidFill>
                  <a:schemeClr val="tx1"/>
                </a:solidFill>
              </a:rPr>
              <a:t>ẹ</a:t>
            </a:r>
            <a:r>
              <a:rPr lang="en-US" sz="5867" i="1" dirty="0" smtClean="0">
                <a:solidFill>
                  <a:schemeClr val="tx1"/>
                </a:solidFill>
              </a:rPr>
              <a:t> </a:t>
            </a:r>
            <a:endParaRPr lang="en-US" sz="5867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17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0" grpId="0" animBg="1"/>
      <p:bldP spid="11" grpId="0" animBg="1"/>
      <p:bldP spid="8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1" y="-25400"/>
            <a:ext cx="7886700" cy="587375"/>
          </a:xfrm>
        </p:spPr>
        <p:txBody>
          <a:bodyPr>
            <a:noAutofit/>
          </a:bodyPr>
          <a:lstStyle/>
          <a:p>
            <a:pPr marL="457189" lvl="1" indent="0" algn="ctr">
              <a:buNone/>
            </a:pPr>
            <a:r>
              <a:rPr lang="en-US" sz="4267" b="1" dirty="0" err="1">
                <a:solidFill>
                  <a:srgbClr val="FF0000"/>
                </a:solidFill>
                <a:latin typeface=".VnAvant" pitchFamily="34" charset="0"/>
              </a:rPr>
              <a:t>ChËm</a:t>
            </a:r>
            <a:r>
              <a:rPr lang="en-US" sz="4267" b="1" dirty="0">
                <a:solidFill>
                  <a:srgbClr val="FF0000"/>
                </a:solidFill>
                <a:latin typeface=".VnAvant" pitchFamily="34" charset="0"/>
              </a:rPr>
              <a:t> ......</a:t>
            </a:r>
            <a:r>
              <a:rPr lang="en-US" sz="4267" b="1" dirty="0" err="1">
                <a:solidFill>
                  <a:srgbClr val="FF0000"/>
                </a:solidFill>
                <a:latin typeface=".VnAvant" pitchFamily="34" charset="0"/>
              </a:rPr>
              <a:t>nh­</a:t>
            </a:r>
            <a:r>
              <a:rPr lang="en-US" sz="4267" dirty="0" err="1">
                <a:solidFill>
                  <a:srgbClr val="FF0000"/>
                </a:solidFill>
                <a:latin typeface="HP-222" pitchFamily="34" charset="0"/>
              </a:rPr>
              <a:t>ư</a:t>
            </a:r>
            <a:r>
              <a:rPr lang="en-US" sz="4267" b="1" dirty="0">
                <a:solidFill>
                  <a:srgbClr val="FF0000"/>
                </a:solidFill>
                <a:latin typeface=".VnAvant" pitchFamily="34" charset="0"/>
              </a:rPr>
              <a:t> </a:t>
            </a:r>
            <a:r>
              <a:rPr lang="en-US" sz="4267" b="1" dirty="0" err="1">
                <a:solidFill>
                  <a:srgbClr val="FF0000"/>
                </a:solidFill>
                <a:latin typeface=".VnAvant" pitchFamily="34" charset="0"/>
              </a:rPr>
              <a:t>Thá</a:t>
            </a:r>
            <a:endParaRPr lang="en-US" sz="4267" b="1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759201" y="685801"/>
            <a:ext cx="4410076" cy="5032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Chã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mæ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mæ</a:t>
            </a:r>
            <a:endParaRPr lang="en-US" sz="3733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657600" y="1295401"/>
            <a:ext cx="5480051" cy="58737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200" dirty="0">
                <a:latin typeface=".VnAvant" pitchFamily="34" charset="0"/>
              </a:rPr>
              <a:t> </a:t>
            </a:r>
            <a:r>
              <a:rPr lang="en-US" sz="3733" dirty="0">
                <a:latin typeface=".VnAvant" pitchFamily="34" charset="0"/>
              </a:rPr>
              <a:t>Gµ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liÕm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 la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860800" y="1803401"/>
            <a:ext cx="54800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>
                <a:latin typeface=".VnAvant" pitchFamily="34" charset="0"/>
              </a:rPr>
              <a:t>D÷ </a:t>
            </a:r>
            <a:r>
              <a:rPr lang="en-US" sz="3733" dirty="0" err="1">
                <a:latin typeface=".VnAvant" pitchFamily="34" charset="0"/>
              </a:rPr>
              <a:t>nh­</a:t>
            </a:r>
            <a:r>
              <a:rPr lang="en-US" sz="3733" dirty="0" err="1">
                <a:latin typeface="HP-222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qu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¶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na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              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867149" y="2943226"/>
            <a:ext cx="54800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Cß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phèp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ph¸p</a:t>
            </a:r>
            <a:endParaRPr lang="en-US" sz="3733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803401" y="2168527"/>
            <a:ext cx="3289300" cy="587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endParaRPr lang="en-US" sz="3200" dirty="0">
              <a:latin typeface=".VnAvant" pitchFamily="34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3860800" y="2413001"/>
            <a:ext cx="4165600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Nhu</a:t>
            </a:r>
            <a:r>
              <a:rPr lang="en-US" sz="3733" dirty="0">
                <a:latin typeface=".VnAvant" pitchFamily="34" charset="0"/>
              </a:rPr>
              <a:t> m× 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g·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cäp</a:t>
            </a:r>
            <a:endParaRPr lang="en-US" sz="3733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3956050" y="3530601"/>
            <a:ext cx="52895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Bß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èm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 o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943349" y="4038601"/>
            <a:ext cx="33718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>
                <a:latin typeface=".VnAvant" pitchFamily="34" charset="0"/>
              </a:rPr>
              <a:t>C¸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la to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3962400" y="4546601"/>
            <a:ext cx="60388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Im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nh</a:t>
            </a:r>
            <a:r>
              <a:rPr lang="en-US" sz="3733" dirty="0" err="1">
                <a:latin typeface="HP-222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­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trÎ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nhá</a:t>
            </a:r>
            <a:endParaRPr lang="en-US" sz="3733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3962400" y="5054601"/>
            <a:ext cx="60388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ChËm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nh­</a:t>
            </a:r>
            <a:r>
              <a:rPr lang="en-US" sz="3733" dirty="0" err="1">
                <a:latin typeface="HP-222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c«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Thá</a:t>
            </a:r>
            <a:endParaRPr lang="en-US" sz="3733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3962401" y="5562601"/>
            <a:ext cx="45529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>
                <a:latin typeface=".VnAvant" pitchFamily="34" charset="0"/>
              </a:rPr>
              <a:t>LÑ </a:t>
            </a:r>
            <a:r>
              <a:rPr lang="en-US" sz="3733" dirty="0" err="1">
                <a:latin typeface=".VnAvant" pitchFamily="34" charset="0"/>
              </a:rPr>
              <a:t>nh­</a:t>
            </a:r>
            <a:r>
              <a:rPr lang="en-US" sz="3733" dirty="0" err="1">
                <a:latin typeface="HP-222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cô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vant" pitchFamily="34" charset="0"/>
              </a:rPr>
              <a:t>rïa</a:t>
            </a:r>
            <a:r>
              <a:rPr lang="en-US" sz="3733" dirty="0">
                <a:solidFill>
                  <a:srgbClr val="FF0000"/>
                </a:solidFill>
                <a:latin typeface=".VnAvant" pitchFamily="34" charset="0"/>
              </a:rPr>
              <a:t>.....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5194301" y="6194426"/>
            <a:ext cx="5778500" cy="587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200" i="1" dirty="0" err="1">
                <a:latin typeface=".VnAvant" pitchFamily="34" charset="0"/>
              </a:rPr>
              <a:t>Pháng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theo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vÌ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nãi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ng­uîc</a:t>
            </a:r>
            <a:endParaRPr lang="en-US" sz="3200" i="1" dirty="0">
              <a:latin typeface=".VnAvan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504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4" grpId="0"/>
      <p:bldP spid="15" grpId="0"/>
      <p:bldP spid="16" grpId="0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5970"/>
            <a:ext cx="12192000" cy="6943969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6307015" y="3548185"/>
            <a:ext cx="914400" cy="781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6197599" y="3993662"/>
            <a:ext cx="566616" cy="781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8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1" y="-25400"/>
            <a:ext cx="7886700" cy="587375"/>
          </a:xfrm>
        </p:spPr>
        <p:txBody>
          <a:bodyPr>
            <a:noAutofit/>
          </a:bodyPr>
          <a:lstStyle/>
          <a:p>
            <a:pPr marL="457189" lvl="1" indent="0" algn="ctr">
              <a:buNone/>
            </a:pPr>
            <a:r>
              <a:rPr lang="en-US" sz="4267" b="1" dirty="0" err="1">
                <a:solidFill>
                  <a:srgbClr val="FF0000"/>
                </a:solidFill>
                <a:latin typeface=".VnAvant" pitchFamily="34" charset="0"/>
              </a:rPr>
              <a:t>ChËm</a:t>
            </a:r>
            <a:r>
              <a:rPr lang="en-US" sz="4267" b="1" dirty="0">
                <a:solidFill>
                  <a:srgbClr val="FF0000"/>
                </a:solidFill>
                <a:latin typeface=".VnAvant" pitchFamily="34" charset="0"/>
              </a:rPr>
              <a:t> ......</a:t>
            </a:r>
            <a:r>
              <a:rPr lang="en-US" sz="4267" b="1" dirty="0" err="1">
                <a:solidFill>
                  <a:srgbClr val="FF0000"/>
                </a:solidFill>
                <a:latin typeface=".VnAvant" pitchFamily="34" charset="0"/>
              </a:rPr>
              <a:t>nh­</a:t>
            </a:r>
            <a:r>
              <a:rPr lang="en-US" sz="4267" b="1" dirty="0" err="1">
                <a:solidFill>
                  <a:srgbClr val="FF0000"/>
                </a:solidFill>
                <a:latin typeface="HP-221" pitchFamily="34" charset="0"/>
              </a:rPr>
              <a:t>ư</a:t>
            </a:r>
            <a:r>
              <a:rPr lang="en-US" sz="4267" b="1" dirty="0">
                <a:solidFill>
                  <a:srgbClr val="FF0000"/>
                </a:solidFill>
                <a:latin typeface=".VnAvant" pitchFamily="34" charset="0"/>
              </a:rPr>
              <a:t> </a:t>
            </a:r>
            <a:r>
              <a:rPr lang="en-US" sz="4267" b="1" dirty="0" err="1">
                <a:solidFill>
                  <a:srgbClr val="FF0000"/>
                </a:solidFill>
                <a:latin typeface=".VnAvant" pitchFamily="34" charset="0"/>
              </a:rPr>
              <a:t>Thá</a:t>
            </a:r>
            <a:endParaRPr lang="en-US" sz="4267" b="1" dirty="0">
              <a:solidFill>
                <a:srgbClr val="FF0000"/>
              </a:solidFill>
              <a:latin typeface=".VnAvant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759201" y="685801"/>
            <a:ext cx="4410076" cy="5032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Chã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latin typeface=".VnAvant" pitchFamily="34" charset="0"/>
              </a:rPr>
              <a:t>mæ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mæ</a:t>
            </a:r>
            <a:endParaRPr lang="en-US" sz="3733" dirty="0">
              <a:latin typeface=".VnAvant" pitchFamily="34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657600" y="1295401"/>
            <a:ext cx="5480051" cy="58737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200" dirty="0">
                <a:latin typeface=".VnAvant" pitchFamily="34" charset="0"/>
              </a:rPr>
              <a:t> </a:t>
            </a:r>
            <a:r>
              <a:rPr lang="en-US" sz="3733" dirty="0">
                <a:latin typeface=".VnAvant" pitchFamily="34" charset="0"/>
              </a:rPr>
              <a:t>Gµ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latin typeface=".VnAvant" pitchFamily="34" charset="0"/>
              </a:rPr>
              <a:t>liÕm</a:t>
            </a:r>
            <a:r>
              <a:rPr lang="en-US" sz="3733" dirty="0">
                <a:latin typeface=".VnAvant" pitchFamily="34" charset="0"/>
              </a:rPr>
              <a:t> la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860800" y="1803401"/>
            <a:ext cx="54800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>
                <a:latin typeface=".VnAvant" pitchFamily="34" charset="0"/>
              </a:rPr>
              <a:t>D÷ </a:t>
            </a:r>
            <a:r>
              <a:rPr lang="en-US" sz="3733" dirty="0" err="1">
                <a:latin typeface=".VnAvant" pitchFamily="34" charset="0"/>
              </a:rPr>
              <a:t>nh­</a:t>
            </a:r>
            <a:r>
              <a:rPr lang="en-US" sz="3733" dirty="0" err="1">
                <a:latin typeface="HP-221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qu</a:t>
            </a:r>
            <a:r>
              <a:rPr lang="en-US" sz="3733" dirty="0">
                <a:latin typeface=".VnAvant" pitchFamily="34" charset="0"/>
              </a:rPr>
              <a:t>¶ </a:t>
            </a:r>
            <a:r>
              <a:rPr lang="en-US" sz="3733" dirty="0" err="1">
                <a:latin typeface=".VnAvant" pitchFamily="34" charset="0"/>
              </a:rPr>
              <a:t>na</a:t>
            </a:r>
            <a:r>
              <a:rPr lang="en-US" sz="3733" dirty="0">
                <a:latin typeface=".VnAvant" pitchFamily="34" charset="0"/>
              </a:rPr>
              <a:t>              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867149" y="2943226"/>
            <a:ext cx="54800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Cß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latin typeface=".VnAvant" pitchFamily="34" charset="0"/>
              </a:rPr>
              <a:t>phèp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ph¸p</a:t>
            </a:r>
            <a:endParaRPr lang="en-US" sz="3733" dirty="0">
              <a:latin typeface=".VnAvant" pitchFamily="34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803401" y="2168527"/>
            <a:ext cx="3289300" cy="587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endParaRPr lang="en-US" sz="3200" dirty="0">
              <a:latin typeface=".VnAvant" pitchFamily="34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3860800" y="2413001"/>
            <a:ext cx="4165600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Nh</a:t>
            </a:r>
            <a:r>
              <a:rPr lang="en-US" sz="3733" dirty="0" err="1">
                <a:latin typeface="HP-221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 m× g· </a:t>
            </a:r>
            <a:r>
              <a:rPr lang="en-US" sz="3733" dirty="0" err="1">
                <a:latin typeface=".VnAvant" pitchFamily="34" charset="0"/>
              </a:rPr>
              <a:t>cäp</a:t>
            </a:r>
            <a:endParaRPr lang="en-US" sz="3733" dirty="0">
              <a:latin typeface=".VnAvant" pitchFamily="34" charset="0"/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3956050" y="3530601"/>
            <a:ext cx="52895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Bß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</a:t>
            </a:r>
            <a:r>
              <a:rPr lang="en-US" sz="3733" dirty="0" err="1">
                <a:latin typeface=".VnAvant" pitchFamily="34" charset="0"/>
              </a:rPr>
              <a:t>èm</a:t>
            </a:r>
            <a:r>
              <a:rPr lang="en-US" sz="3733" dirty="0">
                <a:latin typeface=".VnAvant" pitchFamily="34" charset="0"/>
              </a:rPr>
              <a:t> o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943349" y="4038601"/>
            <a:ext cx="33718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>
                <a:latin typeface=".VnAvant" pitchFamily="34" charset="0"/>
              </a:rPr>
              <a:t>C¸ </a:t>
            </a:r>
            <a:r>
              <a:rPr lang="en-US" sz="3733" dirty="0" err="1">
                <a:latin typeface=".VnAvant" pitchFamily="34" charset="0"/>
              </a:rPr>
              <a:t>th</a:t>
            </a:r>
            <a:r>
              <a:rPr lang="en-US" sz="3733" dirty="0">
                <a:latin typeface=".VnAvant" pitchFamily="34" charset="0"/>
              </a:rPr>
              <a:t>× la to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3962400" y="4546601"/>
            <a:ext cx="60388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Im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nh</a:t>
            </a:r>
            <a:r>
              <a:rPr lang="en-US" sz="3733" dirty="0" err="1">
                <a:latin typeface="HP-221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­ </a:t>
            </a:r>
            <a:r>
              <a:rPr lang="en-US" sz="3733" dirty="0" err="1">
                <a:latin typeface=".VnAvant" pitchFamily="34" charset="0"/>
              </a:rPr>
              <a:t>trÎ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nhá</a:t>
            </a:r>
            <a:endParaRPr lang="en-US" sz="3733" dirty="0">
              <a:latin typeface=".VnAvant" pitchFamily="34" charset="0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3962400" y="5054601"/>
            <a:ext cx="6038851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 err="1">
                <a:latin typeface=".VnAvant" pitchFamily="34" charset="0"/>
              </a:rPr>
              <a:t>ChËm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nh­</a:t>
            </a:r>
            <a:r>
              <a:rPr lang="en-US" sz="3733" dirty="0" err="1">
                <a:latin typeface="HP-221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­  c« </a:t>
            </a:r>
            <a:r>
              <a:rPr lang="en-US" sz="3733" dirty="0" err="1">
                <a:latin typeface=".VnAvant" pitchFamily="34" charset="0"/>
              </a:rPr>
              <a:t>Thá</a:t>
            </a:r>
            <a:endParaRPr lang="en-US" sz="3733" dirty="0">
              <a:latin typeface=".VnAvant" pitchFamily="34" charset="0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3962401" y="5562601"/>
            <a:ext cx="5378450" cy="587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733" dirty="0">
                <a:latin typeface=".VnAvant" pitchFamily="34" charset="0"/>
              </a:rPr>
              <a:t>LÑ </a:t>
            </a:r>
            <a:r>
              <a:rPr lang="en-US" sz="3733" dirty="0" err="1">
                <a:latin typeface=".VnAvant" pitchFamily="34" charset="0"/>
              </a:rPr>
              <a:t>nh­</a:t>
            </a:r>
            <a:r>
              <a:rPr lang="en-US" sz="3733" dirty="0" err="1">
                <a:latin typeface="HP-221" pitchFamily="34" charset="0"/>
              </a:rPr>
              <a:t>ư</a:t>
            </a:r>
            <a:r>
              <a:rPr lang="en-US" sz="3733" dirty="0">
                <a:latin typeface=".VnAvant" pitchFamily="34" charset="0"/>
              </a:rPr>
              <a:t>­  </a:t>
            </a:r>
            <a:r>
              <a:rPr lang="en-US" sz="3733" dirty="0" err="1">
                <a:latin typeface=".VnAvant" pitchFamily="34" charset="0"/>
              </a:rPr>
              <a:t>cô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rïa</a:t>
            </a:r>
            <a:r>
              <a:rPr lang="en-US" sz="3733" dirty="0">
                <a:latin typeface=".VnAvant" pitchFamily="34" charset="0"/>
              </a:rPr>
              <a:t>.....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5194301" y="6194426"/>
            <a:ext cx="5778500" cy="587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189" lvl="1" indent="0">
              <a:buNone/>
            </a:pPr>
            <a:r>
              <a:rPr lang="en-US" sz="3200" i="1" dirty="0" err="1">
                <a:latin typeface=".VnAvant" pitchFamily="34" charset="0"/>
              </a:rPr>
              <a:t>Pháng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theo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vÌ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nãi</a:t>
            </a:r>
            <a:r>
              <a:rPr lang="en-US" sz="3200" i="1" dirty="0">
                <a:latin typeface=".VnAvant" pitchFamily="34" charset="0"/>
              </a:rPr>
              <a:t> </a:t>
            </a:r>
            <a:r>
              <a:rPr lang="en-US" sz="3200" i="1" dirty="0" err="1">
                <a:latin typeface=".VnAvant" pitchFamily="34" charset="0"/>
              </a:rPr>
              <a:t>ng­uîc</a:t>
            </a:r>
            <a:endParaRPr lang="en-US" sz="3200" i="1" dirty="0">
              <a:latin typeface=".VnAvan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72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4" grpId="0"/>
      <p:bldP spid="15" grpId="0"/>
      <p:bldP spid="16" grpId="0"/>
      <p:bldP spid="1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A_图片 6">
            <a:extLst>
              <a:ext uri="{FF2B5EF4-FFF2-40B4-BE49-F238E27FC236}">
                <a16:creationId xmlns="" xmlns:a16="http://schemas.microsoft.com/office/drawing/2014/main" id="{91496B80-1B57-496D-94B4-06CDB7152698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62" r="9742" b="11258"/>
          <a:stretch/>
        </p:blipFill>
        <p:spPr>
          <a:xfrm>
            <a:off x="2188030" y="1968738"/>
            <a:ext cx="6760029" cy="3730212"/>
          </a:xfrm>
          <a:prstGeom prst="rect">
            <a:avLst/>
          </a:prstGeom>
        </p:spPr>
      </p:pic>
      <p:pic>
        <p:nvPicPr>
          <p:cNvPr id="8" name="图片 37">
            <a:extLst>
              <a:ext uri="{FF2B5EF4-FFF2-40B4-BE49-F238E27FC236}">
                <a16:creationId xmlns="" xmlns:a16="http://schemas.microsoft.com/office/drawing/2014/main" id="{CA51BFDD-7EB2-41C7-B1D2-9A78363AE09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260" y="-353074"/>
            <a:ext cx="1539558" cy="1691233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grpSp>
        <p:nvGrpSpPr>
          <p:cNvPr id="10" name="组合 23"/>
          <p:cNvGrpSpPr/>
          <p:nvPr/>
        </p:nvGrpSpPr>
        <p:grpSpPr>
          <a:xfrm>
            <a:off x="0" y="6015478"/>
            <a:ext cx="12192000" cy="842522"/>
            <a:chOff x="-17585" y="5729324"/>
            <a:chExt cx="12203723" cy="1123362"/>
          </a:xfrm>
        </p:grpSpPr>
        <p:pic>
          <p:nvPicPr>
            <p:cNvPr id="11" name="图片 24"/>
            <p:cNvPicPr>
              <a:picLocks noChangeAspect="1"/>
            </p:cNvPicPr>
            <p:nvPr/>
          </p:nvPicPr>
          <p:blipFill rotWithShape="1">
            <a:blip r:embed="rId7"/>
            <a:srcRect l="1990"/>
            <a:stretch/>
          </p:blipFill>
          <p:spPr>
            <a:xfrm>
              <a:off x="-17585" y="5729324"/>
              <a:ext cx="8659753" cy="1123362"/>
            </a:xfrm>
            <a:prstGeom prst="rect">
              <a:avLst/>
            </a:prstGeom>
          </p:spPr>
        </p:pic>
        <p:pic>
          <p:nvPicPr>
            <p:cNvPr id="12" name="图片 25"/>
            <p:cNvPicPr>
              <a:picLocks noChangeAspect="1"/>
            </p:cNvPicPr>
            <p:nvPr/>
          </p:nvPicPr>
          <p:blipFill rotWithShape="1">
            <a:blip r:embed="rId7"/>
            <a:srcRect r="21459"/>
            <a:stretch/>
          </p:blipFill>
          <p:spPr>
            <a:xfrm>
              <a:off x="5398477" y="5729324"/>
              <a:ext cx="6787661" cy="1123362"/>
            </a:xfrm>
            <a:prstGeom prst="rect">
              <a:avLst/>
            </a:prstGeom>
          </p:spPr>
        </p:pic>
      </p:grpSp>
      <p:pic>
        <p:nvPicPr>
          <p:cNvPr id="13" name="图片 3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52"/>
          <a:stretch/>
        </p:blipFill>
        <p:spPr>
          <a:xfrm>
            <a:off x="9348049" y="492543"/>
            <a:ext cx="2843951" cy="5720090"/>
          </a:xfrm>
          <a:prstGeom prst="rect">
            <a:avLst/>
          </a:prstGeom>
        </p:spPr>
      </p:pic>
      <p:pic>
        <p:nvPicPr>
          <p:cNvPr id="17" name="PA_图片 3">
            <a:extLst>
              <a:ext uri="{FF2B5EF4-FFF2-40B4-BE49-F238E27FC236}">
                <a16:creationId xmlns="" xmlns:a16="http://schemas.microsoft.com/office/drawing/2014/main" id="{5B74BE9E-C78D-4DEC-B03F-FC27DD50910A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21997" y="2210967"/>
            <a:ext cx="5046360" cy="504636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239394" y="2953744"/>
            <a:ext cx="5057291" cy="992543"/>
          </a:xfrm>
          <a:prstGeom prst="rect">
            <a:avLst/>
          </a:prstGeom>
          <a:noFill/>
        </p:spPr>
        <p:txBody>
          <a:bodyPr wrap="square" lIns="68543" tIns="34272" rIns="68543" bIns="34272" rtlCol="0">
            <a:spAutoFit/>
          </a:bodyPr>
          <a:lstStyle>
            <a:defPPr>
              <a:defRPr lang="en-US"/>
            </a:defPPr>
            <a:lvl1pPr algn="just">
              <a:defRPr sz="2800" b="1"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defRPr>
            </a:lvl1pPr>
          </a:lstStyle>
          <a:p>
            <a:pPr algn="l"/>
            <a:r>
              <a:rPr lang="en-US" sz="6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TÌM HIỂU BÀI</a:t>
            </a:r>
          </a:p>
        </p:txBody>
      </p:sp>
    </p:spTree>
    <p:extLst>
      <p:ext uri="{BB962C8B-B14F-4D97-AF65-F5344CB8AC3E}">
        <p14:creationId xmlns:p14="http://schemas.microsoft.com/office/powerpoint/2010/main" val="273775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2" t="11764" r="58229"/>
          <a:stretch/>
        </p:blipFill>
        <p:spPr>
          <a:xfrm>
            <a:off x="0" y="191792"/>
            <a:ext cx="1408909" cy="1600200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909" y="1181042"/>
            <a:ext cx="9335309" cy="358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84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/>
          <p:cNvSpPr/>
          <p:nvPr/>
        </p:nvSpPr>
        <p:spPr>
          <a:xfrm>
            <a:off x="914400" y="260250"/>
            <a:ext cx="508000" cy="69762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4" name="TextBox 3"/>
          <p:cNvSpPr txBox="1"/>
          <p:nvPr/>
        </p:nvSpPr>
        <p:spPr>
          <a:xfrm>
            <a:off x="965200" y="308614"/>
            <a:ext cx="100584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733" dirty="0">
                <a:latin typeface=".VnAvant" pitchFamily="34" charset="0"/>
              </a:rPr>
              <a:t>? </a:t>
            </a:r>
            <a:r>
              <a:rPr lang="en-US" sz="3733" dirty="0" err="1">
                <a:latin typeface=".VnAvant" pitchFamily="34" charset="0"/>
              </a:rPr>
              <a:t>Em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h·y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nãi</a:t>
            </a:r>
            <a:r>
              <a:rPr lang="en-US" sz="3733" dirty="0">
                <a:latin typeface=".VnAvant" pitchFamily="34" charset="0"/>
              </a:rPr>
              <a:t> l¹i </a:t>
            </a:r>
            <a:r>
              <a:rPr lang="en-US" sz="3733" dirty="0" err="1">
                <a:latin typeface=".VnAvant" pitchFamily="34" charset="0"/>
              </a:rPr>
              <a:t>cho</a:t>
            </a:r>
            <a:r>
              <a:rPr lang="en-US" sz="3733" dirty="0">
                <a:latin typeface=".VnAvant" pitchFamily="34" charset="0"/>
              </a:rPr>
              <a:t> ®</a:t>
            </a:r>
            <a:r>
              <a:rPr lang="en-US" sz="3733" dirty="0" err="1">
                <a:latin typeface=".VnAvant" pitchFamily="34" charset="0"/>
              </a:rPr>
              <a:t>óng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thùc</a:t>
            </a:r>
            <a:r>
              <a:rPr lang="en-US" sz="3733" dirty="0">
                <a:latin typeface=".VnAvant" pitchFamily="34" charset="0"/>
              </a:rPr>
              <a:t> </a:t>
            </a:r>
            <a:r>
              <a:rPr lang="en-US" sz="3733" dirty="0" err="1">
                <a:latin typeface=".VnAvant" pitchFamily="34" charset="0"/>
              </a:rPr>
              <a:t>tÕ</a:t>
            </a:r>
            <a:r>
              <a:rPr lang="en-US" sz="3733" dirty="0">
                <a:latin typeface=".VnAvant" pitchFamily="34" charset="0"/>
              </a:rPr>
              <a:t>. </a:t>
            </a:r>
            <a:r>
              <a:rPr lang="en-US" sz="2667" dirty="0">
                <a:solidFill>
                  <a:srgbClr val="FF0000"/>
                </a:solidFill>
                <a:latin typeface=".VnAvant" pitchFamily="34" charset="0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11200" y="2209800"/>
            <a:ext cx="3556000" cy="1625600"/>
          </a:xfrm>
          <a:prstGeom prst="roundRect">
            <a:avLst/>
          </a:prstGeom>
          <a:solidFill>
            <a:srgbClr val="FFCD2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Chã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th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× </a:t>
            </a:r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liÕm</a:t>
            </a:r>
            <a:r>
              <a:rPr lang="en-US" sz="3733" dirty="0">
                <a:solidFill>
                  <a:srgbClr val="FF0000"/>
                </a:solidFill>
                <a:latin typeface=".VnArial" pitchFamily="34" charset="0"/>
              </a:rPr>
              <a:t> la</a:t>
            </a:r>
          </a:p>
          <a:p>
            <a:pPr algn="ctr"/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Gµ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th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× </a:t>
            </a:r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mæ</a:t>
            </a:r>
            <a:r>
              <a:rPr lang="en-US" sz="3733" dirty="0">
                <a:solidFill>
                  <a:srgbClr val="FF0000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mæ</a:t>
            </a:r>
            <a:r>
              <a:rPr lang="en-US" sz="3733" dirty="0">
                <a:solidFill>
                  <a:srgbClr val="FF0000"/>
                </a:solidFill>
                <a:latin typeface=".VnArial" pitchFamily="34" charset="0"/>
              </a:rPr>
              <a:t>.</a:t>
            </a:r>
          </a:p>
        </p:txBody>
      </p:sp>
      <p:sp>
        <p:nvSpPr>
          <p:cNvPr id="9" name="Oval 8"/>
          <p:cNvSpPr/>
          <p:nvPr/>
        </p:nvSpPr>
        <p:spPr>
          <a:xfrm>
            <a:off x="0" y="2108200"/>
            <a:ext cx="711200" cy="55201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267" dirty="0">
                <a:solidFill>
                  <a:schemeClr val="tx1"/>
                </a:solidFill>
                <a:latin typeface=".VnArial" pitchFamily="34" charset="0"/>
              </a:rPr>
              <a:t>M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68800" y="2209800"/>
            <a:ext cx="3759200" cy="1625600"/>
          </a:xfrm>
          <a:prstGeom prst="roundRect">
            <a:avLst/>
          </a:prstGeom>
          <a:solidFill>
            <a:srgbClr val="FFCD2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 err="1">
                <a:solidFill>
                  <a:schemeClr val="tx1"/>
                </a:solidFill>
                <a:latin typeface="HP-222" pitchFamily="34" charset="0"/>
              </a:rPr>
              <a:t>Dữ</a:t>
            </a:r>
            <a:r>
              <a:rPr lang="en-US" sz="3733" dirty="0">
                <a:solidFill>
                  <a:schemeClr val="tx1"/>
                </a:solidFill>
                <a:latin typeface="HP-222" pitchFamily="34" charset="0"/>
              </a:rPr>
              <a:t> </a:t>
            </a:r>
            <a:r>
              <a:rPr lang="en-US" sz="3733" dirty="0" err="1">
                <a:solidFill>
                  <a:schemeClr val="tx1"/>
                </a:solidFill>
                <a:latin typeface="HP-222" pitchFamily="34" charset="0"/>
              </a:rPr>
              <a:t>như</a:t>
            </a:r>
            <a:r>
              <a:rPr lang="en-US" sz="3733" dirty="0">
                <a:solidFill>
                  <a:schemeClr val="tx1"/>
                </a:solidFill>
                <a:latin typeface="HP-222" pitchFamily="34" charset="0"/>
              </a:rPr>
              <a:t> ........</a:t>
            </a:r>
          </a:p>
          <a:p>
            <a:pPr algn="ctr"/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Nhu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 m×.........</a:t>
            </a:r>
            <a:r>
              <a:rPr lang="en-US" sz="3733" dirty="0">
                <a:solidFill>
                  <a:srgbClr val="FF0000"/>
                </a:solidFill>
                <a:latin typeface=".VnArial" pitchFamily="34" charset="0"/>
              </a:rPr>
              <a:t>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31200" y="2209800"/>
            <a:ext cx="3860800" cy="1625600"/>
          </a:xfrm>
          <a:prstGeom prst="roundRect">
            <a:avLst/>
          </a:prstGeom>
          <a:solidFill>
            <a:srgbClr val="FFCD2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Cß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th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× ............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  <a:p>
            <a:pPr algn="ctr"/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Bß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th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× ............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1422400" y="4445000"/>
            <a:ext cx="4284133" cy="1625600"/>
          </a:xfrm>
          <a:prstGeom prst="roundRect">
            <a:avLst/>
          </a:prstGeom>
          <a:solidFill>
            <a:srgbClr val="FFCD2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C¸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th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× ............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  <a:p>
            <a:pPr algn="ctr"/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TrÎ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nhá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th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×......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705600" y="4445000"/>
            <a:ext cx="3556000" cy="1625600"/>
          </a:xfrm>
          <a:prstGeom prst="roundRect">
            <a:avLst/>
          </a:prstGeom>
          <a:solidFill>
            <a:srgbClr val="FFCD2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ChËm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nh</a:t>
            </a:r>
            <a:r>
              <a:rPr lang="en-US" sz="3733" dirty="0" err="1">
                <a:solidFill>
                  <a:schemeClr val="tx1"/>
                </a:solidFill>
                <a:latin typeface="HP-222" pitchFamily="34" charset="0"/>
              </a:rPr>
              <a:t>ư</a:t>
            </a:r>
            <a:r>
              <a:rPr lang="en-US" sz="3733" dirty="0">
                <a:solidFill>
                  <a:schemeClr val="tx1"/>
                </a:solidFill>
                <a:latin typeface="HP-222" pitchFamily="34" charset="0"/>
              </a:rPr>
              <a:t>.......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  <a:p>
            <a:pPr algn="ctr"/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LÑ </a:t>
            </a:r>
            <a:r>
              <a:rPr lang="en-US" sz="3733" dirty="0" err="1">
                <a:solidFill>
                  <a:schemeClr val="tx1"/>
                </a:solidFill>
                <a:latin typeface=".VnArial" pitchFamily="34" charset="0"/>
              </a:rPr>
              <a:t>nh</a:t>
            </a:r>
            <a:r>
              <a:rPr lang="en-US" sz="3733" dirty="0" err="1">
                <a:solidFill>
                  <a:schemeClr val="tx1"/>
                </a:solidFill>
                <a:latin typeface="HP-222" pitchFamily="34" charset="0"/>
              </a:rPr>
              <a:t>ư</a:t>
            </a:r>
            <a:r>
              <a:rPr lang="en-US" sz="3733" dirty="0">
                <a:solidFill>
                  <a:schemeClr val="tx1"/>
                </a:solidFill>
                <a:latin typeface=".VnArial" pitchFamily="34" charset="0"/>
              </a:rPr>
              <a:t>..........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0" y="3036174"/>
            <a:ext cx="20320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733" dirty="0" err="1">
                <a:solidFill>
                  <a:srgbClr val="FF0000"/>
                </a:solidFill>
                <a:latin typeface="HP-222" pitchFamily="34" charset="0"/>
              </a:rPr>
              <a:t>gã</a:t>
            </a:r>
            <a:r>
              <a:rPr lang="en-US" sz="3733" dirty="0">
                <a:solidFill>
                  <a:srgbClr val="FF0000"/>
                </a:solidFill>
                <a:latin typeface="HP-222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HP-222" pitchFamily="34" charset="0"/>
              </a:rPr>
              <a:t>cọp</a:t>
            </a:r>
            <a:r>
              <a:rPr lang="en-US" sz="3733" dirty="0">
                <a:solidFill>
                  <a:srgbClr val="FF0000"/>
                </a:solidFill>
                <a:latin typeface="HP-222" pitchFamily="34" charset="0"/>
              </a:rPr>
              <a:t> </a:t>
            </a:r>
            <a:endParaRPr lang="en-US" sz="3733" dirty="0"/>
          </a:p>
        </p:txBody>
      </p:sp>
      <p:sp>
        <p:nvSpPr>
          <p:cNvPr id="17" name="TextBox 16"/>
          <p:cNvSpPr txBox="1"/>
          <p:nvPr/>
        </p:nvSpPr>
        <p:spPr>
          <a:xfrm>
            <a:off x="6299200" y="2426574"/>
            <a:ext cx="20320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quả</a:t>
            </a:r>
            <a:r>
              <a:rPr lang="en-US" sz="3733" dirty="0">
                <a:solidFill>
                  <a:srgbClr val="FF0000"/>
                </a:solidFill>
                <a:latin typeface=".VnArial" pitchFamily="34" charset="0"/>
              </a:rPr>
              <a:t> </a:t>
            </a:r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na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652000" y="2426573"/>
            <a:ext cx="20320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èm</a:t>
            </a:r>
            <a:r>
              <a:rPr lang="en-US" sz="3733" dirty="0">
                <a:solidFill>
                  <a:srgbClr val="FF0000"/>
                </a:solidFill>
                <a:latin typeface=".VnArial" pitchFamily="34" charset="0"/>
              </a:rPr>
              <a:t> o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753600" y="2976739"/>
            <a:ext cx="28448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 err="1" smtClean="0">
                <a:solidFill>
                  <a:srgbClr val="FF0000"/>
                </a:solidFill>
                <a:latin typeface=".VnArial" pitchFamily="34" charset="0"/>
              </a:rPr>
              <a:t>phèp</a:t>
            </a:r>
            <a:r>
              <a:rPr lang="en-US" sz="3733" dirty="0" smtClean="0">
                <a:solidFill>
                  <a:srgbClr val="FF0000"/>
                </a:solidFill>
                <a:latin typeface=".VnArial" pitchFamily="34" charset="0"/>
              </a:rPr>
              <a:t> </a:t>
            </a:r>
            <a:r>
              <a:rPr lang="en-US" sz="3733" dirty="0" err="1" smtClean="0">
                <a:solidFill>
                  <a:srgbClr val="FF0000"/>
                </a:solidFill>
                <a:latin typeface=".VnArial" pitchFamily="34" charset="0"/>
              </a:rPr>
              <a:t>ph¸p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540000" y="4602339"/>
            <a:ext cx="28448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im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454400" y="5169773"/>
            <a:ext cx="28448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>
                <a:solidFill>
                  <a:srgbClr val="FF0000"/>
                </a:solidFill>
                <a:latin typeface=".VnArial" pitchFamily="34" charset="0"/>
              </a:rPr>
              <a:t>la to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331200" y="4661773"/>
            <a:ext cx="28448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rïa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924800" y="5169773"/>
            <a:ext cx="28448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 err="1">
                <a:solidFill>
                  <a:srgbClr val="FF0000"/>
                </a:solidFill>
                <a:latin typeface=".VnArial" pitchFamily="34" charset="0"/>
              </a:rPr>
              <a:t>thá</a:t>
            </a:r>
            <a:endParaRPr lang="en-US" sz="3733" dirty="0">
              <a:solidFill>
                <a:srgbClr val="FF0000"/>
              </a:solidFill>
              <a:latin typeface=".Vn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5359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2000">
        <p14:vortex dir="r"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5" grpId="0" animBg="1"/>
      <p:bldP spid="9" grpId="0" animBg="1"/>
      <p:bldP spid="11" grpId="0" animBg="1"/>
      <p:bldP spid="12" grpId="0" animBg="1"/>
      <p:bldP spid="13" grpId="0" animBg="1"/>
      <p:bldP spid="14" grpId="0" animBg="1"/>
      <p:bldP spid="7" grpId="0"/>
      <p:bldP spid="17" grpId="0"/>
      <p:bldP spid="18" grpId="0"/>
      <p:bldP spid="19" grpId="0"/>
      <p:bldP spid="20" grpId="0"/>
      <p:bldP spid="23" grpId="0"/>
      <p:bldP spid="24" grpId="0"/>
      <p:bldP spid="2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55424" y="37998"/>
            <a:ext cx="7268307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Nối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tên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sự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vật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với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đặc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điểm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,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hoạt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động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cho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đúng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với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thực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HP 001"/>
              </a:rPr>
              <a:t>tế</a:t>
            </a:r>
            <a:r>
              <a:rPr lang="en-US" sz="2000" dirty="0" smtClean="0">
                <a:solidFill>
                  <a:srgbClr val="0070C0"/>
                </a:solidFill>
                <a:latin typeface="HP 001"/>
              </a:rPr>
              <a:t>.</a:t>
            </a:r>
            <a:endParaRPr lang="vi-VN" sz="2000" dirty="0">
              <a:solidFill>
                <a:srgbClr val="0070C0"/>
              </a:solidFill>
              <a:latin typeface="HP 001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086692" y="3732478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HP 001"/>
              </a:rPr>
              <a:t>g</a:t>
            </a:r>
            <a:r>
              <a:rPr lang="en-US" dirty="0" smtClean="0">
                <a:latin typeface="HP 001"/>
              </a:rPr>
              <a:t>. </a:t>
            </a:r>
            <a:r>
              <a:rPr lang="en-US" dirty="0" err="1" smtClean="0">
                <a:latin typeface="HP 001"/>
              </a:rPr>
              <a:t>Bò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thì</a:t>
            </a:r>
            <a:endParaRPr lang="vi-VN" dirty="0">
              <a:latin typeface="HP 001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055425" y="4937282"/>
            <a:ext cx="205545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i. </a:t>
            </a:r>
            <a:r>
              <a:rPr lang="en-US" dirty="0" err="1" smtClean="0">
                <a:latin typeface="HP 001"/>
              </a:rPr>
              <a:t>Trẻ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nhỏ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thì</a:t>
            </a:r>
            <a:endParaRPr lang="vi-VN" dirty="0">
              <a:latin typeface="HP 001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055425" y="5583991"/>
            <a:ext cx="205545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HP 001"/>
              </a:rPr>
              <a:t>k</a:t>
            </a:r>
            <a:r>
              <a:rPr lang="en-US" dirty="0" smtClean="0">
                <a:latin typeface="HP 001"/>
              </a:rPr>
              <a:t>. </a:t>
            </a:r>
            <a:r>
              <a:rPr lang="en-US" dirty="0" err="1" smtClean="0">
                <a:latin typeface="HP 001"/>
              </a:rPr>
              <a:t>Chậm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như</a:t>
            </a:r>
            <a:endParaRPr lang="vi-VN" dirty="0">
              <a:latin typeface="HP 001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055424" y="752174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a. </a:t>
            </a:r>
            <a:r>
              <a:rPr lang="en-US" dirty="0" err="1" smtClean="0">
                <a:latin typeface="HP 001"/>
              </a:rPr>
              <a:t>Chó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thì</a:t>
            </a:r>
            <a:endParaRPr lang="vi-VN" dirty="0">
              <a:latin typeface="HP 001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055425" y="1357710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b. </a:t>
            </a:r>
            <a:r>
              <a:rPr lang="en-US" dirty="0" err="1" smtClean="0">
                <a:latin typeface="HP 001"/>
              </a:rPr>
              <a:t>Gà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thì</a:t>
            </a:r>
            <a:endParaRPr lang="vi-VN" dirty="0">
              <a:latin typeface="HP 001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035832" y="1933356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HP 001"/>
              </a:rPr>
              <a:t>c</a:t>
            </a:r>
            <a:r>
              <a:rPr lang="en-US" dirty="0" smtClean="0">
                <a:latin typeface="HP 001"/>
              </a:rPr>
              <a:t>. </a:t>
            </a:r>
            <a:r>
              <a:rPr lang="en-US" dirty="0" err="1" smtClean="0">
                <a:latin typeface="HP 001"/>
              </a:rPr>
              <a:t>Dữ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như</a:t>
            </a:r>
            <a:endParaRPr lang="vi-VN" dirty="0">
              <a:latin typeface="HP 001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063243" y="2550028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d. </a:t>
            </a:r>
            <a:r>
              <a:rPr lang="en-US" dirty="0" err="1" smtClean="0">
                <a:latin typeface="HP 001"/>
              </a:rPr>
              <a:t>Nhu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mì</a:t>
            </a:r>
            <a:r>
              <a:rPr lang="en-US" dirty="0" smtClean="0">
                <a:latin typeface="HP 001"/>
              </a:rPr>
              <a:t> </a:t>
            </a:r>
            <a:endParaRPr lang="vi-VN" dirty="0">
              <a:latin typeface="HP 001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086691" y="3146115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e. </a:t>
            </a:r>
            <a:r>
              <a:rPr lang="en-US" dirty="0" err="1" smtClean="0">
                <a:latin typeface="HP 001"/>
              </a:rPr>
              <a:t>Cò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thì</a:t>
            </a:r>
            <a:endParaRPr lang="vi-VN" dirty="0">
              <a:latin typeface="HP 001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2063243" y="6240212"/>
            <a:ext cx="205545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HP 001"/>
              </a:rPr>
              <a:t>l</a:t>
            </a:r>
            <a:r>
              <a:rPr lang="en-US" dirty="0" smtClean="0">
                <a:latin typeface="HP 001"/>
              </a:rPr>
              <a:t>. </a:t>
            </a:r>
            <a:r>
              <a:rPr lang="en-US" dirty="0" err="1" smtClean="0">
                <a:latin typeface="HP 001"/>
              </a:rPr>
              <a:t>Lẹ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như</a:t>
            </a:r>
            <a:endParaRPr lang="vi-VN" dirty="0">
              <a:latin typeface="HP 001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526206" y="752174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1. </a:t>
            </a:r>
            <a:r>
              <a:rPr lang="en-US" dirty="0" err="1" smtClean="0">
                <a:latin typeface="HP 001"/>
              </a:rPr>
              <a:t>mổ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mổ</a:t>
            </a:r>
            <a:endParaRPr lang="vi-VN" dirty="0">
              <a:latin typeface="HP 001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526205" y="1289231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2. </a:t>
            </a:r>
            <a:r>
              <a:rPr lang="en-US" dirty="0" err="1" smtClean="0">
                <a:latin typeface="HP 001"/>
              </a:rPr>
              <a:t>liếm</a:t>
            </a:r>
            <a:r>
              <a:rPr lang="en-US" dirty="0" smtClean="0">
                <a:latin typeface="HP 001"/>
              </a:rPr>
              <a:t> la</a:t>
            </a:r>
            <a:endParaRPr lang="vi-VN" dirty="0">
              <a:latin typeface="HP 001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526204" y="1867383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3. </a:t>
            </a:r>
            <a:r>
              <a:rPr lang="en-US" dirty="0" err="1" smtClean="0">
                <a:latin typeface="HP 001"/>
              </a:rPr>
              <a:t>quả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na</a:t>
            </a:r>
            <a:endParaRPr lang="vi-VN" dirty="0">
              <a:latin typeface="HP 001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526203" y="2461054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4. </a:t>
            </a:r>
            <a:r>
              <a:rPr lang="en-US" dirty="0" err="1" smtClean="0">
                <a:latin typeface="HP 001"/>
              </a:rPr>
              <a:t>Gã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cọp</a:t>
            </a:r>
            <a:endParaRPr lang="vi-VN" dirty="0">
              <a:latin typeface="HP 001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526203" y="3110966"/>
            <a:ext cx="198511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5. </a:t>
            </a:r>
            <a:r>
              <a:rPr lang="en-US" dirty="0" err="1" smtClean="0">
                <a:latin typeface="HP 001"/>
              </a:rPr>
              <a:t>phốp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pháp</a:t>
            </a:r>
            <a:endParaRPr lang="vi-VN" dirty="0">
              <a:latin typeface="HP 001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7526202" y="3796075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6. </a:t>
            </a:r>
            <a:r>
              <a:rPr lang="en-US" dirty="0" err="1" smtClean="0">
                <a:latin typeface="HP 001"/>
              </a:rPr>
              <a:t>Ốm</a:t>
            </a:r>
            <a:r>
              <a:rPr lang="en-US" dirty="0" smtClean="0">
                <a:latin typeface="HP 001"/>
              </a:rPr>
              <a:t> o</a:t>
            </a:r>
            <a:endParaRPr lang="vi-VN" dirty="0">
              <a:latin typeface="HP 001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526202" y="4481551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7. la to</a:t>
            </a:r>
            <a:endParaRPr lang="vi-VN" dirty="0">
              <a:latin typeface="HP 001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7526201" y="5130230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8. </a:t>
            </a:r>
            <a:r>
              <a:rPr lang="en-US" dirty="0" err="1" smtClean="0">
                <a:latin typeface="HP 001"/>
              </a:rPr>
              <a:t>im</a:t>
            </a:r>
            <a:endParaRPr lang="vi-VN" dirty="0">
              <a:latin typeface="HP 001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7526201" y="5737997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9. </a:t>
            </a:r>
            <a:r>
              <a:rPr lang="en-US" dirty="0" err="1">
                <a:latin typeface="HP 001"/>
              </a:rPr>
              <a:t>c</a:t>
            </a:r>
            <a:r>
              <a:rPr lang="en-US" dirty="0" err="1" smtClean="0">
                <a:latin typeface="HP 001"/>
              </a:rPr>
              <a:t>ô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thỏ</a:t>
            </a:r>
            <a:endParaRPr lang="vi-VN" dirty="0">
              <a:latin typeface="HP 001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086693" y="4318841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h. </a:t>
            </a:r>
            <a:r>
              <a:rPr lang="en-US" dirty="0" err="1" smtClean="0">
                <a:latin typeface="HP 001"/>
              </a:rPr>
              <a:t>Cá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thì</a:t>
            </a:r>
            <a:endParaRPr lang="vi-VN" dirty="0">
              <a:latin typeface="HP 001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7526200" y="6307407"/>
            <a:ext cx="183661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P 001"/>
              </a:rPr>
              <a:t>10. </a:t>
            </a:r>
            <a:r>
              <a:rPr lang="en-US" dirty="0" err="1" smtClean="0">
                <a:latin typeface="HP 001"/>
              </a:rPr>
              <a:t>cụ</a:t>
            </a:r>
            <a:r>
              <a:rPr lang="en-US" dirty="0" smtClean="0">
                <a:latin typeface="HP 001"/>
              </a:rPr>
              <a:t> </a:t>
            </a:r>
            <a:r>
              <a:rPr lang="en-US" dirty="0" err="1" smtClean="0">
                <a:latin typeface="HP 001"/>
              </a:rPr>
              <a:t>rùa</a:t>
            </a:r>
            <a:endParaRPr lang="vi-VN" dirty="0">
              <a:latin typeface="HP 001"/>
            </a:endParaRPr>
          </a:p>
        </p:txBody>
      </p:sp>
      <p:cxnSp>
        <p:nvCxnSpPr>
          <p:cNvPr id="39" name="Straight Connector 38"/>
          <p:cNvCxnSpPr>
            <a:stCxn id="14" idx="3"/>
            <a:endCxn id="24" idx="1"/>
          </p:cNvCxnSpPr>
          <p:nvPr/>
        </p:nvCxnSpPr>
        <p:spPr>
          <a:xfrm>
            <a:off x="3892039" y="936840"/>
            <a:ext cx="3634166" cy="537057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3872494" y="2227048"/>
            <a:ext cx="3634166" cy="537057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3909604" y="3477964"/>
            <a:ext cx="3634166" cy="537057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3901765" y="4632155"/>
            <a:ext cx="3634166" cy="537057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12" idx="3"/>
          </p:cNvCxnSpPr>
          <p:nvPr/>
        </p:nvCxnSpPr>
        <p:spPr>
          <a:xfrm>
            <a:off x="4110878" y="5768657"/>
            <a:ext cx="3514907" cy="553006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>
            <a:endCxn id="23" idx="1"/>
          </p:cNvCxnSpPr>
          <p:nvPr/>
        </p:nvCxnSpPr>
        <p:spPr>
          <a:xfrm flipV="1">
            <a:off x="3872494" y="936840"/>
            <a:ext cx="3653712" cy="64026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flipV="1">
            <a:off x="3882219" y="2148872"/>
            <a:ext cx="3653712" cy="64026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 flipV="1">
            <a:off x="3906682" y="3242570"/>
            <a:ext cx="3653712" cy="64026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endCxn id="29" idx="1"/>
          </p:cNvCxnSpPr>
          <p:nvPr/>
        </p:nvCxnSpPr>
        <p:spPr>
          <a:xfrm flipV="1">
            <a:off x="4085469" y="4666217"/>
            <a:ext cx="3440733" cy="45125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flipV="1">
            <a:off x="4103037" y="6064484"/>
            <a:ext cx="3440733" cy="45125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674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22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14" y="422356"/>
            <a:ext cx="12192000" cy="6041279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1828800" y="0"/>
            <a:ext cx="0" cy="68580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al 1"/>
          <p:cNvSpPr/>
          <p:nvPr/>
        </p:nvSpPr>
        <p:spPr>
          <a:xfrm>
            <a:off x="11684000" y="889002"/>
            <a:ext cx="408373" cy="33735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11684000" y="2108200"/>
            <a:ext cx="408373" cy="33735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</a:p>
        </p:txBody>
      </p:sp>
      <p:sp>
        <p:nvSpPr>
          <p:cNvPr id="52" name="Oval 51"/>
          <p:cNvSpPr/>
          <p:nvPr/>
        </p:nvSpPr>
        <p:spPr>
          <a:xfrm>
            <a:off x="11690220" y="3442996"/>
            <a:ext cx="408373" cy="33735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</a:p>
        </p:txBody>
      </p:sp>
      <p:sp>
        <p:nvSpPr>
          <p:cNvPr id="53" name="Oval 52"/>
          <p:cNvSpPr/>
          <p:nvPr/>
        </p:nvSpPr>
        <p:spPr>
          <a:xfrm>
            <a:off x="11681928" y="4707295"/>
            <a:ext cx="408373" cy="33735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2183525" y="581698"/>
            <a:ext cx="23368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vi-VN" altLang="vi-VN" sz="6400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į</a:t>
            </a:r>
            <a:endParaRPr lang="en-US" altLang="vi-VN" sz="6400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183525" y="1863497"/>
            <a:ext cx="4289167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vi-VN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Ļ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362722" y="3165015"/>
            <a:ext cx="4342385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Ǉį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11581414" y="5960653"/>
            <a:ext cx="408373" cy="33735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28579" y="4466533"/>
            <a:ext cx="10845478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hŅ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sữa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328579" y="5699295"/>
            <a:ext cx="10845478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Ε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−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đi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ε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ợ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mua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ε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į </a:t>
            </a: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ε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į.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254305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1" grpId="0" animBg="1"/>
      <p:bldP spid="52" grpId="0" animBg="1"/>
      <p:bldP spid="53" grpId="0" animBg="1"/>
      <p:bldP spid="9" grpId="0"/>
      <p:bldP spid="16" grpId="0"/>
      <p:bldP spid="14" grpId="0"/>
      <p:bldP spid="13" grpId="0" animBg="1"/>
      <p:bldP spid="15" grpId="0"/>
      <p:bldP spid="1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13" y="394138"/>
            <a:ext cx="12248947" cy="6069497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1828800" y="0"/>
            <a:ext cx="0" cy="68580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192256" y="1230398"/>
            <a:ext cx="10845478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ε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ó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thì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jổ</a:t>
            </a:r>
            <a:r>
              <a:rPr lang="en-US" altLang="vi-VN" sz="6133" b="1" dirty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jổ</a:t>
            </a:r>
            <a:r>
              <a:rPr lang="en-US" altLang="vi-VN" sz="6133" b="1" dirty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278629" y="2519756"/>
            <a:ext cx="10845478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gà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κ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ì l</a:t>
            </a: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Θ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Ğm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la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302876" y="3809114"/>
            <a:ext cx="10845478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dữ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whư</a:t>
            </a:r>
            <a:r>
              <a:rPr lang="en-US" altLang="vi-VN" sz="6133" b="1" dirty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Ǖ</a:t>
            </a:r>
            <a:r>
              <a:rPr lang="el-GR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ί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ả </a:t>
            </a:r>
            <a:r>
              <a:rPr lang="en-US" altLang="vi-VN" sz="6133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wa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376127" y="5075495"/>
            <a:ext cx="10845478" cy="103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whu</a:t>
            </a:r>
            <a:r>
              <a:rPr lang="en-US" altLang="vi-VN" sz="6133" b="1" dirty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mì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gã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6133" b="1" dirty="0" err="1" smtClean="0">
                <a:solidFill>
                  <a:srgbClr val="FF0000"/>
                </a:solidFill>
                <a:latin typeface="HP001 4 hàng" panose="020B0603050302020204" pitchFamily="34" charset="-93"/>
              </a:rPr>
              <a:t>cĤ</a:t>
            </a:r>
            <a:r>
              <a:rPr lang="en-US" altLang="vi-VN" sz="6133" b="1" dirty="0" smtClean="0">
                <a:solidFill>
                  <a:srgbClr val="FF0000"/>
                </a:solidFill>
                <a:latin typeface="HP001 4 hàng" panose="020B0603050302020204" pitchFamily="34" charset="-93"/>
              </a:rPr>
              <a:t>.</a:t>
            </a:r>
            <a:endParaRPr lang="en-US" altLang="vi-VN" sz="6133" b="1" dirty="0">
              <a:solidFill>
                <a:srgbClr val="FF0000"/>
              </a:solidFill>
              <a:latin typeface="HP001 4 hàng" panose="020B0603050302020204" pitchFamily="34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258294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资源 7343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1346" y="3478531"/>
            <a:ext cx="1044575" cy="635000"/>
          </a:xfrm>
          <a:prstGeom prst="rect">
            <a:avLst/>
          </a:prstGeom>
        </p:spPr>
      </p:pic>
      <p:pic>
        <p:nvPicPr>
          <p:cNvPr id="5" name="图片 4" descr="资源 1343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875" y="276229"/>
            <a:ext cx="3403600" cy="1571625"/>
          </a:xfrm>
          <a:prstGeom prst="rect">
            <a:avLst/>
          </a:prstGeom>
        </p:spPr>
      </p:pic>
      <p:pic>
        <p:nvPicPr>
          <p:cNvPr id="6" name="图片 5" descr="资源 23430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185" y="2658113"/>
            <a:ext cx="2647951" cy="1933575"/>
          </a:xfrm>
          <a:prstGeom prst="rect">
            <a:avLst/>
          </a:prstGeom>
        </p:spPr>
      </p:pic>
      <p:pic>
        <p:nvPicPr>
          <p:cNvPr id="7" name="图片 6" descr="资源 33430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41185" y="569597"/>
            <a:ext cx="2079625" cy="1870075"/>
          </a:xfrm>
          <a:prstGeom prst="rect">
            <a:avLst/>
          </a:prstGeom>
        </p:spPr>
      </p:pic>
      <p:pic>
        <p:nvPicPr>
          <p:cNvPr id="9" name="图片 8" descr="资源 53430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2900" y="3940178"/>
            <a:ext cx="9367520" cy="2684145"/>
          </a:xfrm>
          <a:prstGeom prst="rect">
            <a:avLst/>
          </a:prstGeom>
        </p:spPr>
      </p:pic>
      <p:pic>
        <p:nvPicPr>
          <p:cNvPr id="10" name="图片 9" descr="资源 63430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26035" y="6208396"/>
            <a:ext cx="12243435" cy="710565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3470791" y="1718609"/>
            <a:ext cx="625363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8000" b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Tạm biệt và </a:t>
            </a:r>
          </a:p>
          <a:p>
            <a:pPr algn="ctr"/>
            <a:r>
              <a:rPr lang="en-US" altLang="zh-CN" sz="8000" b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hẹn gặp lại</a:t>
            </a:r>
            <a:r>
              <a:rPr lang="en-US" altLang="zh-CN" sz="8000" b="1" dirty="0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!</a:t>
            </a:r>
            <a:endParaRPr lang="en-US" altLang="zh-CN" sz="8000" b="1">
              <a:solidFill>
                <a:srgbClr val="92A028"/>
              </a:solidFill>
              <a:latin typeface="HP001 4 hàng" pitchFamily="34" charset="0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4584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2.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2.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1944</TotalTime>
  <Words>591</Words>
  <Application>Microsoft Office PowerPoint</Application>
  <PresentationFormat>Widescreen</PresentationFormat>
  <Paragraphs>163</Paragraphs>
  <Slides>36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54" baseType="lpstr">
      <vt:lpstr>SimSun</vt:lpstr>
      <vt:lpstr>SimSun</vt:lpstr>
      <vt:lpstr>.VnArial</vt:lpstr>
      <vt:lpstr>.VnAvant</vt:lpstr>
      <vt:lpstr>Arial</vt:lpstr>
      <vt:lpstr>Arial-Rounded</vt:lpstr>
      <vt:lpstr>Calibri</vt:lpstr>
      <vt:lpstr>Calibri Light</vt:lpstr>
      <vt:lpstr>HP 001</vt:lpstr>
      <vt:lpstr>HP001 4 hàng</vt:lpstr>
      <vt:lpstr>HP-221</vt:lpstr>
      <vt:lpstr>HP-222</vt:lpstr>
      <vt:lpstr>iCiel Rukola</vt:lpstr>
      <vt:lpstr>Times New Roman</vt:lpstr>
      <vt:lpstr>Verdana</vt:lpstr>
      <vt:lpstr>VNI-Times</vt:lpstr>
      <vt:lpstr>方正粗圆简体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Thuy Van</cp:lastModifiedBy>
  <cp:revision>222</cp:revision>
  <dcterms:created xsi:type="dcterms:W3CDTF">2020-08-09T11:49:32Z</dcterms:created>
  <dcterms:modified xsi:type="dcterms:W3CDTF">2021-11-10T17:17:48Z</dcterms:modified>
</cp:coreProperties>
</file>