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35" r:id="rId1"/>
  </p:sldMasterIdLst>
  <p:notesMasterIdLst>
    <p:notesMasterId r:id="rId40"/>
  </p:notesMasterIdLst>
  <p:handoutMasterIdLst>
    <p:handoutMasterId r:id="rId41"/>
  </p:handoutMasterIdLst>
  <p:sldIdLst>
    <p:sldId id="321" r:id="rId2"/>
    <p:sldId id="328" r:id="rId3"/>
    <p:sldId id="269" r:id="rId4"/>
    <p:sldId id="259" r:id="rId5"/>
    <p:sldId id="298" r:id="rId6"/>
    <p:sldId id="299" r:id="rId7"/>
    <p:sldId id="300" r:id="rId8"/>
    <p:sldId id="273" r:id="rId9"/>
    <p:sldId id="305" r:id="rId10"/>
    <p:sldId id="303" r:id="rId11"/>
    <p:sldId id="297" r:id="rId12"/>
    <p:sldId id="296" r:id="rId13"/>
    <p:sldId id="281" r:id="rId14"/>
    <p:sldId id="282" r:id="rId15"/>
    <p:sldId id="317" r:id="rId16"/>
    <p:sldId id="316" r:id="rId17"/>
    <p:sldId id="323" r:id="rId18"/>
    <p:sldId id="286" r:id="rId19"/>
    <p:sldId id="324" r:id="rId20"/>
    <p:sldId id="325" r:id="rId21"/>
    <p:sldId id="329" r:id="rId22"/>
    <p:sldId id="327" r:id="rId23"/>
    <p:sldId id="322" r:id="rId24"/>
    <p:sldId id="326" r:id="rId25"/>
    <p:sldId id="288" r:id="rId26"/>
    <p:sldId id="318" r:id="rId27"/>
    <p:sldId id="301" r:id="rId28"/>
    <p:sldId id="302" r:id="rId29"/>
    <p:sldId id="306" r:id="rId30"/>
    <p:sldId id="308" r:id="rId31"/>
    <p:sldId id="309" r:id="rId32"/>
    <p:sldId id="310" r:id="rId33"/>
    <p:sldId id="311" r:id="rId34"/>
    <p:sldId id="320" r:id="rId35"/>
    <p:sldId id="312" r:id="rId36"/>
    <p:sldId id="313" r:id="rId37"/>
    <p:sldId id="319" r:id="rId38"/>
    <p:sldId id="315" r:id="rId39"/>
  </p:sldIdLst>
  <p:sldSz cx="12192000" cy="6858000"/>
  <p:notesSz cx="6858000" cy="9144000"/>
  <p:embeddedFontLst>
    <p:embeddedFont>
      <p:font typeface="VNI-Times" pitchFamily="2" charset="0"/>
      <p:regular r:id="rId42"/>
      <p:bold r:id="rId43"/>
      <p:italic r:id="rId44"/>
      <p:boldItalic r:id="rId45"/>
    </p:embeddedFont>
    <p:embeddedFont>
      <p:font typeface="宋体" panose="02010600030101010101" pitchFamily="2" charset="-122"/>
      <p:regular r:id="rId46"/>
    </p:embeddedFont>
    <p:embeddedFont>
      <p:font typeface=".VnAvant" panose="020B7200000000000000" pitchFamily="34" charset="0"/>
      <p:regular r:id="rId47"/>
      <p:bold r:id="rId48"/>
      <p:italic r:id="rId49"/>
      <p:boldItalic r:id="rId50"/>
    </p:embeddedFont>
    <p:embeddedFont>
      <p:font typeface="HP001 4 hàng" panose="020B0603050302020204" pitchFamily="34" charset="0"/>
      <p:regular r:id="rId51"/>
      <p:bold r:id="rId52"/>
    </p:embeddedFon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宋体" panose="02010600030101010101" pitchFamily="2" charset="-122"/>
      <p:regular r:id="rId46"/>
    </p:embeddedFont>
    <p:embeddedFont>
      <p:font typeface="Tahoma" panose="020B0604030504040204" pitchFamily="34" charset="0"/>
      <p:regular r:id="rId57"/>
      <p:bold r:id="rId58"/>
    </p:embeddedFont>
    <p:embeddedFont>
      <p:font typeface="Verdana" panose="020B0604030504040204" pitchFamily="34" charset="0"/>
      <p:regular r:id="rId59"/>
      <p:bold r:id="rId60"/>
      <p:italic r:id="rId61"/>
      <p:boldItalic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99FFCC"/>
    <a:srgbClr val="FFFF99"/>
    <a:srgbClr val="FF6600"/>
    <a:srgbClr val="FFFFCC"/>
    <a:srgbClr val="FFCCFF"/>
    <a:srgbClr val="000066"/>
    <a:srgbClr val="FFFF66"/>
    <a:srgbClr val="FFCC66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5349D7-7AA4-8D87-BD92-5A132CF677F0}" v="2" dt="2020-08-16T16:31:31.9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1" autoAdjust="0"/>
    <p:restoredTop sz="94660"/>
  </p:normalViewPr>
  <p:slideViewPr>
    <p:cSldViewPr snapToGrid="0">
      <p:cViewPr>
        <p:scale>
          <a:sx n="66" d="100"/>
          <a:sy n="66" d="100"/>
        </p:scale>
        <p:origin x="778" y="4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63" Type="http://schemas.openxmlformats.org/officeDocument/2006/relationships/presProps" Target="presProps.xml"/><Relationship Id="rId68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font" Target="fonts/font17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57" Type="http://schemas.openxmlformats.org/officeDocument/2006/relationships/font" Target="fonts/font16.fntdata"/><Relationship Id="rId61" Type="http://schemas.openxmlformats.org/officeDocument/2006/relationships/font" Target="fonts/font2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font" Target="fonts/font19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59" Type="http://schemas.openxmlformats.org/officeDocument/2006/relationships/font" Target="fonts/font18.fntdata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Relationship Id="rId54" Type="http://schemas.openxmlformats.org/officeDocument/2006/relationships/font" Target="fonts/font13.fntdata"/><Relationship Id="rId62" Type="http://schemas.openxmlformats.org/officeDocument/2006/relationships/font" Target="fonts/font2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ang Thi Nhung" userId="S::nhunght.nov.19@msedu.edu.vn::2c659f5f-1458-4364-b2b3-21e33bb1b9bf" providerId="AD" clId="Web-{455349D7-7AA4-8D87-BD92-5A132CF677F0}"/>
    <pc:docChg chg="modSld">
      <pc:chgData name="Hoang Thi Nhung" userId="S::nhunght.nov.19@msedu.edu.vn::2c659f5f-1458-4364-b2b3-21e33bb1b9bf" providerId="AD" clId="Web-{455349D7-7AA4-8D87-BD92-5A132CF677F0}" dt="2020-08-16T16:31:31.888" v="1"/>
      <pc:docMkLst>
        <pc:docMk/>
      </pc:docMkLst>
      <pc:sldChg chg="addSp delSp">
        <pc:chgData name="Hoang Thi Nhung" userId="S::nhunght.nov.19@msedu.edu.vn::2c659f5f-1458-4364-b2b3-21e33bb1b9bf" providerId="AD" clId="Web-{455349D7-7AA4-8D87-BD92-5A132CF677F0}" dt="2020-08-16T16:31:31.888" v="1"/>
        <pc:sldMkLst>
          <pc:docMk/>
          <pc:sldMk cId="2978942938" sldId="257"/>
        </pc:sldMkLst>
        <pc:spChg chg="add del">
          <ac:chgData name="Hoang Thi Nhung" userId="S::nhunght.nov.19@msedu.edu.vn::2c659f5f-1458-4364-b2b3-21e33bb1b9bf" providerId="AD" clId="Web-{455349D7-7AA4-8D87-BD92-5A132CF677F0}" dt="2020-08-16T16:31:31.888" v="1"/>
          <ac:spMkLst>
            <pc:docMk/>
            <pc:sldMk cId="2978942938" sldId="257"/>
            <ac:spMk id="3" creationId="{4E5E3DA5-45DD-4184-9A93-0E9D677C66D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EDB88F4F-D5A2-4445-AED8-1DC809899D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A1F7EBA-2009-4530-AE3B-4FC70A6A54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D77ACD-D28C-49E6-98DC-2F3BE300DBD0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4D586BA-B90C-4DC7-AECE-DB7E8F86A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A93E141-6772-4A3A-A187-5C0392FBB3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484C7-9BBB-4591-BA88-1B88B72A4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1079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24E96-3F59-4733-B1C4-23E6595DA9BA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27041-9D41-4051-AFBD-26A0E1FB3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066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幻灯片图像占位符 18433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2875" y="768350"/>
            <a:ext cx="6819900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文本占位符 18434"/>
          <p:cNvSpPr>
            <a:spLocks noGrp="1"/>
          </p:cNvSpPr>
          <p:nvPr>
            <p:ph type="body" idx="1"/>
          </p:nvPr>
        </p:nvSpPr>
        <p:spPr bwMode="auto">
          <a:xfrm>
            <a:off x="711200" y="4860925"/>
            <a:ext cx="568325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ea typeface="等线" charset="-122"/>
            </a:endParaRPr>
          </a:p>
        </p:txBody>
      </p:sp>
      <p:sp>
        <p:nvSpPr>
          <p:cNvPr id="77828" name="灯片编号占位符 1"/>
          <p:cNvSpPr txBox="1">
            <a:spLocks noGrp="1"/>
          </p:cNvSpPr>
          <p:nvPr/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75" tIns="49538" rIns="99075" bIns="49538" anchor="b"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6D771BE8-2EB7-4904-BB4C-9D76C92DD656}" type="slidenum">
              <a:rPr lang="en-US" altLang="zh-CN" sz="1300">
                <a:ea typeface="SimSun" panose="02010600030101010101" pitchFamily="2" charset="-122"/>
              </a:rPr>
              <a:pPr algn="r" eaLnBrk="1" hangingPunct="1"/>
              <a:t>8</a:t>
            </a:fld>
            <a:endParaRPr lang="en-US" altLang="zh-CN" sz="1300"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99544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>
                <a:solidFill>
                  <a:prstClr val="black"/>
                </a:solidFill>
              </a:rPr>
              <a:pPr/>
              <a:t>38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969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17988477-19AE-4F69-B030-52841DDF7CD9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925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3055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121047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141679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7755579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7743F-6B61-4438-B950-9A5CE50714DD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858789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0044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2627743F-6B61-4438-B950-9A5CE50714DD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1449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</p:sldLayoutIdLst>
  <p:transition spd="slow">
    <p:wipe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5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23.gif"/><Relationship Id="rId7" Type="http://schemas.openxmlformats.org/officeDocument/2006/relationships/image" Target="../media/image9.gif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audio" Target="../media/media1.wav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microsoft.com/office/2007/relationships/media" Target="../media/media1.wav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audio" Target="../media/audio2.wav"/><Relationship Id="rId15" Type="http://schemas.openxmlformats.org/officeDocument/2006/relationships/image" Target="../media/image17.png"/><Relationship Id="rId23" Type="http://schemas.openxmlformats.org/officeDocument/2006/relationships/image" Target="../media/image25.gif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audio" Target="../media/audio1.wav"/><Relationship Id="rId9" Type="http://schemas.openxmlformats.org/officeDocument/2006/relationships/image" Target="../media/image11.gif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openxmlformats.org/officeDocument/2006/relationships/image" Target="../media/image65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.pinimg.com/564x/fe/2f/ff/fe2fffbd26a53bd80199a232307e4ad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7" b="7432"/>
          <a:stretch/>
        </p:blipFill>
        <p:spPr bwMode="auto">
          <a:xfrm>
            <a:off x="-84980" y="0"/>
            <a:ext cx="12276979" cy="687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24610" y="3096426"/>
            <a:ext cx="111427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Chào</a:t>
            </a:r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 </a:t>
            </a:r>
            <a:r>
              <a:rPr 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mừng</a:t>
            </a:r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 </a:t>
            </a:r>
            <a:r>
              <a:rPr 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các</a:t>
            </a:r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 con </a:t>
            </a:r>
            <a:r>
              <a:rPr 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đến</a:t>
            </a:r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 </a:t>
            </a:r>
            <a:r>
              <a:rPr 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với</a:t>
            </a:r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 </a:t>
            </a:r>
            <a:r>
              <a:rPr 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tiết</a:t>
            </a:r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 </a:t>
            </a:r>
            <a:r>
              <a:rPr 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học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iCiel Butcherandblock" panose="02000503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4774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032" y="462343"/>
            <a:ext cx="10124504" cy="647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3859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71252" y="416113"/>
            <a:ext cx="12049496" cy="64583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prstClr val="black"/>
                </a:solidFill>
                <a:latin typeface="UTM Avo" panose="02040603050506020204" pitchFamily="18" charset="0"/>
              </a:rPr>
              <a:t>2. </a:t>
            </a:r>
            <a:r>
              <a:rPr lang="en-US" dirty="0" err="1">
                <a:solidFill>
                  <a:prstClr val="black"/>
                </a:solidFill>
                <a:latin typeface="UTM Avo" panose="02040603050506020204" pitchFamily="18" charset="0"/>
              </a:rPr>
              <a:t>Tiếng</a:t>
            </a:r>
            <a:r>
              <a:rPr lang="en-US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UTM Avo" panose="02040603050506020204" pitchFamily="18" charset="0"/>
              </a:rPr>
              <a:t>nào</a:t>
            </a:r>
            <a:r>
              <a:rPr lang="en-US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UTM Avo" panose="02040603050506020204" pitchFamily="18" charset="0"/>
              </a:rPr>
              <a:t>có</a:t>
            </a:r>
            <a:r>
              <a:rPr lang="en-US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UTM Avo" panose="02040603050506020204" pitchFamily="18" charset="0"/>
              </a:rPr>
              <a:t>vần</a:t>
            </a:r>
            <a:r>
              <a:rPr lang="en-US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ôn</a:t>
            </a:r>
            <a:r>
              <a:rPr lang="en-US" dirty="0">
                <a:solidFill>
                  <a:prstClr val="black"/>
                </a:solidFill>
                <a:latin typeface="UTM Avo" panose="02040603050506020204" pitchFamily="18" charset="0"/>
              </a:rPr>
              <a:t>? </a:t>
            </a:r>
            <a:r>
              <a:rPr lang="en-US" dirty="0" err="1">
                <a:solidFill>
                  <a:prstClr val="black"/>
                </a:solidFill>
                <a:latin typeface="UTM Avo" panose="02040603050506020204" pitchFamily="18" charset="0"/>
              </a:rPr>
              <a:t>Tiếng</a:t>
            </a:r>
            <a:r>
              <a:rPr lang="en-US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UTM Avo" panose="02040603050506020204" pitchFamily="18" charset="0"/>
              </a:rPr>
              <a:t>nào</a:t>
            </a:r>
            <a:r>
              <a:rPr lang="en-US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UTM Avo" panose="02040603050506020204" pitchFamily="18" charset="0"/>
              </a:rPr>
              <a:t>có</a:t>
            </a:r>
            <a:r>
              <a:rPr lang="en-US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UTM Avo" panose="02040603050506020204" pitchFamily="18" charset="0"/>
              </a:rPr>
              <a:t>vần</a:t>
            </a:r>
            <a:r>
              <a:rPr lang="en-US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ôt</a:t>
            </a:r>
            <a:r>
              <a:rPr lang="en-US" dirty="0">
                <a:solidFill>
                  <a:prstClr val="black"/>
                </a:solidFill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1" t="19030" r="24342" b="13290"/>
          <a:stretch/>
        </p:blipFill>
        <p:spPr bwMode="auto">
          <a:xfrm>
            <a:off x="159026" y="1035437"/>
            <a:ext cx="11961723" cy="582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Straight Connector 19"/>
          <p:cNvCxnSpPr/>
          <p:nvPr/>
        </p:nvCxnSpPr>
        <p:spPr>
          <a:xfrm>
            <a:off x="2804941" y="1989906"/>
            <a:ext cx="4491209" cy="1533658"/>
          </a:xfrm>
          <a:prstGeom prst="line">
            <a:avLst/>
          </a:prstGeom>
          <a:noFill/>
          <a:ln w="42500" cap="flat" cmpd="sng" algn="ctr">
            <a:solidFill>
              <a:srgbClr val="F07F09"/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</p:cxnSp>
      <p:cxnSp>
        <p:nvCxnSpPr>
          <p:cNvPr id="21" name="Straight Connector 20"/>
          <p:cNvCxnSpPr/>
          <p:nvPr/>
        </p:nvCxnSpPr>
        <p:spPr>
          <a:xfrm flipH="1">
            <a:off x="4457700" y="2290453"/>
            <a:ext cx="1137063" cy="1004262"/>
          </a:xfrm>
          <a:prstGeom prst="line">
            <a:avLst/>
          </a:prstGeom>
          <a:noFill/>
          <a:ln w="42500" cap="flat" cmpd="sng" algn="ctr">
            <a:solidFill>
              <a:srgbClr val="F07F09"/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</p:cxnSp>
      <p:cxnSp>
        <p:nvCxnSpPr>
          <p:cNvPr id="22" name="Straight Connector 21"/>
          <p:cNvCxnSpPr>
            <a:cxnSpLocks/>
          </p:cNvCxnSpPr>
          <p:nvPr/>
        </p:nvCxnSpPr>
        <p:spPr>
          <a:xfrm flipH="1">
            <a:off x="8871570" y="2428875"/>
            <a:ext cx="729630" cy="812908"/>
          </a:xfrm>
          <a:prstGeom prst="line">
            <a:avLst/>
          </a:prstGeom>
          <a:noFill/>
          <a:ln w="42500" cap="flat" cmpd="sng" algn="ctr">
            <a:solidFill>
              <a:srgbClr val="F07F09"/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</p:cxnSp>
      <p:cxnSp>
        <p:nvCxnSpPr>
          <p:cNvPr id="23" name="Straight Connector 22"/>
          <p:cNvCxnSpPr>
            <a:cxnSpLocks/>
          </p:cNvCxnSpPr>
          <p:nvPr/>
        </p:nvCxnSpPr>
        <p:spPr>
          <a:xfrm flipH="1">
            <a:off x="2119540" y="4204736"/>
            <a:ext cx="786340" cy="966254"/>
          </a:xfrm>
          <a:prstGeom prst="line">
            <a:avLst/>
          </a:prstGeom>
          <a:noFill/>
          <a:ln w="42500" cap="flat" cmpd="sng" algn="ctr">
            <a:solidFill>
              <a:srgbClr val="F07F09"/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</p:cxnSp>
      <p:cxnSp>
        <p:nvCxnSpPr>
          <p:cNvPr id="24" name="Straight Connector 23"/>
          <p:cNvCxnSpPr>
            <a:cxnSpLocks/>
          </p:cNvCxnSpPr>
          <p:nvPr/>
        </p:nvCxnSpPr>
        <p:spPr>
          <a:xfrm flipH="1">
            <a:off x="6250551" y="4076716"/>
            <a:ext cx="1045599" cy="1094274"/>
          </a:xfrm>
          <a:prstGeom prst="line">
            <a:avLst/>
          </a:prstGeom>
          <a:noFill/>
          <a:ln w="42500" cap="flat" cmpd="sng" algn="ctr">
            <a:solidFill>
              <a:srgbClr val="F07F09"/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</p:cxnSp>
      <p:cxnSp>
        <p:nvCxnSpPr>
          <p:cNvPr id="25" name="Straight Connector 24"/>
          <p:cNvCxnSpPr>
            <a:cxnSpLocks/>
          </p:cNvCxnSpPr>
          <p:nvPr/>
        </p:nvCxnSpPr>
        <p:spPr>
          <a:xfrm>
            <a:off x="4866393" y="4101265"/>
            <a:ext cx="4449057" cy="1442285"/>
          </a:xfrm>
          <a:prstGeom prst="line">
            <a:avLst/>
          </a:prstGeom>
          <a:noFill/>
          <a:ln w="42500" cap="flat" cmpd="sng" algn="ctr">
            <a:solidFill>
              <a:srgbClr val="F07F09"/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37832032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7">
            <a:extLst>
              <a:ext uri="{FF2B5EF4-FFF2-40B4-BE49-F238E27FC236}">
                <a16:creationId xmlns:a16="http://schemas.microsoft.com/office/drawing/2014/main" xmlns="" id="{E5964E8C-3340-4D64-845F-50E382DA7732}"/>
              </a:ext>
            </a:extLst>
          </p:cNvPr>
          <p:cNvSpPr/>
          <p:nvPr/>
        </p:nvSpPr>
        <p:spPr>
          <a:xfrm>
            <a:off x="1894115" y="2265131"/>
            <a:ext cx="3265714" cy="3082481"/>
          </a:xfrm>
          <a:prstGeom prst="rect">
            <a:avLst/>
          </a:prstGeom>
          <a:ln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zihun35hao-jindianyahei" panose="00000500000000000000" pitchFamily="2" charset="-122"/>
              <a:ea typeface="zihun35hao-jindianyahei" panose="00000500000000000000" pitchFamily="2" charset="-122"/>
              <a:sym typeface="zihun35hao-jindianyahei" panose="00000500000000000000" pitchFamily="2" charset="-122"/>
            </a:endParaRPr>
          </a:p>
        </p:txBody>
      </p:sp>
      <p:sp>
        <p:nvSpPr>
          <p:cNvPr id="7" name="梯形 1">
            <a:extLst>
              <a:ext uri="{FF2B5EF4-FFF2-40B4-BE49-F238E27FC236}">
                <a16:creationId xmlns:a16="http://schemas.microsoft.com/office/drawing/2014/main" xmlns="" id="{BC5CDD15-6D6E-48E1-B6BB-8631F4E6ACAA}"/>
              </a:ext>
            </a:extLst>
          </p:cNvPr>
          <p:cNvSpPr/>
          <p:nvPr/>
        </p:nvSpPr>
        <p:spPr>
          <a:xfrm flipV="1">
            <a:off x="1629624" y="754979"/>
            <a:ext cx="8390676" cy="1056015"/>
          </a:xfrm>
          <a:prstGeom prst="trapezoi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latin typeface="zihun35hao-jindianyahei" panose="00000500000000000000" pitchFamily="2" charset="-122"/>
              <a:ea typeface="zihun35hao-jindianyahei" panose="00000500000000000000" pitchFamily="2" charset="-122"/>
              <a:sym typeface="zihun35hao-jindianyahei" panose="00000500000000000000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94115" y="804514"/>
            <a:ext cx="8126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vi-VN" sz="5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tiếng ngoài bài có vần:</a:t>
            </a:r>
            <a:endParaRPr lang="en-US" sz="5400" b="1" i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21114" y="2614135"/>
            <a:ext cx="272166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3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</a:t>
            </a:r>
            <a:r>
              <a:rPr lang="vi-VN" sz="13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en-US" sz="13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矩形 9">
            <a:extLst>
              <a:ext uri="{FF2B5EF4-FFF2-40B4-BE49-F238E27FC236}">
                <a16:creationId xmlns:a16="http://schemas.microsoft.com/office/drawing/2014/main" xmlns="" id="{8F6BFA0F-1632-48A9-ACF4-19EDAA2439DA}"/>
              </a:ext>
            </a:extLst>
          </p:cNvPr>
          <p:cNvSpPr/>
          <p:nvPr/>
        </p:nvSpPr>
        <p:spPr>
          <a:xfrm>
            <a:off x="7328262" y="2265131"/>
            <a:ext cx="3030583" cy="3082481"/>
          </a:xfrm>
          <a:prstGeom prst="rect">
            <a:avLst/>
          </a:prstGeom>
          <a:ln/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zihun35hao-jindianyahei" panose="00000500000000000000" pitchFamily="2" charset="-122"/>
              <a:ea typeface="zihun35hao-jindianyahei" panose="00000500000000000000" pitchFamily="2" charset="-122"/>
              <a:sym typeface="zihun35hao-jindianyahei" panose="00000500000000000000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53408" y="2568022"/>
            <a:ext cx="3734994" cy="2215991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</a:t>
            </a:r>
            <a:r>
              <a:rPr lang="vi-VN" sz="13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endParaRPr lang="en-US" sz="13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9909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4" grpId="0"/>
      <p:bldP spid="20" grpId="0" animBg="1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T-P\Desktop\NỀN PP\70880506_605997206600775_123315533339688960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80" y="722911"/>
            <a:ext cx="11103429" cy="559327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65041" y="2324100"/>
            <a:ext cx="513473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 err="1">
                <a:solidFill>
                  <a:srgbClr val="FF0000"/>
                </a:solidFill>
                <a:latin typeface="UTM Avo" pitchFamily="18" charset="0"/>
              </a:rPr>
              <a:t>Thư</a:t>
            </a:r>
            <a:r>
              <a:rPr lang="en-US" sz="8800" b="1" dirty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8800" b="1" dirty="0" err="1">
                <a:solidFill>
                  <a:srgbClr val="FF0000"/>
                </a:solidFill>
                <a:latin typeface="UTM Avo" pitchFamily="18" charset="0"/>
              </a:rPr>
              <a:t>giãn</a:t>
            </a:r>
            <a:endParaRPr lang="en-US" sz="88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4152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hởi động đầu giờ. h...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430603"/>
            <a:ext cx="12193581" cy="642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029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125" descr="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896" y="497252"/>
            <a:ext cx="9928405" cy="58352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619099" y="2193684"/>
            <a:ext cx="56759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Tập</a:t>
            </a:r>
            <a:r>
              <a:rPr lang="en-US" sz="96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9600" b="1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đọc</a:t>
            </a:r>
            <a:endParaRPr lang="en-US" sz="96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0264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8849" y="147474"/>
            <a:ext cx="9378025" cy="671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22019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928" y="0"/>
            <a:ext cx="11081071" cy="685800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5243331" y="474562"/>
            <a:ext cx="856527" cy="115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2941898" y="985777"/>
            <a:ext cx="495783" cy="96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347276" y="1448764"/>
            <a:ext cx="692552" cy="96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807579" y="1934901"/>
            <a:ext cx="657829" cy="96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322548" y="2839655"/>
            <a:ext cx="657829" cy="96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213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2364468" y="2025700"/>
            <a:ext cx="3090551" cy="7624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nụ</a:t>
            </a:r>
            <a:r>
              <a:rPr lang="en-US" sz="48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hôn</a:t>
            </a:r>
            <a:endParaRPr lang="en-US" sz="4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364469" y="3198860"/>
            <a:ext cx="3090551" cy="7624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48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sốt</a:t>
            </a:r>
            <a:endParaRPr lang="en-US" sz="4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111280" y="4470495"/>
            <a:ext cx="4561123" cy="7624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4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nằm</a:t>
            </a:r>
            <a:r>
              <a:rPr lang="en-US" sz="4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thiêm</a:t>
            </a:r>
            <a:r>
              <a:rPr lang="en-US" sz="4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thiếp</a:t>
            </a:r>
            <a:endParaRPr lang="en-US" sz="4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317964" y="2000551"/>
            <a:ext cx="3090551" cy="7624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48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mắt</a:t>
            </a:r>
            <a:endParaRPr lang="en-US" sz="4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317965" y="3198859"/>
            <a:ext cx="3090551" cy="7624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48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thầm</a:t>
            </a:r>
            <a:endParaRPr lang="en-US" sz="4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7317964" y="4470495"/>
            <a:ext cx="3464713" cy="7624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4800" b="1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sờ</a:t>
            </a:r>
            <a:r>
              <a:rPr lang="en-US" sz="48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trán</a:t>
            </a:r>
            <a:r>
              <a:rPr lang="en-US" sz="48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Chi</a:t>
            </a:r>
            <a:endParaRPr lang="en-US" sz="4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525" y="66167"/>
            <a:ext cx="6424990" cy="1450305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4898371" y="346434"/>
            <a:ext cx="4675983" cy="8254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Luyện</a:t>
            </a:r>
            <a:r>
              <a:rPr lang="en-US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ngữ</a:t>
            </a:r>
            <a:endParaRPr lang="en-US" b="1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0164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928" y="0"/>
            <a:ext cx="11081071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314263" y="562520"/>
            <a:ext cx="315322" cy="332736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" name="Oval 3"/>
          <p:cNvSpPr/>
          <p:nvPr/>
        </p:nvSpPr>
        <p:spPr>
          <a:xfrm>
            <a:off x="3478066" y="379149"/>
            <a:ext cx="302258" cy="366743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" name="Oval 4"/>
          <p:cNvSpPr/>
          <p:nvPr/>
        </p:nvSpPr>
        <p:spPr>
          <a:xfrm>
            <a:off x="8704589" y="432704"/>
            <a:ext cx="288653" cy="331698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" name="Oval 5"/>
          <p:cNvSpPr/>
          <p:nvPr/>
        </p:nvSpPr>
        <p:spPr>
          <a:xfrm>
            <a:off x="2616773" y="901395"/>
            <a:ext cx="272143" cy="378057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" name="Oval 6"/>
          <p:cNvSpPr/>
          <p:nvPr/>
        </p:nvSpPr>
        <p:spPr>
          <a:xfrm>
            <a:off x="7354603" y="912709"/>
            <a:ext cx="302258" cy="366743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" name="Oval 7"/>
          <p:cNvSpPr/>
          <p:nvPr/>
        </p:nvSpPr>
        <p:spPr>
          <a:xfrm>
            <a:off x="781778" y="1512110"/>
            <a:ext cx="302258" cy="366743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9" name="Oval 8"/>
          <p:cNvSpPr/>
          <p:nvPr/>
        </p:nvSpPr>
        <p:spPr>
          <a:xfrm>
            <a:off x="6234780" y="1366733"/>
            <a:ext cx="302258" cy="351898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0" name="Oval 9"/>
          <p:cNvSpPr/>
          <p:nvPr/>
        </p:nvSpPr>
        <p:spPr>
          <a:xfrm>
            <a:off x="1389854" y="1971637"/>
            <a:ext cx="302258" cy="366743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1" name="Oval 10"/>
          <p:cNvSpPr/>
          <p:nvPr/>
        </p:nvSpPr>
        <p:spPr>
          <a:xfrm>
            <a:off x="1314263" y="2499433"/>
            <a:ext cx="302259" cy="332735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2" name="Oval 11"/>
          <p:cNvSpPr/>
          <p:nvPr/>
        </p:nvSpPr>
        <p:spPr>
          <a:xfrm>
            <a:off x="4176438" y="2832168"/>
            <a:ext cx="605608" cy="332735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497699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NỀN PP\74425608_806001893190166_344176323796664320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829" y="574767"/>
            <a:ext cx="11234058" cy="585216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27977" y="2449377"/>
            <a:ext cx="8023432" cy="18475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  <a:endParaRPr kumimoji="0" lang="vi-VN" sz="88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673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-4.44444E-6 L 4.37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928" y="0"/>
            <a:ext cx="110810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4754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AFA9BC2A-78DA-4C2E-9C41-52BBCE2ED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65245"/>
            <a:ext cx="12192000" cy="4270754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:a16="http://schemas.microsoft.com/office/drawing/2014/main" xmlns="" id="{36DAB383-B73D-4AA9-AED0-2902C5FB7C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474" y="3081197"/>
            <a:ext cx="7165974" cy="3467099"/>
          </a:xfrm>
          <a:prstGeom prst="rect">
            <a:avLst/>
          </a:prstGeom>
        </p:spPr>
      </p:pic>
      <p:pic>
        <p:nvPicPr>
          <p:cNvPr id="8" name="图片 41">
            <a:extLst>
              <a:ext uri="{FF2B5EF4-FFF2-40B4-BE49-F238E27FC236}">
                <a16:creationId xmlns:a16="http://schemas.microsoft.com/office/drawing/2014/main" xmlns="" id="{73EBAA1A-CCBD-4F6C-8D97-7B7ADD9D51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623" y="268572"/>
            <a:ext cx="1103377" cy="1795325"/>
          </a:xfrm>
          <a:prstGeom prst="rect">
            <a:avLst/>
          </a:prstGeom>
        </p:spPr>
      </p:pic>
      <p:pic>
        <p:nvPicPr>
          <p:cNvPr id="9" name="图片 42">
            <a:extLst>
              <a:ext uri="{FF2B5EF4-FFF2-40B4-BE49-F238E27FC236}">
                <a16:creationId xmlns:a16="http://schemas.microsoft.com/office/drawing/2014/main" xmlns="" id="{942F7E87-18B2-463A-A88C-B53C20C8C2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4258" y="2161029"/>
            <a:ext cx="1103377" cy="1795325"/>
          </a:xfrm>
          <a:prstGeom prst="rect">
            <a:avLst/>
          </a:prstGeom>
        </p:spPr>
      </p:pic>
      <p:sp>
        <p:nvSpPr>
          <p:cNvPr id="13" name="Oval 12"/>
          <p:cNvSpPr>
            <a:spLocks noChangeArrowheads="1"/>
          </p:cNvSpPr>
          <p:nvPr/>
        </p:nvSpPr>
        <p:spPr bwMode="gray">
          <a:xfrm>
            <a:off x="1724297" y="496390"/>
            <a:ext cx="8725989" cy="2567936"/>
          </a:xfrm>
          <a:prstGeom prst="ellipse">
            <a:avLst/>
          </a:prstGeom>
          <a:solidFill>
            <a:srgbClr val="7030A0"/>
          </a:solidFill>
          <a:ln w="28575" algn="ctr">
            <a:solidFill>
              <a:srgbClr val="FFFFFF"/>
            </a:solidFill>
            <a:round/>
            <a:headEnd/>
            <a:tailEnd/>
          </a:ln>
          <a:effectLst/>
          <a:scene3d>
            <a:camera prst="orthographicFront"/>
            <a:lightRig rig="flat" dir="t">
              <a:rot lat="0" lon="0" rev="2400000"/>
            </a:lightRig>
          </a:scene3d>
          <a:sp3d prstMaterial="softEdge">
            <a:bevelT w="762000" h="965200"/>
          </a:sp3d>
          <a:ex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33504" y="1118638"/>
            <a:ext cx="8425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Tìm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hiểu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bài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6" name="图片 7" descr="572005ec0a0c4"/>
          <p:cNvPicPr>
            <a:picLocks noChangeAspect="1"/>
          </p:cNvPicPr>
          <p:nvPr/>
        </p:nvPicPr>
        <p:blipFill rotWithShape="1">
          <a:blip r:embed="rId5"/>
          <a:srcRect l="-1884" t="-25331" r="38607" b="25331"/>
          <a:stretch/>
        </p:blipFill>
        <p:spPr>
          <a:xfrm>
            <a:off x="-228131" y="209474"/>
            <a:ext cx="2212993" cy="173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353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1289" y="459715"/>
            <a:ext cx="5467598" cy="857250"/>
          </a:xfrm>
          <a:prstGeom prst="roundRect">
            <a:avLst/>
          </a:prstGeom>
          <a:solidFill>
            <a:srgbClr val="FFCD2D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/>
            <a:r>
              <a:rPr lang="en-US" sz="4000" i="1" dirty="0" err="1" smtClean="0">
                <a:solidFill>
                  <a:prstClr val="black"/>
                </a:solidFill>
                <a:latin typeface="HP 001"/>
              </a:rPr>
              <a:t>Bé</a:t>
            </a:r>
            <a:r>
              <a:rPr lang="en-US" sz="4000" i="1" dirty="0" smtClean="0">
                <a:solidFill>
                  <a:prstClr val="black"/>
                </a:solidFill>
                <a:latin typeface="HP 001"/>
              </a:rPr>
              <a:t> Chi </a:t>
            </a:r>
            <a:r>
              <a:rPr lang="en-US" sz="4000" i="1" dirty="0" err="1" smtClean="0">
                <a:solidFill>
                  <a:prstClr val="black"/>
                </a:solidFill>
                <a:latin typeface="HP 001"/>
              </a:rPr>
              <a:t>bị</a:t>
            </a:r>
            <a:r>
              <a:rPr lang="en-US" sz="4000" i="1" dirty="0" smtClean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 smtClean="0">
                <a:solidFill>
                  <a:prstClr val="black"/>
                </a:solidFill>
                <a:latin typeface="HP 001"/>
              </a:rPr>
              <a:t>bệnh</a:t>
            </a:r>
            <a:r>
              <a:rPr lang="en-US" sz="4000" i="1" dirty="0" smtClean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 smtClean="0">
                <a:solidFill>
                  <a:prstClr val="black"/>
                </a:solidFill>
                <a:latin typeface="HP 001"/>
              </a:rPr>
              <a:t>gì</a:t>
            </a:r>
            <a:r>
              <a:rPr lang="en-US" sz="4000" i="1" dirty="0" smtClean="0">
                <a:solidFill>
                  <a:prstClr val="black"/>
                </a:solidFill>
                <a:latin typeface="HP 001"/>
              </a:rPr>
              <a:t>?</a:t>
            </a:r>
            <a:endParaRPr lang="en-US" sz="4000" i="1" dirty="0">
              <a:solidFill>
                <a:prstClr val="black"/>
              </a:solidFill>
              <a:latin typeface="HP 001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28931" y="1602867"/>
            <a:ext cx="3750197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09">
              <a:lnSpc>
                <a:spcPct val="150000"/>
              </a:lnSpc>
            </a:pPr>
            <a:r>
              <a:rPr lang="en-US" sz="4800" b="1" i="1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sz="4800" b="1" i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Chi </a:t>
            </a:r>
            <a:r>
              <a:rPr lang="en-US" sz="4800" b="1" i="1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4800" b="1" i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sốt</a:t>
            </a:r>
            <a:r>
              <a:rPr lang="en-US" sz="4800" b="1" i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4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169044" y="3089097"/>
            <a:ext cx="10243594" cy="857250"/>
          </a:xfrm>
          <a:prstGeom prst="roundRect">
            <a:avLst/>
          </a:prstGeom>
          <a:solidFill>
            <a:srgbClr val="FFCD2D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/>
            <a:r>
              <a:rPr lang="en-US" sz="4000" i="1" dirty="0" err="1" smtClean="0">
                <a:solidFill>
                  <a:prstClr val="black"/>
                </a:solidFill>
                <a:latin typeface="HP 001"/>
              </a:rPr>
              <a:t>Khi</a:t>
            </a:r>
            <a:r>
              <a:rPr lang="en-US" sz="4000" i="1" dirty="0" smtClean="0">
                <a:solidFill>
                  <a:prstClr val="black"/>
                </a:solidFill>
                <a:latin typeface="HP 001"/>
              </a:rPr>
              <a:t> Chi </a:t>
            </a:r>
            <a:r>
              <a:rPr lang="en-US" sz="4000" i="1" dirty="0" err="1" smtClean="0">
                <a:solidFill>
                  <a:prstClr val="black"/>
                </a:solidFill>
                <a:latin typeface="HP 001"/>
              </a:rPr>
              <a:t>bị</a:t>
            </a:r>
            <a:r>
              <a:rPr lang="en-US" sz="4000" i="1" dirty="0" smtClean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 smtClean="0">
                <a:solidFill>
                  <a:prstClr val="black"/>
                </a:solidFill>
                <a:latin typeface="HP 001"/>
              </a:rPr>
              <a:t>sốt</a:t>
            </a:r>
            <a:r>
              <a:rPr lang="en-US" sz="4000" i="1" dirty="0" smtClean="0">
                <a:solidFill>
                  <a:prstClr val="black"/>
                </a:solidFill>
                <a:latin typeface="HP 001"/>
              </a:rPr>
              <a:t>, </a:t>
            </a:r>
            <a:r>
              <a:rPr lang="en-US" sz="4000" i="1" dirty="0" err="1" smtClean="0">
                <a:solidFill>
                  <a:prstClr val="black"/>
                </a:solidFill>
                <a:latin typeface="HP 001"/>
              </a:rPr>
              <a:t>mẹ</a:t>
            </a:r>
            <a:r>
              <a:rPr lang="en-US" sz="4000" i="1" dirty="0" smtClean="0">
                <a:solidFill>
                  <a:prstClr val="black"/>
                </a:solidFill>
                <a:latin typeface="HP 001"/>
              </a:rPr>
              <a:t> Chi </a:t>
            </a:r>
            <a:r>
              <a:rPr lang="en-US" sz="4000" i="1" dirty="0" err="1" smtClean="0">
                <a:solidFill>
                  <a:prstClr val="black"/>
                </a:solidFill>
                <a:latin typeface="HP 001"/>
              </a:rPr>
              <a:t>đã</a:t>
            </a:r>
            <a:r>
              <a:rPr lang="en-US" sz="4000" i="1" dirty="0" smtClean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 smtClean="0">
                <a:solidFill>
                  <a:prstClr val="black"/>
                </a:solidFill>
                <a:latin typeface="HP 001"/>
              </a:rPr>
              <a:t>đưa</a:t>
            </a:r>
            <a:r>
              <a:rPr lang="en-US" sz="4000" i="1" dirty="0" smtClean="0">
                <a:solidFill>
                  <a:prstClr val="black"/>
                </a:solidFill>
                <a:latin typeface="HP 001"/>
              </a:rPr>
              <a:t> Chi </a:t>
            </a:r>
            <a:r>
              <a:rPr lang="en-US" sz="4000" i="1" dirty="0" err="1" smtClean="0">
                <a:solidFill>
                  <a:prstClr val="black"/>
                </a:solidFill>
                <a:latin typeface="HP 001"/>
              </a:rPr>
              <a:t>đi</a:t>
            </a:r>
            <a:r>
              <a:rPr lang="en-US" sz="4000" i="1" dirty="0" smtClean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 smtClean="0">
                <a:solidFill>
                  <a:prstClr val="black"/>
                </a:solidFill>
                <a:latin typeface="HP 001"/>
              </a:rPr>
              <a:t>đâu</a:t>
            </a:r>
            <a:r>
              <a:rPr lang="en-US" sz="4000" i="1" dirty="0" smtClean="0">
                <a:solidFill>
                  <a:prstClr val="black"/>
                </a:solidFill>
                <a:latin typeface="HP 001"/>
              </a:rPr>
              <a:t>?</a:t>
            </a:r>
            <a:endParaRPr lang="en-US" sz="4000" i="1" dirty="0">
              <a:solidFill>
                <a:prstClr val="black"/>
              </a:solidFill>
              <a:latin typeface="HP 001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815" y="5030902"/>
            <a:ext cx="11864051" cy="9162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09">
              <a:lnSpc>
                <a:spcPct val="150000"/>
              </a:lnSpc>
            </a:pPr>
            <a:r>
              <a:rPr lang="en-US" sz="4000" b="1" i="1" dirty="0" err="1">
                <a:solidFill>
                  <a:srgbClr val="00B050"/>
                </a:solidFill>
                <a:latin typeface="HP 001"/>
              </a:rPr>
              <a:t>Khi</a:t>
            </a:r>
            <a:r>
              <a:rPr lang="en-US" sz="4000" b="1" i="1" dirty="0">
                <a:solidFill>
                  <a:srgbClr val="00B050"/>
                </a:solidFill>
                <a:latin typeface="HP 001"/>
              </a:rPr>
              <a:t> Chi </a:t>
            </a:r>
            <a:r>
              <a:rPr lang="en-US" sz="4000" b="1" i="1" dirty="0" err="1">
                <a:solidFill>
                  <a:srgbClr val="00B050"/>
                </a:solidFill>
                <a:latin typeface="HP 001"/>
              </a:rPr>
              <a:t>bị</a:t>
            </a:r>
            <a:r>
              <a:rPr lang="en-US" sz="4000" b="1" i="1" dirty="0">
                <a:solidFill>
                  <a:srgbClr val="00B050"/>
                </a:solidFill>
                <a:latin typeface="HP 001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HP 001"/>
              </a:rPr>
              <a:t>sốt</a:t>
            </a:r>
            <a:r>
              <a:rPr lang="en-US" sz="4000" b="1" i="1" dirty="0">
                <a:solidFill>
                  <a:srgbClr val="00B050"/>
                </a:solidFill>
                <a:latin typeface="HP 001"/>
              </a:rPr>
              <a:t>, </a:t>
            </a:r>
            <a:r>
              <a:rPr lang="en-US" sz="4000" b="1" i="1" dirty="0" err="1">
                <a:solidFill>
                  <a:srgbClr val="00B050"/>
                </a:solidFill>
                <a:latin typeface="HP 001"/>
              </a:rPr>
              <a:t>mẹ</a:t>
            </a:r>
            <a:r>
              <a:rPr lang="en-US" sz="4000" b="1" i="1" dirty="0">
                <a:solidFill>
                  <a:srgbClr val="00B050"/>
                </a:solidFill>
                <a:latin typeface="HP 001"/>
              </a:rPr>
              <a:t> Chi </a:t>
            </a:r>
            <a:r>
              <a:rPr lang="en-US" sz="4000" b="1" i="1" dirty="0" err="1">
                <a:solidFill>
                  <a:srgbClr val="00B050"/>
                </a:solidFill>
                <a:latin typeface="HP 001"/>
              </a:rPr>
              <a:t>đã</a:t>
            </a:r>
            <a:r>
              <a:rPr lang="en-US" sz="4000" b="1" i="1" dirty="0">
                <a:solidFill>
                  <a:srgbClr val="00B050"/>
                </a:solidFill>
                <a:latin typeface="HP 001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HP 001"/>
              </a:rPr>
              <a:t>đưa</a:t>
            </a:r>
            <a:r>
              <a:rPr lang="en-US" sz="4000" b="1" i="1" dirty="0">
                <a:solidFill>
                  <a:srgbClr val="00B050"/>
                </a:solidFill>
                <a:latin typeface="HP 001"/>
              </a:rPr>
              <a:t> </a:t>
            </a:r>
            <a:r>
              <a:rPr lang="en-US" sz="4000" b="1" i="1" dirty="0" smtClean="0">
                <a:solidFill>
                  <a:srgbClr val="00B050"/>
                </a:solidFill>
                <a:latin typeface="HP 001"/>
              </a:rPr>
              <a:t>Chi </a:t>
            </a:r>
            <a:r>
              <a:rPr lang="en-US" sz="4000" b="1" i="1" dirty="0" err="1" smtClean="0">
                <a:solidFill>
                  <a:srgbClr val="00B050"/>
                </a:solidFill>
                <a:latin typeface="HP 001"/>
              </a:rPr>
              <a:t>lên</a:t>
            </a:r>
            <a:r>
              <a:rPr lang="en-US" sz="4000" b="1" i="1" dirty="0" smtClean="0">
                <a:solidFill>
                  <a:srgbClr val="00B050"/>
                </a:solidFill>
                <a:latin typeface="HP 001"/>
              </a:rPr>
              <a:t> </a:t>
            </a:r>
            <a:r>
              <a:rPr lang="en-US" sz="4000" b="1" i="1" dirty="0" err="1" smtClean="0">
                <a:solidFill>
                  <a:srgbClr val="00B050"/>
                </a:solidFill>
                <a:latin typeface="HP 001"/>
              </a:rPr>
              <a:t>trạm</a:t>
            </a:r>
            <a:r>
              <a:rPr lang="en-US" sz="4000" b="1" i="1" dirty="0" smtClean="0">
                <a:solidFill>
                  <a:srgbClr val="00B050"/>
                </a:solidFill>
                <a:latin typeface="HP 001"/>
              </a:rPr>
              <a:t> y </a:t>
            </a:r>
            <a:r>
              <a:rPr lang="en-US" sz="4000" b="1" i="1" dirty="0" err="1" smtClean="0">
                <a:solidFill>
                  <a:srgbClr val="00B050"/>
                </a:solidFill>
                <a:latin typeface="HP 001"/>
              </a:rPr>
              <a:t>tế</a:t>
            </a:r>
            <a:r>
              <a:rPr lang="en-US" sz="4000" b="1" i="1" dirty="0" smtClean="0">
                <a:solidFill>
                  <a:srgbClr val="00B050"/>
                </a:solidFill>
                <a:latin typeface="HP 001"/>
              </a:rPr>
              <a:t>.</a:t>
            </a:r>
            <a:endParaRPr lang="en-US" sz="40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2540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12687" y="-65186"/>
            <a:ext cx="7010688" cy="5016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968625" y="4951372"/>
            <a:ext cx="6254750" cy="463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2800" dirty="0" err="1">
                <a:solidFill>
                  <a:prstClr val="black"/>
                </a:solidFill>
                <a:latin typeface="UTM Avo"/>
              </a:rPr>
              <a:t>Bé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Chi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bị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sốt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mẹ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Chi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làm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gì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?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114550" y="5414924"/>
            <a:ext cx="7962900" cy="5905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2800" dirty="0" err="1">
                <a:solidFill>
                  <a:prstClr val="black"/>
                </a:solidFill>
                <a:latin typeface="UTM Avo"/>
              </a:rPr>
              <a:t>Mẹ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sờ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tay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lên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trán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ân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cần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lo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lắng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cho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bé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.</a:t>
            </a:r>
            <a:r>
              <a:rPr lang="en-US" sz="2800" dirty="0">
                <a:solidFill>
                  <a:prstClr val="black"/>
                </a:solidFill>
                <a:latin typeface=".VnAvant" pitchFamily="34" charset="0"/>
              </a:rPr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6015222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928" y="0"/>
            <a:ext cx="110810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211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6116" y="1191236"/>
            <a:ext cx="10698517" cy="4314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Đường nối Thẳng 11">
            <a:extLst>
              <a:ext uri="{FF2B5EF4-FFF2-40B4-BE49-F238E27FC236}">
                <a16:creationId xmlns:a16="http://schemas.microsoft.com/office/drawing/2014/main" xmlns="" id="{5141A273-0574-42C5-A6DD-717B32C508C0}"/>
              </a:ext>
            </a:extLst>
          </p:cNvPr>
          <p:cNvCxnSpPr>
            <a:cxnSpLocks/>
          </p:cNvCxnSpPr>
          <p:nvPr/>
        </p:nvCxnSpPr>
        <p:spPr>
          <a:xfrm flipV="1">
            <a:off x="6212136" y="4362275"/>
            <a:ext cx="1505736" cy="49528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Đường nối Thẳng 11">
            <a:extLst>
              <a:ext uri="{FF2B5EF4-FFF2-40B4-BE49-F238E27FC236}">
                <a16:creationId xmlns:a16="http://schemas.microsoft.com/office/drawing/2014/main" xmlns="" id="{5141A273-0574-42C5-A6DD-717B32C508C0}"/>
              </a:ext>
            </a:extLst>
          </p:cNvPr>
          <p:cNvCxnSpPr>
            <a:cxnSpLocks/>
          </p:cNvCxnSpPr>
          <p:nvPr/>
        </p:nvCxnSpPr>
        <p:spPr>
          <a:xfrm flipH="1" flipV="1">
            <a:off x="6212137" y="2963736"/>
            <a:ext cx="1497346" cy="46526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title" idx="4294967295"/>
          </p:nvPr>
        </p:nvSpPr>
        <p:spPr>
          <a:xfrm>
            <a:off x="1" y="426969"/>
            <a:ext cx="3254928" cy="764267"/>
          </a:xfrm>
          <a:solidFill>
            <a:srgbClr val="FFCC66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endParaRPr lang="en-US" sz="3600" b="1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7553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41"/>
          <a:stretch/>
        </p:blipFill>
        <p:spPr>
          <a:xfrm>
            <a:off x="370876" y="416859"/>
            <a:ext cx="11450247" cy="64411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48159" y="2768420"/>
            <a:ext cx="47599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Tập</a:t>
            </a:r>
            <a:r>
              <a:rPr lang="en-US" sz="88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8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v</a:t>
            </a:r>
            <a:r>
              <a:rPr lang="el-GR" sz="8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μ</a:t>
            </a:r>
            <a:r>
              <a:rPr lang="en-US" sz="8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Ğt</a:t>
            </a:r>
            <a:endParaRPr lang="en-US" sz="8800" b="1" dirty="0">
              <a:solidFill>
                <a:srgbClr val="00206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7256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832" y="1272231"/>
            <a:ext cx="10677673" cy="4808924"/>
          </a:xfrm>
          <a:prstGeom prst="rect">
            <a:avLst/>
          </a:prstGeom>
        </p:spPr>
      </p:pic>
      <p:sp>
        <p:nvSpPr>
          <p:cNvPr id="12" name="Title 1"/>
          <p:cNvSpPr txBox="1"/>
          <p:nvPr/>
        </p:nvSpPr>
        <p:spPr>
          <a:xfrm>
            <a:off x="1275832" y="767937"/>
            <a:ext cx="3254829" cy="623047"/>
          </a:xfrm>
          <a:prstGeom prst="rect">
            <a:avLst/>
          </a:prstGeom>
          <a:solidFill>
            <a:srgbClr val="FF66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</a:pPr>
            <a:r>
              <a:rPr lang="en-US" dirty="0" err="1">
                <a:solidFill>
                  <a:prstClr val="white"/>
                </a:solidFill>
                <a:latin typeface="UTM Avo" panose="02040603050506020204" pitchFamily="18" charset="0"/>
              </a:rPr>
              <a:t>Tập</a:t>
            </a:r>
            <a:r>
              <a:rPr lang="en-US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UTM Avo" panose="02040603050506020204" pitchFamily="18" charset="0"/>
              </a:rPr>
              <a:t>viết</a:t>
            </a:r>
            <a:endParaRPr lang="en-US" dirty="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106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7">
            <a:hlinkClick r:id="" action="ppaction://media"/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32442"/>
            <a:ext cx="12192000" cy="5909017"/>
          </a:xfrm>
        </p:spPr>
      </p:pic>
    </p:spTree>
    <p:extLst>
      <p:ext uri="{BB962C8B-B14F-4D97-AF65-F5344CB8AC3E}">
        <p14:creationId xmlns:p14="http://schemas.microsoft.com/office/powerpoint/2010/main" val="40678507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1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812081" y="1541364"/>
            <a:ext cx="8060267" cy="1733680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666">
              <a:solidFill>
                <a:prstClr val="black"/>
              </a:solidFill>
            </a:endParaRPr>
          </a:p>
        </p:txBody>
      </p:sp>
      <p:sp>
        <p:nvSpPr>
          <p:cNvPr id="14" name="WordArt 15"/>
          <p:cNvSpPr>
            <a:spLocks noChangeArrowheads="1" noChangeShapeType="1" noTextEdit="1"/>
          </p:cNvSpPr>
          <p:nvPr/>
        </p:nvSpPr>
        <p:spPr bwMode="auto">
          <a:xfrm>
            <a:off x="2425914" y="1676301"/>
            <a:ext cx="6781800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4800" kern="10" dirty="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VIẾT BẢNG CON</a:t>
            </a: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3259881" y="3278088"/>
            <a:ext cx="5198533" cy="3060700"/>
            <a:chOff x="1624" y="1384"/>
            <a:chExt cx="2456" cy="1928"/>
          </a:xfrm>
        </p:grpSpPr>
        <p:sp>
          <p:nvSpPr>
            <p:cNvPr id="18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800">
                <a:solidFill>
                  <a:prstClr val="black"/>
                </a:solidFill>
                <a:latin typeface="VNI-Times" pitchFamily="2" charset="0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97767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609" y="4414072"/>
            <a:ext cx="1188758" cy="1188758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557472" y="147381"/>
            <a:ext cx="3916457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6000" b="1" dirty="0" err="1">
                <a:solidFill>
                  <a:srgbClr val="DA00DA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HÁI</a:t>
            </a:r>
            <a:r>
              <a:rPr lang="en-US" sz="6000" b="1" dirty="0">
                <a:solidFill>
                  <a:srgbClr val="DA00DA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DA00DA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HOA</a:t>
            </a:r>
            <a:endParaRPr lang="en-US" sz="6000" b="1" dirty="0">
              <a:solidFill>
                <a:srgbClr val="DA00DA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r>
              <a:rPr lang="en-US" sz="6000" b="1" dirty="0" err="1">
                <a:solidFill>
                  <a:srgbClr val="DA00DA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sz="6000" b="1" dirty="0">
                <a:solidFill>
                  <a:srgbClr val="DA00DA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DA00DA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CHỦ</a:t>
            </a:r>
            <a:endParaRPr lang="en-US" sz="6000" b="1" dirty="0">
              <a:solidFill>
                <a:srgbClr val="DA00DA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59" y="1493174"/>
            <a:ext cx="495300" cy="43815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75" y="1927540"/>
            <a:ext cx="495300" cy="43815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75" y="733837"/>
            <a:ext cx="495300" cy="438150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0333" y="2331969"/>
            <a:ext cx="682398" cy="66329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6336" y="4927623"/>
            <a:ext cx="5786422" cy="1834457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mẹ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 con</a:t>
            </a:r>
          </a:p>
          <a:p>
            <a:pPr algn="ctr"/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1234" y="4898790"/>
            <a:ext cx="5786422" cy="1834457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quả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nhót</a:t>
            </a:r>
            <a:endParaRPr lang="en-US" sz="3200" dirty="0">
              <a:solidFill>
                <a:srgbClr val="002060"/>
              </a:solidFill>
              <a:latin typeface="UTM Avo" panose="02040603050506020204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2135" y="4965699"/>
            <a:ext cx="5786422" cy="1834457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chim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yến</a:t>
            </a:r>
            <a:endParaRPr lang="en-US" sz="3200" dirty="0">
              <a:solidFill>
                <a:srgbClr val="002060"/>
              </a:solidFill>
              <a:latin typeface="UTM Avo" panose="02040603050506020204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3669" y="4907884"/>
            <a:ext cx="5786422" cy="1834457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xa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tít</a:t>
            </a:r>
            <a:endParaRPr lang="en-US" sz="3200" dirty="0">
              <a:solidFill>
                <a:srgbClr val="002060"/>
              </a:solidFill>
              <a:latin typeface="UTM Avo" panose="02040603050506020204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2768" y="4936212"/>
            <a:ext cx="5786422" cy="1834457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lúa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chín</a:t>
            </a:r>
            <a:endParaRPr lang="en-US" sz="3200" dirty="0">
              <a:solidFill>
                <a:srgbClr val="002060"/>
              </a:solidFill>
              <a:latin typeface="UTM Avo" panose="02040603050506020204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3250" y="4950365"/>
            <a:ext cx="5786422" cy="1834457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biệt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thự</a:t>
            </a:r>
            <a:endParaRPr lang="en-US" sz="3200" dirty="0">
              <a:solidFill>
                <a:srgbClr val="002060"/>
              </a:solidFill>
              <a:latin typeface="UTM Avo" panose="02040603050506020204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1234" y="4998213"/>
            <a:ext cx="5786422" cy="1834457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viên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phấn</a:t>
            </a:r>
            <a:endParaRPr lang="en-US" sz="3200" dirty="0">
              <a:solidFill>
                <a:srgbClr val="002060"/>
              </a:solidFill>
              <a:latin typeface="UTM Avo" panose="02040603050506020204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8009" y="4970503"/>
            <a:ext cx="5786422" cy="1834457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</a:rPr>
              <a:t>chim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</a:rPr>
              <a:t>yến</a:t>
            </a:r>
            <a:endParaRPr lang="en-US" sz="3200" b="1" dirty="0">
              <a:solidFill>
                <a:srgbClr val="FF0000"/>
              </a:solidFill>
              <a:latin typeface="UTM Avo" panose="02040603050506020204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42764" y="4934699"/>
            <a:ext cx="5786422" cy="1834457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yên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  <a:cs typeface="Times New Roman" pitchFamily="18" charset="0"/>
              </a:rPr>
              <a:t>ngựa</a:t>
            </a:r>
            <a:endParaRPr lang="en-US" sz="3200" b="1" dirty="0">
              <a:solidFill>
                <a:srgbClr val="FF0000"/>
              </a:solidFill>
              <a:latin typeface="UTM Avo" panose="02040603050506020204"/>
              <a:cs typeface="Times New Roman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8009" y="4999336"/>
            <a:ext cx="5786422" cy="1834457"/>
          </a:xfrm>
          <a:prstGeom prst="rect">
            <a:avLst/>
          </a:prstGeom>
          <a:solidFill>
            <a:srgbClr val="FFD5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UTM Avo"/>
                <a:cs typeface="Times New Roman" pitchFamily="18" charset="0"/>
              </a:rPr>
              <a:t>chim</a:t>
            </a:r>
            <a:r>
              <a:rPr lang="en-US" sz="3200" b="1" dirty="0">
                <a:solidFill>
                  <a:srgbClr val="FF0000"/>
                </a:solidFill>
                <a:latin typeface="UTM Avo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/>
                <a:cs typeface="Times New Roman" pitchFamily="18" charset="0"/>
              </a:rPr>
              <a:t>hót</a:t>
            </a:r>
            <a:endParaRPr lang="en-US" sz="3200" b="1" dirty="0">
              <a:solidFill>
                <a:srgbClr val="FF0000"/>
              </a:solidFill>
              <a:latin typeface="UTM Avo"/>
              <a:cs typeface="Times New Roman" pitchFamily="18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696" y="3250406"/>
            <a:ext cx="913506" cy="91350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074" y="1795391"/>
            <a:ext cx="1122226" cy="112222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085" y="3707159"/>
            <a:ext cx="1080524" cy="108052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074" y="1005849"/>
            <a:ext cx="1080524" cy="108052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309" y="1878020"/>
            <a:ext cx="915266" cy="91526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427" y="781008"/>
            <a:ext cx="948242" cy="948242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584" y="1689495"/>
            <a:ext cx="1080524" cy="108052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136" y="1005849"/>
            <a:ext cx="1080524" cy="108052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5562" y="2677907"/>
            <a:ext cx="886376" cy="886376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108" y="4155817"/>
            <a:ext cx="1080524" cy="1080524"/>
          </a:xfrm>
          <a:prstGeom prst="rect">
            <a:avLst/>
          </a:prstGeom>
        </p:spPr>
      </p:pic>
      <p:pic>
        <p:nvPicPr>
          <p:cNvPr id="2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439650" y="983174"/>
            <a:ext cx="609600" cy="6096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479" y="879277"/>
            <a:ext cx="682398" cy="6387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929186" y="5943254"/>
            <a:ext cx="6262813" cy="905479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701" y="5498803"/>
            <a:ext cx="883602" cy="12344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166" y="28987"/>
            <a:ext cx="1150833" cy="43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616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210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3.7037E-7 C 0.02396 0.02037 0.05781 0.01343 0.07109 0.06111 C 0.10599 0.10208 0.13867 0.10856 0.17956 0.04954 C 0.20807 0.01944 0.21875 -0.04884 0.26536 -0.04097 C 0.30742 -0.02847 0.2763 0.06204 0.32122 0.09768 C 0.3375 0.14583 0.31211 0.2081 0.34492 0.26366 C 0.37917 0.25162 0.39154 0.1794 0.39505 0.09977 C 0.40742 0.04583 0.43997 0.06204 0.44284 0.00833 C 0.44674 -0.05139 0.48255 -0.05648 0.47956 -0.12245 C 0.52799 -0.16042 0.54974 -0.11782 0.56901 -0.07732 C 0.5776 -0.0287 0.60182 -0.07107 0.61302 -0.05 C 0.62214 -0.03542 0.60378 0.02315 0.62122 0.0294 C 0.64818 0.00764 0.65117 -0.03125 0.65703 -0.07431 C 0.66966 -0.09259 0.67617 -0.11921 0.69505 -0.12917 C 0.72279 -0.14051 0.74701 -0.1287 0.76419 -0.09977 C 0.79609 -0.07014 0.76745 -0.01505 0.79284 0.02685 C 0.81406 0.0588 0.82708 0.04421 0.83919 0.01782 C 0.84896 -0.01088 0.84102 -0.04861 0.85456 -0.07708 C 0.86016 -0.08588 0.90026 -0.05023 0.90599 -0.05903 " pathEditMode="relative" rAng="0" ptsTypes="AAAAAAAAAAAAAAAAAAA">
                                      <p:cBhvr>
                                        <p:cTn id="73" dur="2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299" y="6319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0.0007 C 4.58333E-6 0.05 -0.00652 0.0537 0.01783 0.11226 C 0.02617 0.14513 0.04049 0.19421 0.0552 0.19606 C 0.06966 0.19791 0.09882 0.18217 0.10494 0.12338 C 0.10703 0.10301 0.08424 0.08356 0.11145 0.06226 C 0.13359 0.06111 0.13033 0.10856 0.17031 0.1081 C 0.1832 0.09351 0.20599 0.11689 0.20898 0.06458 C 0.17851 0.01851 0.1996 -0.00162 0.18802 -0.03149 C 0.18606 -0.06389 0.14101 -0.0676 0.16705 -0.12223 C 0.18554 -0.17061 0.22382 -0.05903 0.26471 -0.09537 C 0.27395 -0.1338 0.21614 -0.16366 0.22864 -0.22686 C 0.23489 -0.25024 0.25 -0.24237 0.25937 -0.23982 " pathEditMode="relative" rAng="0" ptsTypes="AAAAAAAAAAAA">
                                      <p:cBhvr>
                                        <p:cTn id="75" dur="1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42" y="-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96296E-6 L -0.51289 0.03635 " pathEditMode="relative" rAng="0" ptsTypes="AA">
                                      <p:cBhvr>
                                        <p:cTn id="80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51" y="18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50"/>
                            </p:stCondLst>
                            <p:childTnLst>
                              <p:par>
                                <p:cTn id="8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1289 0.03635 L -0.18828 -0.85926 " pathEditMode="relative" rAng="0" ptsTypes="AA">
                                      <p:cBhvr>
                                        <p:cTn id="96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24" y="-447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175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0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7.40741E-7 L -0.41237 0.11504 " pathEditMode="relative" rAng="0" ptsTypes="AA">
                                      <p:cBhvr>
                                        <p:cTn id="105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57" y="47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750"/>
                            </p:stCondLst>
                            <p:childTnLst>
                              <p:par>
                                <p:cTn id="10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237 0.11505 L -0.09102 -0.77269 " pathEditMode="relative" rAng="0" ptsTypes="AA">
                                      <p:cBhvr>
                                        <p:cTn id="121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68" y="-443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175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5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48148E-6 L -0.36797 0.31204 " pathEditMode="relative" rAng="0" ptsTypes="AA">
                                      <p:cBhvr>
                                        <p:cTn id="130" dur="1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43" y="15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2" dur="1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750"/>
                            </p:stCondLst>
                            <p:childTnLst>
                              <p:par>
                                <p:cTn id="1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796 0.31204 L -0.04414 -0.57153 " pathEditMode="relative" rAng="0" ptsTypes="AA">
                                      <p:cBhvr>
                                        <p:cTn id="146" dur="1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85" y="-441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8" dur="175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1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96296E-6 L -0.44466 0.43009 " pathEditMode="relative" rAng="0" ptsTypes="AA">
                                      <p:cBhvr>
                                        <p:cTn id="155" dur="1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49" y="212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7" dur="1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750"/>
                            </p:stCondLst>
                            <p:childTnLst>
                              <p:par>
                                <p:cTn id="15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4466 0.4301 L -0.12266 -0.45555 " pathEditMode="relative" rAng="0" ptsTypes="AA">
                                      <p:cBhvr>
                                        <p:cTn id="171" dur="1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94" y="-44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175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5" dur="1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7.40741E-7 L -0.53606 0.31505 " pathEditMode="relative" rAng="0" ptsTypes="AA">
                                      <p:cBhvr>
                                        <p:cTn id="180" dur="1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10" y="160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2" dur="1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750"/>
                            </p:stCondLst>
                            <p:childTnLst>
                              <p:par>
                                <p:cTn id="18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606 0.31505 L -0.21067 -0.56412 " pathEditMode="relative" rAng="0" ptsTypes="AA">
                                      <p:cBhvr>
                                        <p:cTn id="196" dur="1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439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8" dur="175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0" dur="1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7037E-7 L -0.62761 0.47269 " pathEditMode="relative" rAng="0" ptsTypes="AA">
                                      <p:cBhvr>
                                        <p:cTn id="205" dur="1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94" y="2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7" dur="1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750"/>
                            </p:stCondLst>
                            <p:childTnLst>
                              <p:par>
                                <p:cTn id="20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276 0.47269 L -0.30833 -0.39352 " pathEditMode="relative" rAng="0" ptsTypes="AA">
                                      <p:cBhvr>
                                        <p:cTn id="221" dur="1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64" y="-433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3" dur="175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5" dur="1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5.55112E-17 L -0.70247 0.33056 " pathEditMode="relative" rAng="0" ptsTypes="AA">
                                      <p:cBhvr>
                                        <p:cTn id="230" dur="1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661" y="165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2" dur="1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750"/>
                            </p:stCondLst>
                            <p:childTnLst>
                              <p:par>
                                <p:cTn id="2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0247 0.33056 L -0.38047 -0.55718 " pathEditMode="relative" rAng="0" ptsTypes="AA">
                                      <p:cBhvr>
                                        <p:cTn id="246" dur="1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94" y="-443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8" dur="175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0" dur="1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>
                      <p:stCondLst>
                        <p:cond delay="0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96296E-6 L -0.84908 0.4301 " pathEditMode="relative" rAng="0" ptsTypes="AA">
                                      <p:cBhvr>
                                        <p:cTn id="255" dur="1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510" y="212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7" dur="1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750"/>
                            </p:stCondLst>
                            <p:childTnLst>
                              <p:par>
                                <p:cTn id="25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6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5" fill="hold">
                      <p:stCondLst>
                        <p:cond delay="0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4908 0.4301 L -0.52369 -0.4449 " pathEditMode="relative" rAng="0" ptsTypes="AA">
                                      <p:cBhvr>
                                        <p:cTn id="271" dur="1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437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3" dur="1750" fill="hold"/>
                                        <p:tgtEl>
                                          <p:spTgt spid="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5" dur="1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7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7" fill="hold">
                      <p:stCondLst>
                        <p:cond delay="0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59259E-6 L -0.86901 0.20047 " pathEditMode="relative" rAng="0" ptsTypes="AA">
                                      <p:cBhvr>
                                        <p:cTn id="280" dur="1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59" y="100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2" dur="1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750"/>
                            </p:stCondLst>
                            <p:childTnLst>
                              <p:par>
                                <p:cTn id="28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8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0" fill="hold">
                      <p:stCondLst>
                        <p:cond delay="0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6901 0.20047 L -0.54636 -0.6831 " pathEditMode="relative" rAng="0" ptsTypes="AA">
                                      <p:cBhvr>
                                        <p:cTn id="296" dur="1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33" y="-441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8" dur="175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0" dur="1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>
                      <p:stCondLst>
                        <p:cond delay="0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22222E-6 L -0.79115 -0.02916 " pathEditMode="relative" rAng="0" ptsTypes="AA">
                                      <p:cBhvr>
                                        <p:cTn id="305" dur="1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02" y="-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7" dur="1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1750"/>
                            </p:stCondLst>
                            <p:childTnLst>
                              <p:par>
                                <p:cTn id="30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1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5" fill="hold">
                      <p:stCondLst>
                        <p:cond delay="0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9114 -0.02916 L -0.48112 -0.8912 " pathEditMode="relative" rAng="0" ptsTypes="AA">
                                      <p:cBhvr>
                                        <p:cTn id="321" dur="1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-4310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3" dur="1750" fill="hold"/>
                                        <p:tgtEl>
                                          <p:spTgt spid="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5" dur="1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audio>
              <p:cMediaNode vol="80000">
                <p:cTn id="3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1" grpId="0"/>
      <p:bldP spid="30" grpId="0" animBg="1"/>
      <p:bldP spid="30" grpId="1" animBg="1"/>
      <p:bldP spid="33" grpId="0" animBg="1"/>
      <p:bldP spid="33" grpId="1" animBg="1"/>
      <p:bldP spid="35" grpId="0" animBg="1"/>
      <p:bldP spid="35" grpId="1" animBg="1"/>
      <p:bldP spid="37" grpId="0" animBg="1"/>
      <p:bldP spid="37" grpId="1" animBg="1"/>
      <p:bldP spid="39" grpId="0" animBg="1"/>
      <p:bldP spid="39" grpId="1" animBg="1"/>
      <p:bldP spid="41" grpId="0" animBg="1"/>
      <p:bldP spid="41" grpId="1" animBg="1"/>
      <p:bldP spid="43" grpId="0" animBg="1"/>
      <p:bldP spid="43" grpId="1" animBg="1"/>
      <p:bldP spid="45" grpId="0" animBg="1"/>
      <p:bldP spid="45" grpId="1" animBg="1"/>
      <p:bldP spid="47" grpId="0" animBg="1"/>
      <p:bldP spid="47" grpId="1" animBg="1"/>
      <p:bldP spid="49" grpId="0" animBg="1"/>
      <p:bldP spid="49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7" y="0"/>
            <a:ext cx="11975977" cy="6887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684587" y="569372"/>
            <a:ext cx="473613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smtClean="0">
                <a:solidFill>
                  <a:prstClr val="white"/>
                </a:solidFill>
                <a:latin typeface="HP001 4 hàng" panose="020B0603050302020204" pitchFamily="34" charset="-93"/>
              </a:rPr>
              <a:t>Ū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693731" y="3929142"/>
            <a:ext cx="473613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Ō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280835" y="1352436"/>
            <a:ext cx="4736135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smtClean="0">
                <a:solidFill>
                  <a:prstClr val="white"/>
                </a:solidFill>
                <a:latin typeface="HP001 4 hàng" panose="020B0603050302020204" pitchFamily="34" charset="-93"/>
              </a:rPr>
              <a:t>Ū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244623" y="4721623"/>
            <a:ext cx="320991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Ō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993542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29" y="103752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820477" y="2230751"/>
            <a:ext cx="6862238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16400" b="1" dirty="0" smtClean="0">
                <a:solidFill>
                  <a:prstClr val="white"/>
                </a:solidFill>
                <a:latin typeface="HP001 4 hàng" panose="020B0603050302020204" pitchFamily="34" charset="-93"/>
              </a:rPr>
              <a:t>κ</a:t>
            </a:r>
            <a:r>
              <a:rPr lang="en-US" altLang="vi-VN" sz="16400" b="1" dirty="0" smtClean="0">
                <a:solidFill>
                  <a:prstClr val="white"/>
                </a:solidFill>
                <a:latin typeface="HP001 4 hàng" panose="020B0603050302020204" pitchFamily="34" charset="-93"/>
              </a:rPr>
              <a:t>Ū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352498" y="2188385"/>
            <a:ext cx="4505968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 smtClean="0">
                <a:solidFill>
                  <a:prstClr val="white"/>
                </a:solidFill>
                <a:latin typeface="HP001 4 hàng" panose="020B0603050302020204" pitchFamily="34" charset="-93"/>
              </a:rPr>
              <a:t>xĪ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497129" y="4655328"/>
            <a:ext cx="281207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8000" b="1" dirty="0" smtClean="0">
                <a:solidFill>
                  <a:prstClr val="white"/>
                </a:solidFill>
                <a:latin typeface="HP001 4 hàng" panose="020B0603050302020204" pitchFamily="34" charset="-93"/>
              </a:rPr>
              <a:t>κ</a:t>
            </a:r>
            <a:r>
              <a:rPr lang="en-US" altLang="vi-VN" sz="8000" b="1" dirty="0" smtClean="0">
                <a:solidFill>
                  <a:prstClr val="white"/>
                </a:solidFill>
                <a:latin typeface="HP001 4 hàng" panose="020B0603050302020204" pitchFamily="34" charset="-93"/>
              </a:rPr>
              <a:t>Ū</a:t>
            </a:r>
            <a:endParaRPr lang="en-US" altLang="vi-VN" sz="80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750339" y="4655328"/>
            <a:ext cx="390402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80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xĪ</a:t>
            </a:r>
            <a:endParaRPr lang="en-US" altLang="vi-VN" sz="80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vi-VN" sz="80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831449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38" y="-8878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307453" y="2901268"/>
            <a:ext cx="3799707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err="1" smtClean="0">
                <a:solidFill>
                  <a:prstClr val="white"/>
                </a:solidFill>
                <a:latin typeface="HP001 4 hàng" panose="020B0603050302020204" pitchFamily="34" charset="-93"/>
              </a:rPr>
              <a:t>cờ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961752" y="2911546"/>
            <a:ext cx="1556743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err="1" smtClean="0">
                <a:solidFill>
                  <a:prstClr val="white"/>
                </a:solidFill>
                <a:latin typeface="HP001 4 hàng" panose="020B0603050302020204" pitchFamily="34" charset="0"/>
              </a:rPr>
              <a:t>cŎ</a:t>
            </a:r>
            <a:r>
              <a:rPr lang="en-US" altLang="vi-VN" sz="8200" b="1" dirty="0" smtClean="0">
                <a:solidFill>
                  <a:prstClr val="white"/>
                </a:solidFill>
                <a:latin typeface="HP001 4 hàng" panose="020B0603050302020204" pitchFamily="34" charset="0"/>
              </a:rPr>
              <a:t> 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454195" y="486977"/>
            <a:ext cx="332013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 smtClean="0">
                <a:solidFill>
                  <a:prstClr val="white"/>
                </a:solidFill>
                <a:latin typeface="HP001 4 hàng" panose="020B0603050302020204" pitchFamily="34" charset="-93"/>
              </a:rPr>
              <a:t>cŎ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183517" y="476699"/>
            <a:ext cx="332013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 smtClean="0">
                <a:solidFill>
                  <a:prstClr val="white"/>
                </a:solidFill>
                <a:latin typeface="HP001 4 hàng" panose="020B0603050302020204" pitchFamily="34" charset="-93"/>
              </a:rPr>
              <a:t>cờ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460028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6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3" y="58251"/>
            <a:ext cx="5401462" cy="6252192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410894" y="1111412"/>
            <a:ext cx="6684650" cy="3240669"/>
          </a:xfrm>
          <a:prstGeom prst="cloudCallout">
            <a:avLst>
              <a:gd name="adj1" fmla="val -83514"/>
              <a:gd name="adj2" fmla="val -5465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Củng</a:t>
            </a:r>
            <a:r>
              <a:rPr lang="en-US" sz="8000" b="1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8000" b="1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cố</a:t>
            </a:r>
            <a:endParaRPr lang="en-US" sz="80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274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800" y="0"/>
            <a:ext cx="11140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712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408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78479" y="2649220"/>
            <a:ext cx="60350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Dặn</a:t>
            </a:r>
            <a:r>
              <a:rPr lang="en-US" sz="115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dò</a:t>
            </a:r>
            <a:endParaRPr lang="en-US" sz="11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4557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810" y="0"/>
            <a:ext cx="10410190" cy="688844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794084" y="30445"/>
            <a:ext cx="0" cy="685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36983" y="49767"/>
            <a:ext cx="1827278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Ū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49602" y="1396157"/>
            <a:ext cx="4289167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Ō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411492" y="2761869"/>
            <a:ext cx="5372215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69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κ</a:t>
            </a: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Ū </a:t>
            </a: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xĪ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493788" y="5470906"/>
            <a:ext cx="10845478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wụ</a:t>
            </a: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hôn</a:t>
            </a: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l-GR" altLang="vi-VN" sz="69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Ε</a:t>
            </a: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ấm</a:t>
            </a: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áp</a:t>
            </a: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.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210135" y="4086906"/>
            <a:ext cx="8558456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cŎ</a:t>
            </a: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9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cờ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843909" y="2751691"/>
            <a:ext cx="1942971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9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4488458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474" y="-39749"/>
            <a:ext cx="9691627" cy="6897749"/>
          </a:xfrm>
          <a:prstGeom prst="rect">
            <a:avLst/>
          </a:prstGeom>
        </p:spPr>
      </p:pic>
      <p:pic>
        <p:nvPicPr>
          <p:cNvPr id="8" name="Picture 6" descr="https://i.pinimg.com/564x/5d/65/53/5d6553f1a00fa3176db4e05d82cb7b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8" y="89311"/>
            <a:ext cx="2093212" cy="295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s://i.pinimg.com/564x/7b/f4/67/7bf467d34468d9e5b57beffcf3c08e8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6" y="4979191"/>
            <a:ext cx="2026096" cy="187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42">
            <a:extLst>
              <a:ext uri="{FF2B5EF4-FFF2-40B4-BE49-F238E27FC236}">
                <a16:creationId xmlns="" xmlns:a16="http://schemas.microsoft.com/office/drawing/2014/main" id="{942F7E87-18B2-463A-A88C-B53C20C8C2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5431" y="3561566"/>
            <a:ext cx="1103377" cy="1795325"/>
          </a:xfrm>
          <a:prstGeom prst="rect">
            <a:avLst/>
          </a:prstGeom>
        </p:spPr>
      </p:pic>
      <p:pic>
        <p:nvPicPr>
          <p:cNvPr id="13" name="图片 42">
            <a:extLst>
              <a:ext uri="{FF2B5EF4-FFF2-40B4-BE49-F238E27FC236}">
                <a16:creationId xmlns="" xmlns:a16="http://schemas.microsoft.com/office/drawing/2014/main" id="{942F7E87-18B2-463A-A88C-B53C20C8C2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9521" y="2663903"/>
            <a:ext cx="1103377" cy="1795325"/>
          </a:xfrm>
          <a:prstGeom prst="rect">
            <a:avLst/>
          </a:prstGeom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061707" y="3012341"/>
            <a:ext cx="44772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Nụ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hôn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của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Ε−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406132" y="4349607"/>
            <a:ext cx="105288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tá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t</a:t>
            </a:r>
            <a:r>
              <a:rPr lang="el-GR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łm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cho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Chi. Chi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vẫn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wằm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th</a:t>
            </a:r>
            <a:r>
              <a:rPr lang="el-GR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łm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th</a:t>
            </a:r>
            <a:r>
              <a:rPr lang="el-GR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Ğp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.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029271" y="3697121"/>
            <a:ext cx="96207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Chi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bị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sō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. </a:t>
            </a:r>
            <a:r>
              <a:rPr lang="el-GR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ξ−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đưa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χ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ď </a:t>
            </a:r>
            <a:r>
              <a:rPr lang="el-GR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Δ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łn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trạm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y </a:t>
            </a:r>
            <a:r>
              <a:rPr lang="el-GR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Ι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Ğ.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Cô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y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407491" y="5038663"/>
            <a:ext cx="1081862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ξ</a:t>
            </a:r>
            <a:r>
              <a:rPr lang="el-GR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−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hôn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Δ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łn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trán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Chi. Chi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từ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từ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j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ở </a:t>
            </a:r>
            <a:r>
              <a:rPr lang="el-GR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j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ắt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. 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020127" y="306255"/>
            <a:ext cx="256732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36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κ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Ū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xĪ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020127" y="1670716"/>
            <a:ext cx="19597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cŎ</a:t>
            </a:r>
            <a:r>
              <a:rPr lang="en-US" altLang="vi-VN" sz="36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36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cờ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020127" y="975424"/>
            <a:ext cx="22935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36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κ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0"/>
              </a:rPr>
              <a:t>Ū 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xĪ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020127" y="2337208"/>
            <a:ext cx="24540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cŎ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cờ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7307930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00" y="391809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199" y="347853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6722" y="27622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9195" y="3757908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08397"/>
            <a:ext cx="12192000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73692" y="1566787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79931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78865" y="2910653"/>
            <a:ext cx="10261600" cy="1578367"/>
          </a:xfrm>
          <a:prstGeom prst="rect">
            <a:avLst/>
          </a:prstGeom>
          <a:noFill/>
        </p:spPr>
        <p:txBody>
          <a:bodyPr wrap="square" lIns="121905" tIns="60953" rIns="121905" bIns="60953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 err="1">
                <a:latin typeface="UTM Avo"/>
                <a:cs typeface="Times New Roman" pitchFamily="18" charset="0"/>
              </a:rPr>
              <a:t>Bài</a:t>
            </a:r>
            <a:r>
              <a:rPr lang="en-US" sz="7200" b="1" dirty="0">
                <a:latin typeface="UTM Avo"/>
                <a:cs typeface="Times New Roman" pitchFamily="18" charset="0"/>
              </a:rPr>
              <a:t> 70:</a:t>
            </a:r>
            <a:r>
              <a:rPr lang="en-US" sz="72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UTM Avo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UTM Avo"/>
                <a:cs typeface="Times New Roman" pitchFamily="18" charset="0"/>
              </a:rPr>
              <a:t>ôn</a:t>
            </a:r>
            <a:r>
              <a:rPr lang="en-US" sz="7200" b="1" dirty="0">
                <a:solidFill>
                  <a:srgbClr val="FF0000"/>
                </a:solidFill>
                <a:latin typeface="UTM Avo"/>
                <a:cs typeface="Times New Roman" pitchFamily="18" charset="0"/>
              </a:rPr>
              <a:t> - </a:t>
            </a:r>
            <a:r>
              <a:rPr lang="en-US" sz="7200" b="1" dirty="0" err="1">
                <a:solidFill>
                  <a:srgbClr val="FF0000"/>
                </a:solidFill>
                <a:latin typeface="UTM Avo"/>
                <a:cs typeface="Times New Roman" pitchFamily="18" charset="0"/>
              </a:rPr>
              <a:t>ôt</a:t>
            </a:r>
            <a:endParaRPr lang="en-US" sz="7200" b="1" dirty="0">
              <a:solidFill>
                <a:srgbClr val="FF0000"/>
              </a:solidFill>
              <a:latin typeface="UTM Avo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59381" y="1373755"/>
            <a:ext cx="57797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5400" b="1" dirty="0" err="1">
                <a:solidFill>
                  <a:srgbClr val="0070C0"/>
                </a:solidFill>
                <a:latin typeface="UTM Avo" panose="02040603050506020204" pitchFamily="18" charset="0"/>
                <a:cs typeface="Times New Roman" pitchFamily="18" charset="0"/>
              </a:rPr>
              <a:t>Tiếng</a:t>
            </a:r>
            <a:r>
              <a:rPr lang="en-US" sz="5400" b="1" dirty="0">
                <a:solidFill>
                  <a:srgbClr val="0070C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  <a:latin typeface="UTM Avo" panose="02040603050506020204" pitchFamily="18" charset="0"/>
                <a:cs typeface="Times New Roman" pitchFamily="18" charset="0"/>
              </a:rPr>
              <a:t>Việt</a:t>
            </a:r>
            <a:endParaRPr lang="en-US" sz="5400" b="1" dirty="0">
              <a:solidFill>
                <a:srgbClr val="0070C0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4041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6949" y="1141428"/>
            <a:ext cx="6149898" cy="41230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894" y="3556006"/>
            <a:ext cx="3622089" cy="299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3559" y="1258825"/>
            <a:ext cx="3310800" cy="8540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9223" y="2505833"/>
            <a:ext cx="1552575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2443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288" y="1013719"/>
            <a:ext cx="2482834" cy="9700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910" y="3353771"/>
            <a:ext cx="3038475" cy="28670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0288" y="2262010"/>
            <a:ext cx="1271842" cy="809354"/>
          </a:xfrm>
          <a:prstGeom prst="rect">
            <a:avLst/>
          </a:prstGeom>
        </p:spPr>
      </p:pic>
      <p:pic>
        <p:nvPicPr>
          <p:cNvPr id="1026" name="Picture 2" descr="Cột cờ Hà Nội | WEBSI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819" y="860662"/>
            <a:ext cx="6375425" cy="42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464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881" y="537746"/>
            <a:ext cx="4362241" cy="29245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511" y="5513034"/>
            <a:ext cx="2871641" cy="7407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511" y="4534310"/>
            <a:ext cx="1365605" cy="5780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5022" y="3590001"/>
            <a:ext cx="790575" cy="561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3179" y="5395106"/>
            <a:ext cx="2100732" cy="8207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3179" y="4595689"/>
            <a:ext cx="1079800" cy="687145"/>
          </a:xfrm>
          <a:prstGeom prst="rect">
            <a:avLst/>
          </a:prstGeom>
        </p:spPr>
      </p:pic>
      <p:pic>
        <p:nvPicPr>
          <p:cNvPr id="8" name="Picture 2" descr="Cột cờ Hà Nội | WEBSIT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779" y="427597"/>
            <a:ext cx="4619194" cy="308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01239" y="3672760"/>
            <a:ext cx="620820" cy="57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7375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29" y="452159"/>
            <a:ext cx="11776364" cy="6312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3" name="图片 3092" descr="PPT素材-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213" y="903644"/>
            <a:ext cx="4651375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7"/>
          <p:cNvSpPr>
            <a:spLocks noChangeArrowheads="1"/>
          </p:cNvSpPr>
          <p:nvPr/>
        </p:nvSpPr>
        <p:spPr bwMode="gray">
          <a:xfrm>
            <a:off x="4269510" y="1423879"/>
            <a:ext cx="3788402" cy="1502274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5882"/>
                  <a:invGamma/>
                </a:schemeClr>
              </a:gs>
            </a:gsLst>
            <a:lin ang="0" scaled="1"/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0" b="1" noProof="0" dirty="0" err="1">
                <a:latin typeface="Calibri" panose="020F0502020204030204" pitchFamily="34" charset="0"/>
                <a:cs typeface="Calibri" panose="020F0502020204030204" pitchFamily="34" charset="0"/>
              </a:rPr>
              <a:t>ô</a:t>
            </a:r>
            <a:r>
              <a:rPr lang="en-US" sz="12000" b="1" noProof="0" dirty="0" err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kumimoji="0" lang="en-US" sz="12000" b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4181205" y="4211795"/>
            <a:ext cx="3876707" cy="14509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38100" algn="ctr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ô</a:t>
            </a:r>
            <a:r>
              <a:rPr lang="en-US" sz="12000" b="1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endParaRPr kumimoji="0" lang="en-US" sz="12000" b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gray">
          <a:xfrm>
            <a:off x="1046280" y="2140422"/>
            <a:ext cx="3777019" cy="2736614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56471"/>
                  <a:invGamma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28575" algn="ctr">
            <a:solidFill>
              <a:srgbClr val="FFFFFF"/>
            </a:solidFill>
            <a:round/>
            <a:headEnd/>
            <a:tailEnd/>
          </a:ln>
          <a:effectLst/>
          <a:scene3d>
            <a:camera prst="orthographicFront"/>
            <a:lightRig rig="flat" dir="t">
              <a:rot lat="0" lon="0" rev="2400000"/>
            </a:lightRig>
          </a:scene3d>
          <a:sp3d prstMaterial="softEdge">
            <a:bevelT w="762000" h="965200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3957" y="2926153"/>
            <a:ext cx="44239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prstClr val="black"/>
                </a:solidFill>
                <a:latin typeface="UTM Avo" panose="02040603050506020204" pitchFamily="18" charset="0"/>
              </a:rPr>
              <a:t>So </a:t>
            </a:r>
            <a:r>
              <a:rPr lang="en-US" sz="6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sánh</a:t>
            </a:r>
            <a:endParaRPr kumimoji="0" lang="vi-VN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946961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18" y="1498958"/>
            <a:ext cx="5490981" cy="5044252"/>
          </a:xfrm>
          <a:prstGeom prst="rect">
            <a:avLst/>
          </a:prstGeom>
        </p:spPr>
      </p:pic>
      <p:sp>
        <p:nvSpPr>
          <p:cNvPr id="5" name="流程图: 数据 13"/>
          <p:cNvSpPr/>
          <p:nvPr/>
        </p:nvSpPr>
        <p:spPr>
          <a:xfrm>
            <a:off x="3606154" y="740394"/>
            <a:ext cx="5157413" cy="518370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FF0000">
              <a:alpha val="27000"/>
            </a:srgb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6" name="流程图: 数据 13"/>
          <p:cNvSpPr/>
          <p:nvPr/>
        </p:nvSpPr>
        <p:spPr>
          <a:xfrm>
            <a:off x="4171683" y="483076"/>
            <a:ext cx="4026354" cy="489621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62935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7" name="TextBox 76"/>
          <p:cNvSpPr txBox="1"/>
          <p:nvPr/>
        </p:nvSpPr>
        <p:spPr>
          <a:xfrm>
            <a:off x="4710901" y="442223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 spc="300">
                <a:solidFill>
                  <a:srgbClr val="0070C0"/>
                </a:solidFill>
                <a:latin typeface="造字工房悦黑体验版常规体" pitchFamily="50" charset="-122"/>
                <a:ea typeface="造字工房悦黑体验版常规体" pitchFamily="50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造字工房悦黑体验版常规体" pitchFamily="50" charset="-122"/>
                <a:cs typeface="+mn-cs"/>
              </a:rPr>
              <a:t>Bảng gài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造字工房悦黑体验版常规体" pitchFamily="50" charset="-122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造字工房悦黑体验版常规体" pitchFamily="50" charset="-122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79099" y="1917077"/>
            <a:ext cx="1968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i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endParaRPr kumimoji="0" lang="en-US" sz="8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87036" y="2029929"/>
            <a:ext cx="47483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i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</a:t>
            </a:r>
            <a:r>
              <a:rPr lang="en-US" sz="80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0" b="1" i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xóm</a:t>
            </a:r>
            <a:endParaRPr kumimoji="0" lang="en-US" sz="80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79099" y="4026104"/>
            <a:ext cx="1968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i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ôt</a:t>
            </a:r>
            <a:endParaRPr kumimoji="0" lang="en-US" sz="8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37125" y="4124534"/>
            <a:ext cx="46683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i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sz="8000" b="1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0" b="1" i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cờ</a:t>
            </a:r>
            <a:endParaRPr kumimoji="0" lang="en-US" sz="80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3445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2" grpId="0"/>
      <p:bldP spid="12" grpId="1"/>
      <p:bldP spid="13" grpId="0"/>
      <p:bldP spid="13" grpId="1"/>
      <p:bldP spid="10" grpId="0"/>
    </p:bldLst>
  </p:timing>
</p:sld>
</file>

<file path=ppt/theme/theme1.xml><?xml version="1.0" encoding="utf-8"?>
<a:theme xmlns:a="http://schemas.openxmlformats.org/drawingml/2006/main" name="HOC10 TEMPLATE (1)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1036</TotalTime>
  <Words>297</Words>
  <Application>Microsoft Office PowerPoint</Application>
  <PresentationFormat>Widescreen</PresentationFormat>
  <Paragraphs>90</Paragraphs>
  <Slides>38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6" baseType="lpstr">
      <vt:lpstr>inpin heiti</vt:lpstr>
      <vt:lpstr>VNI-Times</vt:lpstr>
      <vt:lpstr>宋体</vt:lpstr>
      <vt:lpstr>等线</vt:lpstr>
      <vt:lpstr>.VnAvant</vt:lpstr>
      <vt:lpstr>zihun35hao-jindianyahei</vt:lpstr>
      <vt:lpstr>HP 001</vt:lpstr>
      <vt:lpstr>HP001 4 hàng</vt:lpstr>
      <vt:lpstr>Calibri</vt:lpstr>
      <vt:lpstr>造字工房悦黑体验版常规体</vt:lpstr>
      <vt:lpstr>UTM Avo</vt:lpstr>
      <vt:lpstr>iCiel Butcherandblock</vt:lpstr>
      <vt:lpstr>Times New Roman</vt:lpstr>
      <vt:lpstr>Arial</vt:lpstr>
      <vt:lpstr>宋体</vt:lpstr>
      <vt:lpstr>Tahoma</vt:lpstr>
      <vt:lpstr>Verdana</vt:lpstr>
      <vt:lpstr>HOC10 TEMPLATE (1)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Tìm hiểu bài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 GIANG</dc:creator>
  <cp:lastModifiedBy>Thuy Van</cp:lastModifiedBy>
  <cp:revision>120</cp:revision>
  <dcterms:created xsi:type="dcterms:W3CDTF">2018-10-07T02:14:13Z</dcterms:created>
  <dcterms:modified xsi:type="dcterms:W3CDTF">2021-12-13T03:59:17Z</dcterms:modified>
</cp:coreProperties>
</file>