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ink/ink1.xml" ContentType="application/inkml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1"/>
    <p:sldMasterId id="2147483723" r:id="rId2"/>
  </p:sldMasterIdLst>
  <p:notesMasterIdLst>
    <p:notesMasterId r:id="rId54"/>
  </p:notesMasterIdLst>
  <p:sldIdLst>
    <p:sldId id="287" r:id="rId3"/>
    <p:sldId id="317" r:id="rId4"/>
    <p:sldId id="318" r:id="rId5"/>
    <p:sldId id="271" r:id="rId6"/>
    <p:sldId id="272" r:id="rId7"/>
    <p:sldId id="273" r:id="rId8"/>
    <p:sldId id="274" r:id="rId9"/>
    <p:sldId id="275" r:id="rId10"/>
    <p:sldId id="276" r:id="rId11"/>
    <p:sldId id="259" r:id="rId12"/>
    <p:sldId id="260" r:id="rId13"/>
    <p:sldId id="290" r:id="rId14"/>
    <p:sldId id="319" r:id="rId15"/>
    <p:sldId id="288" r:id="rId16"/>
    <p:sldId id="320" r:id="rId17"/>
    <p:sldId id="289" r:id="rId18"/>
    <p:sldId id="355" r:id="rId19"/>
    <p:sldId id="322" r:id="rId20"/>
    <p:sldId id="356" r:id="rId21"/>
    <p:sldId id="291" r:id="rId22"/>
    <p:sldId id="294" r:id="rId23"/>
    <p:sldId id="321" r:id="rId24"/>
    <p:sldId id="304" r:id="rId25"/>
    <p:sldId id="306" r:id="rId26"/>
    <p:sldId id="330" r:id="rId27"/>
    <p:sldId id="328" r:id="rId28"/>
    <p:sldId id="295" r:id="rId29"/>
    <p:sldId id="331" r:id="rId30"/>
    <p:sldId id="334" r:id="rId31"/>
    <p:sldId id="335" r:id="rId32"/>
    <p:sldId id="336" r:id="rId33"/>
    <p:sldId id="337" r:id="rId34"/>
    <p:sldId id="307" r:id="rId35"/>
    <p:sldId id="332" r:id="rId36"/>
    <p:sldId id="338" r:id="rId37"/>
    <p:sldId id="339" r:id="rId38"/>
    <p:sldId id="297" r:id="rId39"/>
    <p:sldId id="327" r:id="rId40"/>
    <p:sldId id="324" r:id="rId41"/>
    <p:sldId id="325" r:id="rId42"/>
    <p:sldId id="340" r:id="rId43"/>
    <p:sldId id="351" r:id="rId44"/>
    <p:sldId id="350" r:id="rId45"/>
    <p:sldId id="352" r:id="rId46"/>
    <p:sldId id="344" r:id="rId47"/>
    <p:sldId id="345" r:id="rId48"/>
    <p:sldId id="346" r:id="rId49"/>
    <p:sldId id="347" r:id="rId50"/>
    <p:sldId id="354" r:id="rId51"/>
    <p:sldId id="349" r:id="rId52"/>
    <p:sldId id="308" r:id="rId5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FF99"/>
    <a:srgbClr val="FFFF66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1160" autoAdjust="0"/>
  </p:normalViewPr>
  <p:slideViewPr>
    <p:cSldViewPr snapToGrid="0">
      <p:cViewPr varScale="1">
        <p:scale>
          <a:sx n="70" d="100"/>
          <a:sy n="70" d="100"/>
        </p:scale>
        <p:origin x="10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9.56522" units="1/cm"/>
          <inkml:channelProperty channel="Y" name="resolution" value="69.67742" units="1/cm"/>
          <inkml:channelProperty channel="T" name="resolution" value="1" units="1/dev"/>
        </inkml:channelProperties>
      </inkml:inkSource>
      <inkml:timestamp xml:id="ts0" timeString="2022-12-06T02:05:18.917"/>
    </inkml:context>
    <inkml:brush xml:id="br0">
      <inkml:brushProperty name="width" value="0.05292" units="cm"/>
      <inkml:brushProperty name="height" value="0.05292" units="cm"/>
      <inkml:brushProperty name="color" value="#0070C0"/>
    </inkml:brush>
  </inkml:definitions>
  <inkml:trace contextRef="#ctx0" brushRef="#br0">14817 13106 0,'17'0'172,"1"0"-125,17 0-16,-17 0-15,-1 0 15,19 0 0,-19 0 0,19 0-15,-19 0 0,19 0 31,-19 0-1,1 0-14,17 0 30,-17 0 16,17 0-46,-17 0 30,-1 0-15,19 0 0,-19 0 0,19 0 0,-19 0 15,18 0-15,-17 0-16,0 0 32,17 0-48,-17 0 1,17 0 15,-17 0 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1B092C-88E6-464A-95C2-E495305B290B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B2A6C8-E332-4520-983A-2D604A22C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569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/>
              <a:t>16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5574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幻灯片图像占位符 18433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42875" y="768350"/>
            <a:ext cx="6819900" cy="38369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文本占位符 18434"/>
          <p:cNvSpPr>
            <a:spLocks noGrp="1"/>
          </p:cNvSpPr>
          <p:nvPr>
            <p:ph type="body" idx="1"/>
          </p:nvPr>
        </p:nvSpPr>
        <p:spPr bwMode="auto">
          <a:xfrm>
            <a:off x="711200" y="4860925"/>
            <a:ext cx="5683250" cy="4605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>
              <a:ea typeface="等线" charset="-122"/>
            </a:endParaRPr>
          </a:p>
        </p:txBody>
      </p:sp>
      <p:sp>
        <p:nvSpPr>
          <p:cNvPr id="77828" name="灯片编号占位符 1"/>
          <p:cNvSpPr txBox="1">
            <a:spLocks noGrp="1"/>
          </p:cNvSpPr>
          <p:nvPr/>
        </p:nvSpPr>
        <p:spPr bwMode="auto">
          <a:xfrm>
            <a:off x="4024313" y="9721850"/>
            <a:ext cx="3078162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75" tIns="49538" rIns="99075" bIns="49538" anchor="b"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63" indent="-309563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250" indent="-2476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550" indent="-2476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8850" indent="-2476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860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1432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6004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576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6D771BE8-2EB7-4904-BB4C-9D76C92DD656}" type="slidenum">
              <a:rPr lang="en-US" altLang="zh-CN" sz="1300">
                <a:ea typeface="SimSun" panose="02010600030101010101" pitchFamily="2" charset="-122"/>
              </a:rPr>
              <a:pPr algn="r" eaLnBrk="1" hangingPunct="1"/>
              <a:t>17</a:t>
            </a:fld>
            <a:endParaRPr lang="en-US" altLang="zh-CN" sz="1300"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607209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B2A6C8-E332-4520-983A-2D604A22CF3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7379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>
                <a:solidFill>
                  <a:prstClr val="black"/>
                </a:solidFill>
              </a:rPr>
              <a:pPr/>
              <a:t>50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741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1B3B-9BA6-4C4D-8B30-45AEED0A188D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DA5AD-FBF5-4393-A73C-EEA18769A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836674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1B3B-9BA6-4C4D-8B30-45AEED0A188D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DA5AD-FBF5-4393-A73C-EEA18769A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39322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1B3B-9BA6-4C4D-8B30-45AEED0A188D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DA5AD-FBF5-4393-A73C-EEA18769A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504109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738840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7988477-19AE-4F69-B030-52841DDF7CD9}"/>
              </a:ext>
            </a:extLst>
          </p:cNvPr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492506"/>
      </p:ext>
    </p:extLst>
  </p:cSld>
  <p:clrMapOvr>
    <a:masterClrMapping/>
  </p:clrMapOvr>
  <p:transition spd="slow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0643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463551"/>
      </p:ext>
    </p:extLst>
  </p:cSld>
  <p:clrMapOvr>
    <a:masterClrMapping/>
  </p:clrMapOvr>
  <p:transition spd="slow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135999"/>
      </p:ext>
    </p:extLst>
  </p:cSld>
  <p:clrMapOvr>
    <a:masterClrMapping/>
  </p:clrMapOvr>
  <p:transition spd="slow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677756"/>
      </p:ext>
    </p:extLst>
  </p:cSld>
  <p:clrMapOvr>
    <a:masterClrMapping/>
  </p:clrMapOvr>
  <p:transition spd="slow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 preserve="1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9" name="Google Shape;49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8651"/>
            <a:ext cx="12191999" cy="68206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24715631"/>
      </p:ext>
    </p:extLst>
  </p:cSld>
  <p:clrMapOvr>
    <a:masterClrMapping/>
  </p:clrMapOvr>
  <p:transition spd="slow"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userDrawn="1">
  <p:cSld name="3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0643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405151"/>
      </p:ext>
    </p:extLst>
  </p:cSld>
  <p:clrMapOvr>
    <a:masterClrMapping/>
  </p:clrMapOvr>
  <p:transition spd="slow">
    <p:wip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userDrawn="1">
  <p:cSld name="3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477031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1B3B-9BA6-4C4D-8B30-45AEED0A188D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DA5AD-FBF5-4393-A73C-EEA18769A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795096"/>
      </p:ext>
    </p:extLst>
  </p:cSld>
  <p:clrMapOvr>
    <a:masterClrMapping/>
  </p:clrMapOvr>
  <p:transition spd="slow">
    <p:wip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319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userDrawn="1">
  <p:cSld name="3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140713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1B3B-9BA6-4C4D-8B30-45AEED0A188D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DA5AD-FBF5-4393-A73C-EEA18769A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183589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1B3B-9BA6-4C4D-8B30-45AEED0A188D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DA5AD-FBF5-4393-A73C-EEA18769A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685872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1B3B-9BA6-4C4D-8B30-45AEED0A188D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DA5AD-FBF5-4393-A73C-EEA18769A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182124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1B3B-9BA6-4C4D-8B30-45AEED0A188D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DA5AD-FBF5-4393-A73C-EEA18769A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284361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1B3B-9BA6-4C4D-8B30-45AEED0A188D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DA5AD-FBF5-4393-A73C-EEA18769A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207981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1B3B-9BA6-4C4D-8B30-45AEED0A188D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DA5AD-FBF5-4393-A73C-EEA18769A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201770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1B3B-9BA6-4C4D-8B30-45AEED0A188D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DA5AD-FBF5-4393-A73C-EEA18769A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392694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561B3B-9BA6-4C4D-8B30-45AEED0A188D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DA5AD-FBF5-4393-A73C-EEA18769A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883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2627743F-6B61-4438-B950-9A5CE50714DD}" type="datetimeFigureOut">
              <a:rPr lang="en-US" smtClean="0"/>
              <a:t>12/6/2022</a:t>
            </a:fld>
            <a:endParaRPr lang="en-US"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AB5FE166-4499-4927-B75D-9B0B05FEA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35112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</p:sldLayoutIdLst>
  <p:transition spd="slow">
    <p:wipe/>
  </p:transition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1.emf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png"/><Relationship Id="rId5" Type="http://schemas.openxmlformats.org/officeDocument/2006/relationships/image" Target="../media/image23.png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7" Type="http://schemas.openxmlformats.org/officeDocument/2006/relationships/image" Target="../media/image39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8.emf"/><Relationship Id="rId5" Type="http://schemas.openxmlformats.org/officeDocument/2006/relationships/image" Target="../media/image37.emf"/><Relationship Id="rId4" Type="http://schemas.openxmlformats.org/officeDocument/2006/relationships/image" Target="../media/image36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emf"/><Relationship Id="rId3" Type="http://schemas.openxmlformats.org/officeDocument/2006/relationships/slideLayout" Target="../slideLayouts/slideLayout14.xml"/><Relationship Id="rId7" Type="http://schemas.microsoft.com/office/2007/relationships/hdphoto" Target="../media/hdphoto2.wdp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openxmlformats.org/officeDocument/2006/relationships/image" Target="../media/image53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57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image" Target="../media/image17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slide" Target="slide8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png"/><Relationship Id="rId11" Type="http://schemas.openxmlformats.org/officeDocument/2006/relationships/image" Target="../media/image16.png"/><Relationship Id="rId5" Type="http://schemas.openxmlformats.org/officeDocument/2006/relationships/image" Target="../media/image12.png"/><Relationship Id="rId15" Type="http://schemas.openxmlformats.org/officeDocument/2006/relationships/slide" Target="slide10.xml"/><Relationship Id="rId10" Type="http://schemas.openxmlformats.org/officeDocument/2006/relationships/slide" Target="slide7.xml"/><Relationship Id="rId4" Type="http://schemas.openxmlformats.org/officeDocument/2006/relationships/image" Target="../media/image11.png"/><Relationship Id="rId9" Type="http://schemas.openxmlformats.org/officeDocument/2006/relationships/image" Target="../media/image15.png"/><Relationship Id="rId14" Type="http://schemas.openxmlformats.org/officeDocument/2006/relationships/slide" Target="slide9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AAC7166-F503-422D-BDE1-A83D50999971}"/>
              </a:ext>
            </a:extLst>
          </p:cNvPr>
          <p:cNvSpPr/>
          <p:nvPr/>
        </p:nvSpPr>
        <p:spPr>
          <a:xfrm>
            <a:off x="8717753" y="162723"/>
            <a:ext cx="25635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TIẾNG </a:t>
            </a:r>
            <a:r>
              <a:rPr lang="en-US" sz="32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VIỆT</a:t>
            </a:r>
            <a:r>
              <a:rPr lang="en-US" sz="3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3101047-25E6-45B1-9FAC-C1D2B827DC01}"/>
              </a:ext>
            </a:extLst>
          </p:cNvPr>
          <p:cNvSpPr/>
          <p:nvPr/>
        </p:nvSpPr>
        <p:spPr>
          <a:xfrm>
            <a:off x="10216789" y="747498"/>
            <a:ext cx="990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Tập</a:t>
            </a:r>
            <a:r>
              <a:rPr lang="en-US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1</a:t>
            </a:r>
          </a:p>
        </p:txBody>
      </p:sp>
      <p:sp>
        <p:nvSpPr>
          <p:cNvPr id="10" name="Rectangle 9"/>
          <p:cNvSpPr/>
          <p:nvPr/>
        </p:nvSpPr>
        <p:spPr>
          <a:xfrm>
            <a:off x="3103178" y="2164578"/>
            <a:ext cx="6896336" cy="2436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spcBef>
                <a:spcPts val="1000"/>
              </a:spcBef>
            </a:pPr>
            <a:r>
              <a:rPr lang="en-US" sz="6000" b="1" dirty="0" err="1">
                <a:solidFill>
                  <a:srgbClr val="002060"/>
                </a:solidFill>
                <a:latin typeface="+mj-lt"/>
                <a:ea typeface="+mj-ea"/>
                <a:cs typeface="+mj-cs"/>
                <a:sym typeface="Arial"/>
              </a:rPr>
              <a:t>Tuần</a:t>
            </a:r>
            <a:r>
              <a:rPr lang="en-US" sz="6000" b="1" dirty="0">
                <a:solidFill>
                  <a:srgbClr val="002060"/>
                </a:solidFill>
                <a:latin typeface="+mj-lt"/>
                <a:ea typeface="+mj-ea"/>
                <a:cs typeface="+mj-cs"/>
                <a:sym typeface="Arial"/>
              </a:rPr>
              <a:t> 14</a:t>
            </a:r>
          </a:p>
          <a:p>
            <a:pPr marL="457200" lvl="0" indent="-406400" algn="ctr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2400"/>
            </a:pPr>
            <a:r>
              <a:rPr lang="en-US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/>
                <a:sym typeface="Arial"/>
              </a:rPr>
              <a:t>Bài</a:t>
            </a:r>
            <a:r>
              <a:rPr lang="en-US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/>
                <a:sym typeface="Arial"/>
              </a:rPr>
              <a:t> 71 : </a:t>
            </a:r>
            <a:r>
              <a:rPr lang="en-US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/>
                <a:sym typeface="Arial"/>
              </a:rPr>
              <a:t>ơn</a:t>
            </a:r>
            <a:r>
              <a:rPr lang="en-US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/>
                <a:sym typeface="Arial"/>
              </a:rPr>
              <a:t> - </a:t>
            </a:r>
            <a:r>
              <a:rPr lang="en-US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/>
                <a:sym typeface="Arial"/>
              </a:rPr>
              <a:t>ơt</a:t>
            </a:r>
            <a:endParaRPr lang="en-US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73656321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D009703F-CDC2-4D89-A7D9-F89F7F643354}"/>
              </a:ext>
            </a:extLst>
          </p:cNvPr>
          <p:cNvSpPr txBox="1"/>
          <p:nvPr/>
        </p:nvSpPr>
        <p:spPr>
          <a:xfrm>
            <a:off x="231229" y="2064373"/>
            <a:ext cx="119607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dirty="0" err="1">
                <a:solidFill>
                  <a:schemeClr val="accent1"/>
                </a:solidFill>
                <a:latin typeface="UTM Avo" pitchFamily="18" charset="0"/>
                <a:ea typeface="字魂17号-萌趣果冻体" panose="02000000000000000000" pitchFamily="2" charset="-122"/>
              </a:rPr>
              <a:t>Bài</a:t>
            </a:r>
            <a:r>
              <a:rPr lang="en-US" altLang="zh-CN" sz="5400" b="1" dirty="0">
                <a:solidFill>
                  <a:schemeClr val="accent1"/>
                </a:solidFill>
                <a:latin typeface="UTM Avo" pitchFamily="18" charset="0"/>
                <a:ea typeface="字魂17号-萌趣果冻体" panose="02000000000000000000" pitchFamily="2" charset="-122"/>
              </a:rPr>
              <a:t> 71</a:t>
            </a:r>
            <a:r>
              <a:rPr lang="en-US" altLang="zh-CN" sz="6000" dirty="0">
                <a:solidFill>
                  <a:schemeClr val="accent1"/>
                </a:solidFill>
                <a:latin typeface="UTM Avo" pitchFamily="18" charset="0"/>
                <a:ea typeface="字魂17号-萌趣果冻体" panose="02000000000000000000" pitchFamily="2" charset="-122"/>
              </a:rPr>
              <a:t>:</a:t>
            </a:r>
            <a:endParaRPr lang="zh-CN" altLang="en-US" sz="6000" b="1" dirty="0">
              <a:solidFill>
                <a:srgbClr val="FF0000"/>
              </a:solidFill>
              <a:latin typeface="UTM Avo" pitchFamily="18" charset="0"/>
              <a:ea typeface="小白" panose="02010601030101010101" pitchFamily="2" charset="-122"/>
            </a:endParaRPr>
          </a:p>
        </p:txBody>
      </p:sp>
      <p:sp>
        <p:nvSpPr>
          <p:cNvPr id="6" name="Oval 5"/>
          <p:cNvSpPr/>
          <p:nvPr/>
        </p:nvSpPr>
        <p:spPr>
          <a:xfrm>
            <a:off x="1338183" y="2386074"/>
            <a:ext cx="3788785" cy="3610684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9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ơn</a:t>
            </a:r>
            <a:endParaRPr lang="en-US" sz="9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6920160" y="2386074"/>
            <a:ext cx="3933657" cy="3610684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9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ơt</a:t>
            </a:r>
            <a:endParaRPr lang="en-US" sz="9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5348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452" y="228744"/>
            <a:ext cx="9115548" cy="6449484"/>
          </a:xfrm>
          <a:prstGeom prst="rect">
            <a:avLst/>
          </a:prstGeom>
        </p:spPr>
      </p:pic>
      <p:sp>
        <p:nvSpPr>
          <p:cNvPr id="4" name="Shape 233">
            <a:extLst>
              <a:ext uri="{FF2B5EF4-FFF2-40B4-BE49-F238E27FC236}">
                <a16:creationId xmlns:a16="http://schemas.microsoft.com/office/drawing/2014/main" id="{7DF390D5-FD81-4C0B-95D5-90A528D13082}"/>
              </a:ext>
            </a:extLst>
          </p:cNvPr>
          <p:cNvSpPr/>
          <p:nvPr/>
        </p:nvSpPr>
        <p:spPr>
          <a:xfrm>
            <a:off x="5708541" y="2988083"/>
            <a:ext cx="4571215" cy="13738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6600" b="1" kern="0" dirty="0">
                <a:solidFill>
                  <a:srgbClr val="FF0000"/>
                </a:solidFill>
                <a:latin typeface="UTM Avo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LÀM QUEN</a:t>
            </a:r>
            <a:endParaRPr sz="6600" b="1" kern="0" dirty="0">
              <a:solidFill>
                <a:srgbClr val="FF0000"/>
              </a:solidFill>
              <a:latin typeface="UTM Avo" panose="02040603050506020204" pitchFamily="18" charset="0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D0D70D4-3184-49A2-9EC4-D678994009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301512" y="1635795"/>
            <a:ext cx="5303569" cy="439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9302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478" y="885217"/>
            <a:ext cx="5561567" cy="4912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2543" y="3204529"/>
            <a:ext cx="3874751" cy="349782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1186" y="513112"/>
            <a:ext cx="3340131" cy="106276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8267" y="2035907"/>
            <a:ext cx="1838325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7407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Đánh vần ơn - sơ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474460"/>
            <a:ext cx="12192000" cy="6383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4163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7213"/>
            <a:ext cx="5369668" cy="629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3159" y="1169345"/>
            <a:ext cx="1588041" cy="103833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0633" y="2616741"/>
            <a:ext cx="4228625" cy="364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5033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Đánh vần ơt - vợ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0424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512" y="1044639"/>
            <a:ext cx="3988335" cy="264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477" y="817730"/>
            <a:ext cx="4368800" cy="2771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1717" y="5391533"/>
            <a:ext cx="2805110" cy="89253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80087" y="5245983"/>
            <a:ext cx="1393487" cy="91112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54147" y="4234529"/>
            <a:ext cx="1000125" cy="609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57876" y="4200277"/>
            <a:ext cx="760055" cy="720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971058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图片 3075" descr="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29" y="452159"/>
            <a:ext cx="11776364" cy="6312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3" name="图片 3092" descr="PPT素材-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2213" y="903644"/>
            <a:ext cx="4651375" cy="44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7"/>
          <p:cNvSpPr>
            <a:spLocks noChangeArrowheads="1"/>
          </p:cNvSpPr>
          <p:nvPr/>
        </p:nvSpPr>
        <p:spPr bwMode="gray">
          <a:xfrm>
            <a:off x="4269510" y="1423879"/>
            <a:ext cx="3788402" cy="1502274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5882"/>
                  <a:invGamma/>
                </a:schemeClr>
              </a:gs>
            </a:gsLst>
            <a:lin ang="0" scaled="1"/>
          </a:gradFill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0" b="1" dirty="0">
                <a:latin typeface="Calibri" panose="020F0502020204030204" pitchFamily="34" charset="0"/>
                <a:cs typeface="Calibri" panose="020F0502020204030204" pitchFamily="34" charset="0"/>
              </a:rPr>
              <a:t>ơ</a:t>
            </a:r>
            <a:r>
              <a:rPr lang="en-US" sz="12000" b="1" noProof="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endParaRPr kumimoji="0" lang="en-US" sz="12000" b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gray">
          <a:xfrm>
            <a:off x="4181205" y="4211795"/>
            <a:ext cx="3876707" cy="1450972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ơ</a:t>
            </a:r>
            <a:r>
              <a:rPr lang="en-US" sz="12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endParaRPr kumimoji="0" lang="en-US" sz="12000" b="1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gray">
          <a:xfrm>
            <a:off x="1046280" y="2140422"/>
            <a:ext cx="3777019" cy="2736614"/>
          </a:xfrm>
          <a:prstGeom prst="ellipse">
            <a:avLst/>
          </a:prstGeom>
          <a:gradFill rotWithShape="1">
            <a:gsLst>
              <a:gs pos="0">
                <a:schemeClr val="accent2">
                  <a:gamma/>
                  <a:tint val="56471"/>
                  <a:invGamma/>
                </a:schemeClr>
              </a:gs>
              <a:gs pos="100000">
                <a:schemeClr val="accent2"/>
              </a:gs>
            </a:gsLst>
            <a:path path="shape">
              <a:fillToRect l="50000" t="50000" r="50000" b="50000"/>
            </a:path>
          </a:gradFill>
          <a:ln w="28575" algn="ctr">
            <a:solidFill>
              <a:srgbClr val="FFFFFF"/>
            </a:solidFill>
            <a:round/>
            <a:headEnd/>
            <a:tailEnd/>
          </a:ln>
          <a:effectLst/>
          <a:scene3d>
            <a:camera prst="orthographicFront"/>
            <a:lightRig rig="flat" dir="t">
              <a:rot lat="0" lon="0" rev="2400000"/>
            </a:lightRig>
          </a:scene3d>
          <a:sp3d prstMaterial="softEdge">
            <a:bevelT w="762000" h="965200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cs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3957" y="2926153"/>
            <a:ext cx="44239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>
                <a:solidFill>
                  <a:prstClr val="black"/>
                </a:solidFill>
                <a:latin typeface="UTM Avo" panose="02040603050506020204" pitchFamily="18" charset="0"/>
              </a:rPr>
              <a:t>So </a:t>
            </a:r>
            <a:r>
              <a:rPr lang="en-US" sz="60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sánh</a:t>
            </a:r>
            <a:endParaRPr kumimoji="0" lang="vi-VN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18425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452" y="228744"/>
            <a:ext cx="9115548" cy="6449484"/>
          </a:xfrm>
          <a:prstGeom prst="rect">
            <a:avLst/>
          </a:prstGeom>
        </p:spPr>
      </p:pic>
      <p:sp>
        <p:nvSpPr>
          <p:cNvPr id="4" name="Shape 233">
            <a:extLst>
              <a:ext uri="{FF2B5EF4-FFF2-40B4-BE49-F238E27FC236}">
                <a16:creationId xmlns:a16="http://schemas.microsoft.com/office/drawing/2014/main" id="{7DF390D5-FD81-4C0B-95D5-90A528D13082}"/>
              </a:ext>
            </a:extLst>
          </p:cNvPr>
          <p:cNvSpPr/>
          <p:nvPr/>
        </p:nvSpPr>
        <p:spPr>
          <a:xfrm>
            <a:off x="5708541" y="2988083"/>
            <a:ext cx="4571215" cy="13738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6600" b="1" kern="0" dirty="0">
                <a:solidFill>
                  <a:srgbClr val="FF0000"/>
                </a:solidFill>
                <a:latin typeface="UTM Avo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LUYỆN TẬP</a:t>
            </a:r>
            <a:endParaRPr sz="6600" b="1" kern="0" dirty="0">
              <a:solidFill>
                <a:srgbClr val="FF0000"/>
              </a:solidFill>
              <a:latin typeface="UTM Avo" panose="02040603050506020204" pitchFamily="18" charset="0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D0D70D4-3184-49A2-9EC4-D678994009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301512" y="1635795"/>
            <a:ext cx="5303569" cy="439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4225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748621"/>
            <a:ext cx="3860800" cy="2800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600" y="3650568"/>
            <a:ext cx="36576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6501" y="3548968"/>
            <a:ext cx="32639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4901" y="500968"/>
            <a:ext cx="3255433" cy="314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601" y="721101"/>
            <a:ext cx="3759199" cy="2827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517" y="3752168"/>
            <a:ext cx="3655484" cy="284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798110" y="24157"/>
            <a:ext cx="8253379" cy="5539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121905" tIns="60953" rIns="121905" bIns="60953" rtlCol="0">
            <a:spAutoFit/>
          </a:bodyPr>
          <a:lstStyle/>
          <a:p>
            <a:pPr algn="ctr"/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2.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TiÕng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nµo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cã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vÇn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ơn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?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TiÕng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nµo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cã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vÇn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ơt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72999421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i.pinimg.com/564x/fe/2f/ff/fe2fffbd26a53bd80199a232307e4ad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7" b="7432"/>
          <a:stretch/>
        </p:blipFill>
        <p:spPr bwMode="auto">
          <a:xfrm>
            <a:off x="-84980" y="0"/>
            <a:ext cx="12276979" cy="687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862523" y="3096426"/>
            <a:ext cx="104669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Chào</a:t>
            </a:r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mừng</a:t>
            </a:r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tiết</a:t>
            </a:r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354044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1" y="446109"/>
            <a:ext cx="10570029" cy="7386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121905" tIns="60953" rIns="121905" bIns="60953" rtlCol="0">
            <a:spAutoFit/>
          </a:bodyPr>
          <a:lstStyle/>
          <a:p>
            <a:pPr algn="ctr"/>
            <a:r>
              <a:rPr lang="en-US" sz="3200" b="1" dirty="0">
                <a:solidFill>
                  <a:prstClr val="black">
                    <a:lumMod val="85000"/>
                    <a:lumOff val="15000"/>
                  </a:prstClr>
                </a:solidFill>
                <a:latin typeface="UTM Avo" panose="02040603050506020204"/>
              </a:rPr>
              <a:t>2.</a:t>
            </a:r>
            <a:r>
              <a:rPr lang="en-US" sz="4000" b="1" dirty="0">
                <a:solidFill>
                  <a:prstClr val="black">
                    <a:lumMod val="85000"/>
                    <a:lumOff val="15000"/>
                  </a:prstClr>
                </a:solidFill>
                <a:latin typeface="UTM Avo" panose="02040603050506020204"/>
              </a:rPr>
              <a:t> </a:t>
            </a:r>
            <a:r>
              <a:rPr lang="en-US" sz="32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UTM Avo" panose="02040603050506020204"/>
              </a:rPr>
              <a:t>Tiếng</a:t>
            </a:r>
            <a:r>
              <a:rPr lang="en-US" sz="3200" b="1" dirty="0">
                <a:solidFill>
                  <a:prstClr val="black">
                    <a:lumMod val="85000"/>
                    <a:lumOff val="15000"/>
                  </a:prstClr>
                </a:solidFill>
                <a:latin typeface="UTM Avo" panose="02040603050506020204"/>
              </a:rPr>
              <a:t> </a:t>
            </a:r>
            <a:r>
              <a:rPr lang="en-US" sz="32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UTM Avo" panose="02040603050506020204"/>
              </a:rPr>
              <a:t>nào</a:t>
            </a:r>
            <a:r>
              <a:rPr lang="en-US" sz="3200" b="1" dirty="0">
                <a:solidFill>
                  <a:prstClr val="black">
                    <a:lumMod val="85000"/>
                    <a:lumOff val="15000"/>
                  </a:prstClr>
                </a:solidFill>
                <a:latin typeface="UTM Avo" panose="02040603050506020204"/>
              </a:rPr>
              <a:t> </a:t>
            </a:r>
            <a:r>
              <a:rPr lang="en-US" sz="32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UTM Avo" panose="02040603050506020204"/>
              </a:rPr>
              <a:t>có</a:t>
            </a:r>
            <a:r>
              <a:rPr lang="en-US" sz="3200" b="1" dirty="0">
                <a:solidFill>
                  <a:prstClr val="black">
                    <a:lumMod val="85000"/>
                    <a:lumOff val="15000"/>
                  </a:prstClr>
                </a:solidFill>
                <a:latin typeface="UTM Avo" panose="02040603050506020204"/>
              </a:rPr>
              <a:t> </a:t>
            </a:r>
            <a:r>
              <a:rPr lang="en-US" sz="32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UTM Avo" panose="02040603050506020204"/>
              </a:rPr>
              <a:t>vần</a:t>
            </a:r>
            <a:r>
              <a:rPr lang="en-US" sz="3200" b="1" dirty="0">
                <a:solidFill>
                  <a:prstClr val="black">
                    <a:lumMod val="85000"/>
                    <a:lumOff val="15000"/>
                  </a:prstClr>
                </a:solidFill>
                <a:latin typeface="UTM Avo" panose="02040603050506020204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/>
              </a:rPr>
              <a:t>ơn</a:t>
            </a:r>
            <a:r>
              <a:rPr lang="en-US" sz="3200" b="1" dirty="0">
                <a:solidFill>
                  <a:prstClr val="black">
                    <a:lumMod val="85000"/>
                    <a:lumOff val="15000"/>
                  </a:prstClr>
                </a:solidFill>
                <a:latin typeface="UTM Avo" panose="02040603050506020204"/>
              </a:rPr>
              <a:t>? </a:t>
            </a:r>
            <a:r>
              <a:rPr lang="en-US" sz="32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UTM Avo" panose="02040603050506020204"/>
              </a:rPr>
              <a:t>Tiếng</a:t>
            </a:r>
            <a:r>
              <a:rPr lang="en-US" sz="3200" b="1" dirty="0">
                <a:solidFill>
                  <a:prstClr val="black">
                    <a:lumMod val="85000"/>
                    <a:lumOff val="15000"/>
                  </a:prstClr>
                </a:solidFill>
                <a:latin typeface="UTM Avo" panose="02040603050506020204"/>
              </a:rPr>
              <a:t> </a:t>
            </a:r>
            <a:r>
              <a:rPr lang="en-US" sz="32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UTM Avo" panose="02040603050506020204"/>
              </a:rPr>
              <a:t>nào</a:t>
            </a:r>
            <a:r>
              <a:rPr lang="en-US" sz="3200" b="1" dirty="0">
                <a:solidFill>
                  <a:prstClr val="black">
                    <a:lumMod val="85000"/>
                    <a:lumOff val="15000"/>
                  </a:prstClr>
                </a:solidFill>
                <a:latin typeface="UTM Avo" panose="02040603050506020204"/>
              </a:rPr>
              <a:t> </a:t>
            </a:r>
            <a:r>
              <a:rPr lang="en-US" sz="32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UTM Avo" panose="02040603050506020204"/>
              </a:rPr>
              <a:t>có</a:t>
            </a:r>
            <a:r>
              <a:rPr lang="en-US" sz="3200" b="1" dirty="0">
                <a:solidFill>
                  <a:prstClr val="black">
                    <a:lumMod val="85000"/>
                    <a:lumOff val="15000"/>
                  </a:prstClr>
                </a:solidFill>
                <a:latin typeface="UTM Avo" panose="02040603050506020204"/>
              </a:rPr>
              <a:t> </a:t>
            </a:r>
            <a:r>
              <a:rPr lang="en-US" sz="32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UTM Avo" panose="02040603050506020204"/>
              </a:rPr>
              <a:t>vần</a:t>
            </a:r>
            <a:r>
              <a:rPr lang="en-US" sz="3200" b="1" dirty="0">
                <a:solidFill>
                  <a:prstClr val="black">
                    <a:lumMod val="85000"/>
                    <a:lumOff val="15000"/>
                  </a:prstClr>
                </a:solidFill>
                <a:latin typeface="UTM Avo" panose="02040603050506020204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/>
              </a:rPr>
              <a:t>ơt</a:t>
            </a:r>
            <a:r>
              <a:rPr lang="en-US" sz="3200" b="1" dirty="0">
                <a:solidFill>
                  <a:prstClr val="black">
                    <a:lumMod val="85000"/>
                    <a:lumOff val="15000"/>
                  </a:prstClr>
                </a:solidFill>
                <a:latin typeface="UTM Avo" panose="02040603050506020204"/>
              </a:rPr>
              <a:t>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33250" t="17111" r="30167" b="30000"/>
          <a:stretch/>
        </p:blipFill>
        <p:spPr>
          <a:xfrm>
            <a:off x="348915" y="1363939"/>
            <a:ext cx="11129211" cy="5301556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 flipH="1" flipV="1">
            <a:off x="2423160" y="2719137"/>
            <a:ext cx="767615" cy="80611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2268755" y="4427982"/>
            <a:ext cx="990600" cy="51816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6689558" y="2719137"/>
            <a:ext cx="685800" cy="806116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6545179" y="4427982"/>
            <a:ext cx="830179" cy="518160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4790975" y="2490539"/>
            <a:ext cx="4184583" cy="127650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790975" y="4138863"/>
            <a:ext cx="4304899" cy="117909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52176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body" idx="1"/>
          </p:nvPr>
        </p:nvSpPr>
        <p:spPr>
          <a:xfrm>
            <a:off x="1241136" y="4491904"/>
            <a:ext cx="9709727" cy="843684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Cá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thờn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bơn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: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bẹt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027" b="86913" l="1800" r="974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4749" y="1522412"/>
            <a:ext cx="4762500" cy="2840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389826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7">
            <a:extLst>
              <a:ext uri="{FF2B5EF4-FFF2-40B4-BE49-F238E27FC236}">
                <a16:creationId xmlns:a16="http://schemas.microsoft.com/office/drawing/2014/main" id="{E5964E8C-3340-4D64-845F-50E382DA7732}"/>
              </a:ext>
            </a:extLst>
          </p:cNvPr>
          <p:cNvSpPr/>
          <p:nvPr/>
        </p:nvSpPr>
        <p:spPr>
          <a:xfrm>
            <a:off x="1894115" y="2265131"/>
            <a:ext cx="3265714" cy="3082481"/>
          </a:xfrm>
          <a:prstGeom prst="rect">
            <a:avLst/>
          </a:prstGeom>
          <a:ln/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zihun35hao-jindianyahei" panose="00000500000000000000" pitchFamily="2" charset="-122"/>
              <a:ea typeface="zihun35hao-jindianyahei" panose="00000500000000000000" pitchFamily="2" charset="-122"/>
              <a:sym typeface="zihun35hao-jindianyahei" panose="00000500000000000000" pitchFamily="2" charset="-122"/>
            </a:endParaRPr>
          </a:p>
        </p:txBody>
      </p:sp>
      <p:sp>
        <p:nvSpPr>
          <p:cNvPr id="7" name="梯形 1">
            <a:extLst>
              <a:ext uri="{FF2B5EF4-FFF2-40B4-BE49-F238E27FC236}">
                <a16:creationId xmlns:a16="http://schemas.microsoft.com/office/drawing/2014/main" id="{BC5CDD15-6D6E-48E1-B6BB-8631F4E6ACAA}"/>
              </a:ext>
            </a:extLst>
          </p:cNvPr>
          <p:cNvSpPr/>
          <p:nvPr/>
        </p:nvSpPr>
        <p:spPr>
          <a:xfrm flipV="1">
            <a:off x="1629624" y="754979"/>
            <a:ext cx="8390676" cy="1056015"/>
          </a:xfrm>
          <a:prstGeom prst="trapezoid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  <a:latin typeface="zihun35hao-jindianyahei" panose="00000500000000000000" pitchFamily="2" charset="-122"/>
              <a:ea typeface="zihun35hao-jindianyahei" panose="00000500000000000000" pitchFamily="2" charset="-122"/>
              <a:sym typeface="zihun35hao-jindianyahei" panose="00000500000000000000" pitchFamily="2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94115" y="804514"/>
            <a:ext cx="81261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vi-VN" sz="54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 tiếng ngoài bài có vần:</a:t>
            </a:r>
            <a:endParaRPr lang="en-US" sz="5400" b="1" i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321114" y="2614135"/>
            <a:ext cx="2721665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3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ơ</a:t>
            </a:r>
            <a:r>
              <a:rPr lang="vi-VN" sz="13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endParaRPr lang="en-US" sz="13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矩形 9">
            <a:extLst>
              <a:ext uri="{FF2B5EF4-FFF2-40B4-BE49-F238E27FC236}">
                <a16:creationId xmlns:a16="http://schemas.microsoft.com/office/drawing/2014/main" id="{8F6BFA0F-1632-48A9-ACF4-19EDAA2439DA}"/>
              </a:ext>
            </a:extLst>
          </p:cNvPr>
          <p:cNvSpPr/>
          <p:nvPr/>
        </p:nvSpPr>
        <p:spPr>
          <a:xfrm>
            <a:off x="7328262" y="2265131"/>
            <a:ext cx="3030583" cy="3082481"/>
          </a:xfrm>
          <a:prstGeom prst="rect">
            <a:avLst/>
          </a:prstGeom>
          <a:ln/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zihun35hao-jindianyahei" panose="00000500000000000000" pitchFamily="2" charset="-122"/>
              <a:ea typeface="zihun35hao-jindianyahei" panose="00000500000000000000" pitchFamily="2" charset="-122"/>
              <a:sym typeface="zihun35hao-jindianyahei" panose="00000500000000000000" pitchFamily="2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753408" y="2568022"/>
            <a:ext cx="3734994" cy="2215991"/>
          </a:xfrm>
          <a:prstGeom prst="rect">
            <a:avLst/>
          </a:prstGeom>
          <a:noFill/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3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ơ</a:t>
            </a:r>
            <a:r>
              <a:rPr lang="vi-VN" sz="13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endParaRPr lang="en-US" sz="13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7454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/>
      <p:bldP spid="14" grpId="0"/>
      <p:bldP spid="20" grpId="0" animBg="1"/>
      <p:bldP spid="2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8" y="512228"/>
            <a:ext cx="11867147" cy="561650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3517" y="1673067"/>
            <a:ext cx="8773850" cy="303630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79178" y="3057200"/>
            <a:ext cx="59025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7030A0"/>
                </a:solidFill>
                <a:latin typeface="UTM Avo" panose="02040603050506020204" pitchFamily="18" charset="0"/>
              </a:rPr>
              <a:t>TH</a:t>
            </a:r>
            <a:r>
              <a:rPr lang="vi-VN" sz="7200" b="1" dirty="0">
                <a:solidFill>
                  <a:srgbClr val="7030A0"/>
                </a:solidFill>
                <a:latin typeface="UTM Avo" panose="02040603050506020204" pitchFamily="18" charset="0"/>
              </a:rPr>
              <a:t>Ư</a:t>
            </a:r>
            <a:r>
              <a:rPr lang="en-US" sz="7200" b="1" dirty="0">
                <a:solidFill>
                  <a:srgbClr val="7030A0"/>
                </a:solidFill>
                <a:latin typeface="UTM Avo" panose="02040603050506020204" pitchFamily="18" charset="0"/>
              </a:rPr>
              <a:t> GIÃN</a:t>
            </a:r>
          </a:p>
        </p:txBody>
      </p:sp>
    </p:spTree>
    <p:extLst>
      <p:ext uri="{BB962C8B-B14F-4D97-AF65-F5344CB8AC3E}">
        <p14:creationId xmlns:p14="http://schemas.microsoft.com/office/powerpoint/2010/main" val="861570565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290" y="457903"/>
            <a:ext cx="8233420" cy="537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040913" y="3429000"/>
            <a:ext cx="5289148" cy="1383299"/>
          </a:xfrm>
          <a:prstGeom prst="rect">
            <a:avLst/>
          </a:prstGeom>
          <a:noFill/>
        </p:spPr>
        <p:txBody>
          <a:bodyPr wrap="non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726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TẬP ĐỌC</a:t>
            </a:r>
          </a:p>
        </p:txBody>
      </p:sp>
    </p:spTree>
    <p:extLst>
      <p:ext uri="{BB962C8B-B14F-4D97-AF65-F5344CB8AC3E}">
        <p14:creationId xmlns:p14="http://schemas.microsoft.com/office/powerpoint/2010/main" val="711208306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828" y="793142"/>
            <a:ext cx="10643972" cy="555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445212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7" descr="572005ec0a0c4"/>
          <p:cNvPicPr>
            <a:picLocks noChangeAspect="1"/>
          </p:cNvPicPr>
          <p:nvPr/>
        </p:nvPicPr>
        <p:blipFill rotWithShape="1">
          <a:blip r:embed="rId3"/>
          <a:srcRect l="-1884" t="-25331" r="38607" b="25331"/>
          <a:stretch/>
        </p:blipFill>
        <p:spPr>
          <a:xfrm>
            <a:off x="4894854" y="5520027"/>
            <a:ext cx="4131915" cy="2103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567982"/>
      </p:ext>
    </p:extLst>
  </p:cSld>
  <p:clrMapOvr>
    <a:masterClrMapping/>
  </p:clrMapOvr>
  <p:transition spd="slow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29" y="-374107"/>
            <a:ext cx="13179972" cy="7583215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1614644" y="2164906"/>
            <a:ext cx="8533289" cy="2176775"/>
            <a:chOff x="5672967" y="2170501"/>
            <a:chExt cx="4239554" cy="1625909"/>
          </a:xfrm>
        </p:grpSpPr>
        <p:sp>
          <p:nvSpPr>
            <p:cNvPr id="9" name="TextBox 8"/>
            <p:cNvSpPr txBox="1"/>
            <p:nvPr/>
          </p:nvSpPr>
          <p:spPr>
            <a:xfrm>
              <a:off x="5681050" y="2170501"/>
              <a:ext cx="1244283" cy="6896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i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kiểm</a:t>
              </a:r>
              <a:r>
                <a:rPr lang="en-US" sz="5400" i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5400" i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tra</a:t>
              </a:r>
              <a:endParaRPr lang="en-US" sz="54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423070" y="2233581"/>
              <a:ext cx="1489451" cy="6896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i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lẩm</a:t>
              </a:r>
              <a:r>
                <a:rPr lang="en-US" sz="5400" i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5400" i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nhẩm</a:t>
              </a:r>
              <a:endParaRPr lang="en-US" sz="54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672967" y="3106109"/>
              <a:ext cx="1406624" cy="6896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i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thờn</a:t>
              </a:r>
              <a:r>
                <a:rPr lang="en-US" sz="5400" i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5400" i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bơn</a:t>
              </a:r>
              <a:endParaRPr lang="en-US" sz="54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400371" y="3106743"/>
              <a:ext cx="587115" cy="6896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i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bớt</a:t>
              </a:r>
              <a:endParaRPr lang="en-US" sz="54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614644" y="4670098"/>
            <a:ext cx="22813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lễ</a:t>
            </a:r>
            <a:r>
              <a:rPr lang="en-US" sz="54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phép</a:t>
            </a:r>
            <a:endParaRPr lang="en-US" sz="5400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49996" y="4639723"/>
            <a:ext cx="23631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nắn</a:t>
            </a:r>
            <a:r>
              <a:rPr lang="en-US" sz="54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nót</a:t>
            </a:r>
            <a:endParaRPr lang="en-US" sz="5400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436406"/>
            <a:ext cx="2783393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UTM Avo" pitchFamily="18" charset="0"/>
              </a:rPr>
              <a:t>Luyện</a:t>
            </a:r>
            <a:r>
              <a:rPr lang="en-US" sz="3200" b="1" dirty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itchFamily="18" charset="0"/>
              </a:rPr>
              <a:t>đọc</a:t>
            </a:r>
            <a:r>
              <a:rPr lang="en-US" sz="3200" b="1" dirty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itchFamily="18" charset="0"/>
              </a:rPr>
              <a:t>từ</a:t>
            </a:r>
            <a:r>
              <a:rPr lang="en-US" sz="3200" b="1" dirty="0">
                <a:solidFill>
                  <a:srgbClr val="FF0000"/>
                </a:solidFill>
                <a:latin typeface="UTM Avo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817537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7" descr="572005ec0a0c4"/>
          <p:cNvPicPr>
            <a:picLocks noChangeAspect="1"/>
          </p:cNvPicPr>
          <p:nvPr/>
        </p:nvPicPr>
        <p:blipFill rotWithShape="1">
          <a:blip r:embed="rId3"/>
          <a:srcRect l="-1884" t="-25331" r="38607" b="25331"/>
          <a:stretch/>
        </p:blipFill>
        <p:spPr>
          <a:xfrm>
            <a:off x="4894854" y="5520027"/>
            <a:ext cx="4131915" cy="2103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577502"/>
      </p:ext>
    </p:extLst>
  </p:cSld>
  <p:clrMapOvr>
    <a:masterClrMapping/>
  </p:clrMapOvr>
  <p:transition spd="slow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6700" y="997530"/>
            <a:ext cx="7886700" cy="587375"/>
          </a:xfrm>
        </p:spPr>
        <p:txBody>
          <a:bodyPr>
            <a:noAutofit/>
          </a:bodyPr>
          <a:lstStyle/>
          <a:p>
            <a:pPr marL="457200" lvl="1" indent="0" algn="ctr">
              <a:buNone/>
            </a:pPr>
            <a:r>
              <a:rPr lang="en-US" sz="4000" b="1" dirty="0" err="1">
                <a:solidFill>
                  <a:srgbClr val="FF0000"/>
                </a:solidFill>
                <a:latin typeface=".VnAvant" pitchFamily="34" charset="0"/>
              </a:rPr>
              <a:t>S¬n</a:t>
            </a:r>
            <a:r>
              <a:rPr lang="en-US" sz="4000" b="1" dirty="0">
                <a:solidFill>
                  <a:srgbClr val="FF0000"/>
                </a:solidFill>
                <a:latin typeface=".VnAvant" pitchFamily="34" charset="0"/>
              </a:rPr>
              <a:t> vµ hµ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82805" y="1732844"/>
            <a:ext cx="10875282" cy="540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00000"/>
              </a:lnSpc>
              <a:buNone/>
            </a:pPr>
            <a:r>
              <a:rPr lang="en-US" sz="3200" dirty="0">
                <a:latin typeface=".VnAvant" pitchFamily="34" charset="0"/>
              </a:rPr>
              <a:t>    </a:t>
            </a:r>
            <a:r>
              <a:rPr lang="en-US" sz="3200" dirty="0" err="1">
                <a:latin typeface=".VnAvant" pitchFamily="34" charset="0"/>
              </a:rPr>
              <a:t>Giê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kiÓm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tra</a:t>
            </a:r>
            <a:r>
              <a:rPr lang="en-US" sz="3200" dirty="0">
                <a:latin typeface=".VnAvant" pitchFamily="34" charset="0"/>
              </a:rPr>
              <a:t>.  </a:t>
            </a:r>
            <a:r>
              <a:rPr lang="en-US" sz="3200" dirty="0" err="1">
                <a:latin typeface=".VnAvant" pitchFamily="34" charset="0"/>
              </a:rPr>
              <a:t>S¬n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võa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chÐp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bµi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võa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lÈm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nhÈm</a:t>
            </a:r>
            <a:r>
              <a:rPr lang="en-US" sz="3200" dirty="0">
                <a:latin typeface=".VnAvant" pitchFamily="34" charset="0"/>
              </a:rPr>
              <a:t>: “</a:t>
            </a:r>
            <a:r>
              <a:rPr lang="en-US" sz="3200" dirty="0" err="1">
                <a:latin typeface=".VnAvant" pitchFamily="34" charset="0"/>
              </a:rPr>
              <a:t>Giá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cã</a:t>
            </a:r>
            <a:r>
              <a:rPr lang="en-US" sz="3200" dirty="0">
                <a:latin typeface=".VnAvant" pitchFamily="34" charset="0"/>
              </a:rPr>
              <a:t> 8 con c¸ </a:t>
            </a:r>
            <a:r>
              <a:rPr lang="en-US" sz="3200" dirty="0" err="1">
                <a:latin typeface=".VnAvant" pitchFamily="34" charset="0"/>
              </a:rPr>
              <a:t>thên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b¬n</a:t>
            </a:r>
            <a:r>
              <a:rPr lang="en-US" sz="3200" dirty="0">
                <a:latin typeface=".VnAvant" pitchFamily="34" charset="0"/>
              </a:rPr>
              <a:t>.  Cho </a:t>
            </a:r>
            <a:r>
              <a:rPr lang="en-US" sz="3200" dirty="0" err="1">
                <a:latin typeface=".VnAvant" pitchFamily="34" charset="0"/>
              </a:rPr>
              <a:t>bít</a:t>
            </a:r>
            <a:r>
              <a:rPr lang="en-US" sz="3200" dirty="0">
                <a:latin typeface=".VnAvant" pitchFamily="34" charset="0"/>
              </a:rPr>
              <a:t> 5 con, </a:t>
            </a:r>
            <a:r>
              <a:rPr lang="en-US" sz="3200" dirty="0" err="1">
                <a:latin typeface=".VnAvant" pitchFamily="34" charset="0"/>
              </a:rPr>
              <a:t>cßn</a:t>
            </a:r>
            <a:r>
              <a:rPr lang="en-US" sz="3200" dirty="0">
                <a:latin typeface=".VnAvant" pitchFamily="34" charset="0"/>
              </a:rPr>
              <a:t> 4”. Hµ </a:t>
            </a:r>
            <a:r>
              <a:rPr lang="en-US" sz="3200" dirty="0" err="1">
                <a:latin typeface=".VnAvant" pitchFamily="34" charset="0"/>
              </a:rPr>
              <a:t>th</a:t>
            </a:r>
            <a:r>
              <a:rPr lang="en-US" sz="3200" dirty="0">
                <a:latin typeface=".VnAvant" pitchFamily="34" charset="0"/>
              </a:rPr>
              <a:t>× </a:t>
            </a:r>
            <a:r>
              <a:rPr lang="en-US" sz="3200" dirty="0" err="1">
                <a:latin typeface=".VnAvant" pitchFamily="34" charset="0"/>
              </a:rPr>
              <a:t>thÇm</a:t>
            </a:r>
            <a:r>
              <a:rPr lang="en-US" sz="3200" dirty="0">
                <a:latin typeface=".VnAvant" pitchFamily="34" charset="0"/>
              </a:rPr>
              <a:t>:  “</a:t>
            </a:r>
            <a:r>
              <a:rPr lang="en-US" sz="3200" dirty="0" err="1">
                <a:latin typeface=".VnAvant" pitchFamily="34" charset="0"/>
              </a:rPr>
              <a:t>Cßn</a:t>
            </a:r>
            <a:r>
              <a:rPr lang="en-US" sz="3200" dirty="0">
                <a:latin typeface=".VnAvant" pitchFamily="34" charset="0"/>
              </a:rPr>
              <a:t> 3 </a:t>
            </a:r>
            <a:r>
              <a:rPr lang="en-US" sz="3200" dirty="0" err="1">
                <a:latin typeface=".VnAvant" pitchFamily="34" charset="0"/>
              </a:rPr>
              <a:t>chø</a:t>
            </a:r>
            <a:r>
              <a:rPr lang="en-US" sz="3200" dirty="0">
                <a:latin typeface=".VnAvant" pitchFamily="34" charset="0"/>
              </a:rPr>
              <a:t>?”.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sz="3200" dirty="0">
                <a:latin typeface=".VnAvant" pitchFamily="34" charset="0"/>
              </a:rPr>
              <a:t>    C« </a:t>
            </a:r>
            <a:r>
              <a:rPr lang="en-US" sz="3200" dirty="0" err="1">
                <a:latin typeface=".VnAvant" pitchFamily="34" charset="0"/>
              </a:rPr>
              <a:t>YÕn</a:t>
            </a:r>
            <a:r>
              <a:rPr lang="en-US" sz="3200" dirty="0">
                <a:latin typeface=".VnAvant" pitchFamily="34" charset="0"/>
              </a:rPr>
              <a:t> ®</a:t>
            </a:r>
            <a:r>
              <a:rPr lang="en-US" sz="3200" dirty="0" err="1">
                <a:latin typeface=".VnAvant" pitchFamily="34" charset="0"/>
              </a:rPr>
              <a:t>Õn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bªn</a:t>
            </a:r>
            <a:r>
              <a:rPr lang="en-US" sz="3200" dirty="0">
                <a:latin typeface=".VnAvant" pitchFamily="34" charset="0"/>
              </a:rPr>
              <a:t> Hµ:</a:t>
            </a:r>
          </a:p>
          <a:p>
            <a:pPr lvl="1">
              <a:lnSpc>
                <a:spcPct val="100000"/>
              </a:lnSpc>
              <a:buFontTx/>
              <a:buChar char="-"/>
            </a:pPr>
            <a:r>
              <a:rPr lang="en-US" sz="3200" dirty="0">
                <a:latin typeface=".VnAvant" pitchFamily="34" charset="0"/>
              </a:rPr>
              <a:t>Hµ ®Ó b¹n </a:t>
            </a:r>
            <a:r>
              <a:rPr lang="en-US" sz="3200" dirty="0" err="1">
                <a:latin typeface=".VnAvant" pitchFamily="34" charset="0"/>
              </a:rPr>
              <a:t>tù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lµm</a:t>
            </a:r>
            <a:r>
              <a:rPr lang="en-US" sz="3200" dirty="0">
                <a:latin typeface=".VnAvant" pitchFamily="34" charset="0"/>
              </a:rPr>
              <a:t> ®</a:t>
            </a:r>
            <a:r>
              <a:rPr lang="en-US" sz="3200" dirty="0" err="1">
                <a:latin typeface=".VnAvant" pitchFamily="34" charset="0"/>
              </a:rPr>
              <a:t>i</a:t>
            </a:r>
            <a:r>
              <a:rPr lang="en-US" sz="3200" dirty="0">
                <a:latin typeface=".VnAvant" pitchFamily="34" charset="0"/>
              </a:rPr>
              <a:t>.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sz="3200" dirty="0">
                <a:latin typeface=".VnAvant" pitchFamily="34" charset="0"/>
              </a:rPr>
              <a:t>    Hµ </a:t>
            </a:r>
            <a:r>
              <a:rPr lang="en-US" sz="3200" dirty="0" err="1">
                <a:latin typeface=".VnAvant" pitchFamily="34" charset="0"/>
              </a:rPr>
              <a:t>lÔ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phÐp</a:t>
            </a:r>
            <a:r>
              <a:rPr lang="en-US" sz="3200" dirty="0">
                <a:latin typeface=".VnAvant" pitchFamily="34" charset="0"/>
              </a:rPr>
              <a:t>.</a:t>
            </a:r>
          </a:p>
          <a:p>
            <a:pPr lvl="1">
              <a:lnSpc>
                <a:spcPct val="100000"/>
              </a:lnSpc>
              <a:buFontTx/>
              <a:buChar char="-"/>
            </a:pPr>
            <a:r>
              <a:rPr lang="en-US" sz="3200" dirty="0">
                <a:latin typeface=".VnAvant" pitchFamily="34" charset="0"/>
              </a:rPr>
              <a:t>D¹.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sz="3200" dirty="0">
                <a:latin typeface=".VnAvant" pitchFamily="34" charset="0"/>
              </a:rPr>
              <a:t>    </a:t>
            </a:r>
            <a:r>
              <a:rPr lang="en-US" sz="3200" dirty="0" err="1">
                <a:latin typeface=".VnAvant" pitchFamily="34" charset="0"/>
              </a:rPr>
              <a:t>S¬n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ngÉm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nghÜ</a:t>
            </a:r>
            <a:r>
              <a:rPr lang="en-US" sz="3200" dirty="0">
                <a:latin typeface=".VnAvant" pitchFamily="34" charset="0"/>
              </a:rPr>
              <a:t>.   </a:t>
            </a:r>
            <a:r>
              <a:rPr lang="en-US" sz="3200" dirty="0" err="1">
                <a:latin typeface=".VnAvant" pitchFamily="34" charset="0"/>
              </a:rPr>
              <a:t>Em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chît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nghÜ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ra</a:t>
            </a:r>
            <a:r>
              <a:rPr lang="en-US" sz="3200" dirty="0">
                <a:latin typeface=".VnAvant" pitchFamily="34" charset="0"/>
              </a:rPr>
              <a:t> vµ n¾n </a:t>
            </a:r>
            <a:r>
              <a:rPr lang="en-US" sz="3200" dirty="0" err="1">
                <a:latin typeface=".VnAvant" pitchFamily="34" charset="0"/>
              </a:rPr>
              <a:t>nãt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viÕt</a:t>
            </a:r>
            <a:r>
              <a:rPr lang="en-US" sz="3200" dirty="0">
                <a:latin typeface=".VnAvant" pitchFamily="34" charset="0"/>
              </a:rPr>
              <a:t>:  “8 – 5 = 3”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n-US" sz="3200" dirty="0">
              <a:latin typeface=".VnAvant" pitchFamily="34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endParaRPr lang="en-US" sz="3200" dirty="0">
              <a:latin typeface=".VnAvant" pitchFamily="34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endParaRPr lang="en-US" sz="3200" dirty="0">
              <a:latin typeface=".VnAvant" pitchFamily="34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endParaRPr lang="en-US" sz="3200" dirty="0">
              <a:latin typeface=".VnAvant" pitchFamily="34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endParaRPr lang="en-US" sz="3200" dirty="0">
              <a:latin typeface=".VnAvant" pitchFamily="34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endParaRPr lang="en-US" sz="3200" dirty="0">
              <a:latin typeface=".VnAvant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359286" y="1276350"/>
            <a:ext cx="3098800" cy="587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en-US" sz="3200" dirty="0">
                <a:latin typeface=".VnAvant" pitchFamily="34" charset="0"/>
              </a:rPr>
              <a:t>               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803400" y="2168526"/>
            <a:ext cx="3289300" cy="587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US" sz="3200" dirty="0">
              <a:latin typeface=".VnAvant" pitchFamily="34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1711324" y="2263776"/>
            <a:ext cx="5289550" cy="587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US" sz="3200" dirty="0">
              <a:latin typeface=".VnAvant" pitchFamily="34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6254750" y="2279651"/>
            <a:ext cx="3371850" cy="587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US" sz="3200" dirty="0">
              <a:latin typeface=".VnAvant" pitchFamily="34" charset="0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711325" y="2819401"/>
            <a:ext cx="4054475" cy="587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US" sz="3200" dirty="0">
              <a:latin typeface=".VnAvant" pitchFamily="34" charset="0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5092700" y="2676526"/>
            <a:ext cx="5372100" cy="587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US" sz="3200" dirty="0">
              <a:latin typeface=".VnAvant" pitchFamily="34" charset="0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2228850" y="3251201"/>
            <a:ext cx="6038850" cy="587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US" sz="3200" dirty="0">
              <a:latin typeface=".VnAvant" pitchFamily="34" charset="0"/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2228850" y="3721101"/>
            <a:ext cx="6038850" cy="587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US" sz="3200" dirty="0">
              <a:latin typeface=".VnAvant" pitchFamily="34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2203450" y="4140201"/>
            <a:ext cx="4146550" cy="587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US" sz="3200" dirty="0">
              <a:latin typeface=".VnAvant" pitchFamily="34" charset="0"/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2216150" y="4572001"/>
            <a:ext cx="4146550" cy="587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US" sz="3200" dirty="0">
              <a:latin typeface=".VnAvant" pitchFamily="34" charset="0"/>
            </a:endParaRP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3832850" y="114788"/>
            <a:ext cx="4197350" cy="61335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3600" dirty="0" err="1">
                <a:latin typeface=".VnAvant" pitchFamily="34" charset="0"/>
              </a:rPr>
              <a:t>LuyÖn</a:t>
            </a:r>
            <a:r>
              <a:rPr lang="en-US" sz="3600" dirty="0">
                <a:latin typeface=".VnAvant" pitchFamily="34" charset="0"/>
              </a:rPr>
              <a:t> ®</a:t>
            </a:r>
            <a:r>
              <a:rPr lang="en-US" sz="3600" dirty="0" err="1">
                <a:latin typeface=".VnAvant" pitchFamily="34" charset="0"/>
              </a:rPr>
              <a:t>äc</a:t>
            </a:r>
            <a:r>
              <a:rPr lang="en-US" sz="3600" dirty="0">
                <a:latin typeface=".VnAvant" pitchFamily="34" charset="0"/>
              </a:rPr>
              <a:t> </a:t>
            </a:r>
            <a:r>
              <a:rPr lang="en-US" sz="3600" dirty="0" err="1">
                <a:latin typeface=".VnAvant" pitchFamily="34" charset="0"/>
              </a:rPr>
              <a:t>c©u</a:t>
            </a:r>
            <a:endParaRPr lang="en-US" sz="3600" dirty="0">
              <a:latin typeface=".VnAvant" pitchFamily="34" charset="0"/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2305050" y="5003801"/>
            <a:ext cx="4146550" cy="587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US" sz="3200" dirty="0">
              <a:latin typeface=".VnAvant" pitchFamily="34" charset="0"/>
            </a:endParaRPr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5480050" y="5029201"/>
            <a:ext cx="4984750" cy="587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US" sz="3200" dirty="0">
              <a:latin typeface=".VnAvant" pitchFamily="34" charset="0"/>
            </a:endParaRPr>
          </a:p>
        </p:txBody>
      </p:sp>
      <p:sp>
        <p:nvSpPr>
          <p:cNvPr id="21" name="Content Placeholder 2"/>
          <p:cNvSpPr txBox="1">
            <a:spLocks/>
          </p:cNvSpPr>
          <p:nvPr/>
        </p:nvSpPr>
        <p:spPr>
          <a:xfrm>
            <a:off x="1628775" y="5499099"/>
            <a:ext cx="4984750" cy="587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n-US" sz="3200" dirty="0">
              <a:latin typeface=".VnAvant" pitchFamily="34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1175657" y="1863725"/>
            <a:ext cx="361043" cy="304801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2" name="Oval 21"/>
          <p:cNvSpPr/>
          <p:nvPr/>
        </p:nvSpPr>
        <p:spPr>
          <a:xfrm>
            <a:off x="3954165" y="1695450"/>
            <a:ext cx="361043" cy="304801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3" name="Oval 22"/>
          <p:cNvSpPr/>
          <p:nvPr/>
        </p:nvSpPr>
        <p:spPr>
          <a:xfrm>
            <a:off x="769256" y="2309812"/>
            <a:ext cx="361043" cy="304801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4" name="Oval 23"/>
          <p:cNvSpPr/>
          <p:nvPr/>
        </p:nvSpPr>
        <p:spPr>
          <a:xfrm>
            <a:off x="6422955" y="2245305"/>
            <a:ext cx="361043" cy="304801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5" name="Oval 24"/>
          <p:cNvSpPr/>
          <p:nvPr/>
        </p:nvSpPr>
        <p:spPr>
          <a:xfrm>
            <a:off x="750537" y="2820985"/>
            <a:ext cx="361043" cy="304801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6" name="Oval 25"/>
          <p:cNvSpPr/>
          <p:nvPr/>
        </p:nvSpPr>
        <p:spPr>
          <a:xfrm>
            <a:off x="3391423" y="2728912"/>
            <a:ext cx="361043" cy="304801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27" name="Oval 26"/>
          <p:cNvSpPr/>
          <p:nvPr/>
        </p:nvSpPr>
        <p:spPr>
          <a:xfrm>
            <a:off x="1167388" y="3416300"/>
            <a:ext cx="361043" cy="304801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28" name="Oval 27"/>
          <p:cNvSpPr/>
          <p:nvPr/>
        </p:nvSpPr>
        <p:spPr>
          <a:xfrm>
            <a:off x="747657" y="3987800"/>
            <a:ext cx="361043" cy="304801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29" name="Oval 28"/>
          <p:cNvSpPr/>
          <p:nvPr/>
        </p:nvSpPr>
        <p:spPr>
          <a:xfrm>
            <a:off x="1130299" y="4499328"/>
            <a:ext cx="361043" cy="304801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30" name="Oval 29"/>
          <p:cNvSpPr/>
          <p:nvPr/>
        </p:nvSpPr>
        <p:spPr>
          <a:xfrm>
            <a:off x="399942" y="5003801"/>
            <a:ext cx="730357" cy="45217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31" name="Oval 30"/>
          <p:cNvSpPr/>
          <p:nvPr/>
        </p:nvSpPr>
        <p:spPr>
          <a:xfrm>
            <a:off x="4411555" y="5185229"/>
            <a:ext cx="730357" cy="45217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32" name="Oval 31"/>
          <p:cNvSpPr/>
          <p:nvPr/>
        </p:nvSpPr>
        <p:spPr>
          <a:xfrm>
            <a:off x="375433" y="5944567"/>
            <a:ext cx="730357" cy="452176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420505576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NỀN PP\74425608_806001893190166_3441763237966643200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7829" y="574767"/>
            <a:ext cx="11234058" cy="585216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227977" y="2449377"/>
            <a:ext cx="8023432" cy="18475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8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UTM Avo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KHỞI ĐỘNG</a:t>
            </a:r>
            <a:endParaRPr kumimoji="0" lang="vi-VN" sz="8800" b="1" i="0" u="none" strike="noStrike" kern="1200" cap="none" spc="0" normalizeH="0" baseline="0" noProof="0" dirty="0">
              <a:ln w="6600">
                <a:solidFill>
                  <a:srgbClr val="ED7D31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rgbClr val="ED7D31"/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62124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-4.44444E-6 L 4.375E-6 -0.02407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04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1536700" y="997530"/>
            <a:ext cx="7886700" cy="58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lvl="1" indent="0" algn="ctr">
              <a:buFont typeface="Arial"/>
              <a:buNone/>
            </a:pPr>
            <a:r>
              <a:rPr lang="en-US" sz="4000" b="1" kern="0">
                <a:solidFill>
                  <a:srgbClr val="FF0000"/>
                </a:solidFill>
                <a:latin typeface=".VnAvant" pitchFamily="34" charset="0"/>
              </a:rPr>
              <a:t>S¬n vµ hµ</a:t>
            </a:r>
            <a:endParaRPr lang="en-US" sz="4000" b="1" kern="0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832850" y="114788"/>
            <a:ext cx="4909216" cy="734803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3600" dirty="0">
                <a:solidFill>
                  <a:srgbClr val="FFC000"/>
                </a:solidFill>
                <a:latin typeface="+mj-lt"/>
                <a:cs typeface="Calibri" panose="020F0502020204030204" pitchFamily="34" charset="0"/>
              </a:rPr>
              <a:t>LUYỆN ĐỌC ĐOẠN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82805" y="1732844"/>
            <a:ext cx="10875282" cy="540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00000"/>
              </a:lnSpc>
              <a:buNone/>
            </a:pPr>
            <a:r>
              <a:rPr lang="en-US" sz="3200" dirty="0">
                <a:latin typeface=".VnAvant" pitchFamily="34" charset="0"/>
              </a:rPr>
              <a:t>    </a:t>
            </a:r>
            <a:r>
              <a:rPr lang="en-US" sz="3200" dirty="0" err="1">
                <a:latin typeface=".VnAvant" pitchFamily="34" charset="0"/>
              </a:rPr>
              <a:t>Giê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kiÓm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tra</a:t>
            </a:r>
            <a:r>
              <a:rPr lang="en-US" sz="3200" dirty="0">
                <a:latin typeface=".VnAvant" pitchFamily="34" charset="0"/>
              </a:rPr>
              <a:t>. </a:t>
            </a:r>
            <a:r>
              <a:rPr lang="en-US" sz="3200" dirty="0" err="1">
                <a:latin typeface=".VnAvant" pitchFamily="34" charset="0"/>
              </a:rPr>
              <a:t>S¬n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võa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chÐp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bµi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võa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lÈm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nhÈm</a:t>
            </a:r>
            <a:r>
              <a:rPr lang="en-US" sz="3200" dirty="0">
                <a:latin typeface=".VnAvant" pitchFamily="34" charset="0"/>
              </a:rPr>
              <a:t>: “</a:t>
            </a:r>
            <a:r>
              <a:rPr lang="en-US" sz="3200" dirty="0" err="1">
                <a:latin typeface=".VnAvant" pitchFamily="34" charset="0"/>
              </a:rPr>
              <a:t>Giá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cã</a:t>
            </a:r>
            <a:r>
              <a:rPr lang="en-US" sz="3200" dirty="0">
                <a:latin typeface=".VnAvant" pitchFamily="34" charset="0"/>
              </a:rPr>
              <a:t> 8 con c¸ </a:t>
            </a:r>
            <a:r>
              <a:rPr lang="en-US" sz="3200" dirty="0" err="1">
                <a:latin typeface=".VnAvant" pitchFamily="34" charset="0"/>
              </a:rPr>
              <a:t>thên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b¬n</a:t>
            </a:r>
            <a:r>
              <a:rPr lang="en-US" sz="3200" dirty="0">
                <a:latin typeface=".VnAvant" pitchFamily="34" charset="0"/>
              </a:rPr>
              <a:t>. Cho </a:t>
            </a:r>
            <a:r>
              <a:rPr lang="en-US" sz="3200" dirty="0" err="1">
                <a:latin typeface=".VnAvant" pitchFamily="34" charset="0"/>
              </a:rPr>
              <a:t>bít</a:t>
            </a:r>
            <a:r>
              <a:rPr lang="en-US" sz="3200" dirty="0">
                <a:latin typeface=".VnAvant" pitchFamily="34" charset="0"/>
              </a:rPr>
              <a:t> 5 con, </a:t>
            </a:r>
            <a:r>
              <a:rPr lang="en-US" sz="3200" dirty="0" err="1">
                <a:latin typeface=".VnAvant" pitchFamily="34" charset="0"/>
              </a:rPr>
              <a:t>cßn</a:t>
            </a:r>
            <a:r>
              <a:rPr lang="en-US" sz="3200" dirty="0">
                <a:latin typeface=".VnAvant" pitchFamily="34" charset="0"/>
              </a:rPr>
              <a:t> 4”. Hµ </a:t>
            </a:r>
            <a:r>
              <a:rPr lang="en-US" sz="3200" dirty="0" err="1">
                <a:latin typeface=".VnAvant" pitchFamily="34" charset="0"/>
              </a:rPr>
              <a:t>th</a:t>
            </a:r>
            <a:r>
              <a:rPr lang="en-US" sz="3200" dirty="0">
                <a:latin typeface=".VnAvant" pitchFamily="34" charset="0"/>
              </a:rPr>
              <a:t>× </a:t>
            </a:r>
            <a:r>
              <a:rPr lang="en-US" sz="3200" dirty="0" err="1">
                <a:latin typeface=".VnAvant" pitchFamily="34" charset="0"/>
              </a:rPr>
              <a:t>thÇm</a:t>
            </a:r>
            <a:r>
              <a:rPr lang="en-US" sz="3200" dirty="0">
                <a:latin typeface=".VnAvant" pitchFamily="34" charset="0"/>
              </a:rPr>
              <a:t>: “</a:t>
            </a:r>
            <a:r>
              <a:rPr lang="en-US" sz="3200" dirty="0" err="1">
                <a:latin typeface=".VnAvant" pitchFamily="34" charset="0"/>
              </a:rPr>
              <a:t>Cßn</a:t>
            </a:r>
            <a:r>
              <a:rPr lang="en-US" sz="3200" dirty="0">
                <a:latin typeface=".VnAvant" pitchFamily="34" charset="0"/>
              </a:rPr>
              <a:t> 3 </a:t>
            </a:r>
            <a:r>
              <a:rPr lang="en-US" sz="3200" dirty="0" err="1">
                <a:latin typeface=".VnAvant" pitchFamily="34" charset="0"/>
              </a:rPr>
              <a:t>chø</a:t>
            </a:r>
            <a:r>
              <a:rPr lang="en-US" sz="3200" dirty="0">
                <a:latin typeface=".VnAvant" pitchFamily="34" charset="0"/>
              </a:rPr>
              <a:t>?”.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sz="3200" dirty="0">
                <a:latin typeface=".VnAvant" pitchFamily="34" charset="0"/>
              </a:rPr>
              <a:t>    C« </a:t>
            </a:r>
            <a:r>
              <a:rPr lang="en-US" sz="3200" dirty="0" err="1">
                <a:latin typeface=".VnAvant" pitchFamily="34" charset="0"/>
              </a:rPr>
              <a:t>YÕn</a:t>
            </a:r>
            <a:r>
              <a:rPr lang="en-US" sz="3200" dirty="0">
                <a:latin typeface=".VnAvant" pitchFamily="34" charset="0"/>
              </a:rPr>
              <a:t> ®</a:t>
            </a:r>
            <a:r>
              <a:rPr lang="en-US" sz="3200" dirty="0" err="1">
                <a:latin typeface=".VnAvant" pitchFamily="34" charset="0"/>
              </a:rPr>
              <a:t>Õn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bªn</a:t>
            </a:r>
            <a:r>
              <a:rPr lang="en-US" sz="3200" dirty="0">
                <a:latin typeface=".VnAvant" pitchFamily="34" charset="0"/>
              </a:rPr>
              <a:t> Hµ:</a:t>
            </a:r>
          </a:p>
          <a:p>
            <a:pPr lvl="1">
              <a:lnSpc>
                <a:spcPct val="100000"/>
              </a:lnSpc>
              <a:buFontTx/>
              <a:buChar char="-"/>
            </a:pPr>
            <a:r>
              <a:rPr lang="en-US" sz="3200" dirty="0">
                <a:latin typeface=".VnAvant" pitchFamily="34" charset="0"/>
              </a:rPr>
              <a:t>Hµ ®Ó b¹n </a:t>
            </a:r>
            <a:r>
              <a:rPr lang="en-US" sz="3200" dirty="0" err="1">
                <a:latin typeface=".VnAvant" pitchFamily="34" charset="0"/>
              </a:rPr>
              <a:t>tù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lµm</a:t>
            </a:r>
            <a:r>
              <a:rPr lang="en-US" sz="3200" dirty="0">
                <a:latin typeface=".VnAvant" pitchFamily="34" charset="0"/>
              </a:rPr>
              <a:t> ®</a:t>
            </a:r>
            <a:r>
              <a:rPr lang="en-US" sz="3200" dirty="0" err="1">
                <a:latin typeface=".VnAvant" pitchFamily="34" charset="0"/>
              </a:rPr>
              <a:t>i</a:t>
            </a:r>
            <a:r>
              <a:rPr lang="en-US" sz="3200" dirty="0">
                <a:latin typeface=".VnAvant" pitchFamily="34" charset="0"/>
              </a:rPr>
              <a:t>.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sz="3200" dirty="0">
                <a:latin typeface=".VnAvant" pitchFamily="34" charset="0"/>
              </a:rPr>
              <a:t>    Hµ </a:t>
            </a:r>
            <a:r>
              <a:rPr lang="en-US" sz="3200" dirty="0" err="1">
                <a:latin typeface=".VnAvant" pitchFamily="34" charset="0"/>
              </a:rPr>
              <a:t>lÔ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phÐp</a:t>
            </a:r>
            <a:r>
              <a:rPr lang="en-US" sz="3200" dirty="0">
                <a:latin typeface=".VnAvant" pitchFamily="34" charset="0"/>
              </a:rPr>
              <a:t>.</a:t>
            </a:r>
          </a:p>
          <a:p>
            <a:pPr lvl="1">
              <a:lnSpc>
                <a:spcPct val="100000"/>
              </a:lnSpc>
              <a:buFontTx/>
              <a:buChar char="-"/>
            </a:pPr>
            <a:r>
              <a:rPr lang="en-US" sz="3200" dirty="0">
                <a:latin typeface=".VnAvant" pitchFamily="34" charset="0"/>
              </a:rPr>
              <a:t>D¹.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sz="3200" dirty="0">
                <a:latin typeface=".VnAvant" pitchFamily="34" charset="0"/>
              </a:rPr>
              <a:t>    </a:t>
            </a:r>
            <a:r>
              <a:rPr lang="en-US" sz="3200" dirty="0" err="1">
                <a:latin typeface=".VnAvant" pitchFamily="34" charset="0"/>
              </a:rPr>
              <a:t>S¬n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ngÉm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nghÜ</a:t>
            </a:r>
            <a:r>
              <a:rPr lang="en-US" sz="3200" dirty="0">
                <a:latin typeface=".VnAvant" pitchFamily="34" charset="0"/>
              </a:rPr>
              <a:t>. </a:t>
            </a:r>
            <a:r>
              <a:rPr lang="en-US" sz="3200" dirty="0" err="1">
                <a:latin typeface=".VnAvant" pitchFamily="34" charset="0"/>
              </a:rPr>
              <a:t>Em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chît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nghÜ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ra</a:t>
            </a:r>
            <a:r>
              <a:rPr lang="en-US" sz="3200" dirty="0">
                <a:latin typeface=".VnAvant" pitchFamily="34" charset="0"/>
              </a:rPr>
              <a:t> vµ n¾n </a:t>
            </a:r>
            <a:r>
              <a:rPr lang="en-US" sz="3200" dirty="0" err="1">
                <a:latin typeface=".VnAvant" pitchFamily="34" charset="0"/>
              </a:rPr>
              <a:t>nãt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viÕt</a:t>
            </a:r>
            <a:r>
              <a:rPr lang="en-US" sz="3200" dirty="0">
                <a:latin typeface=".VnAvant" pitchFamily="34" charset="0"/>
              </a:rPr>
              <a:t>:  “8 – 5 = 3”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n-US" sz="3200" dirty="0">
              <a:latin typeface=".VnAvant" pitchFamily="34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endParaRPr lang="en-US" sz="3200" dirty="0">
              <a:latin typeface=".VnAvant" pitchFamily="34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endParaRPr lang="en-US" sz="3200" dirty="0">
              <a:latin typeface=".VnAvant" pitchFamily="34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endParaRPr lang="en-US" sz="3200" dirty="0">
              <a:latin typeface=".VnAvant" pitchFamily="34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endParaRPr lang="en-US" sz="3200" dirty="0">
              <a:latin typeface=".VnAvant" pitchFamily="34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endParaRPr lang="en-US" sz="3200" dirty="0">
              <a:latin typeface=".VnAvan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058681"/>
      </p:ext>
    </p:extLst>
  </p:cSld>
  <p:clrMapOvr>
    <a:masterClrMapping/>
  </p:clrMapOvr>
  <p:transition spd="slow">
    <p:wip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1536700" y="997530"/>
            <a:ext cx="7886700" cy="58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lvl="1" indent="0" algn="ctr">
              <a:buFont typeface="Arial"/>
              <a:buNone/>
            </a:pPr>
            <a:r>
              <a:rPr lang="en-US" sz="4000" b="1" kern="0">
                <a:solidFill>
                  <a:srgbClr val="FF0000"/>
                </a:solidFill>
                <a:latin typeface=".VnAvant" pitchFamily="34" charset="0"/>
              </a:rPr>
              <a:t>S¬n vµ hµ</a:t>
            </a:r>
            <a:endParaRPr lang="en-US" sz="4000" b="1" kern="0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832850" y="114788"/>
            <a:ext cx="4909216" cy="734803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3600" dirty="0">
                <a:solidFill>
                  <a:srgbClr val="FFC000"/>
                </a:solidFill>
                <a:latin typeface="+mj-lt"/>
                <a:cs typeface="Calibri" panose="020F0502020204030204" pitchFamily="34" charset="0"/>
              </a:rPr>
              <a:t>LUYỆN ĐỌC BÀI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82805" y="1732844"/>
            <a:ext cx="10875282" cy="540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00000"/>
              </a:lnSpc>
              <a:buNone/>
            </a:pPr>
            <a:r>
              <a:rPr lang="en-US" sz="3200" dirty="0">
                <a:latin typeface=".VnAvant" pitchFamily="34" charset="0"/>
              </a:rPr>
              <a:t>    </a:t>
            </a:r>
            <a:r>
              <a:rPr lang="en-US" sz="3200" dirty="0" err="1">
                <a:latin typeface=".VnAvant" pitchFamily="34" charset="0"/>
              </a:rPr>
              <a:t>Giê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kiÓm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tra</a:t>
            </a:r>
            <a:r>
              <a:rPr lang="en-US" sz="3200" dirty="0">
                <a:latin typeface=".VnAvant" pitchFamily="34" charset="0"/>
              </a:rPr>
              <a:t>. </a:t>
            </a:r>
            <a:r>
              <a:rPr lang="en-US" sz="3200" dirty="0" err="1">
                <a:latin typeface=".VnAvant" pitchFamily="34" charset="0"/>
              </a:rPr>
              <a:t>S¬n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võa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chÐp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bµi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võa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lÈm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nhÈm</a:t>
            </a:r>
            <a:r>
              <a:rPr lang="en-US" sz="3200" dirty="0">
                <a:latin typeface=".VnAvant" pitchFamily="34" charset="0"/>
              </a:rPr>
              <a:t>: “</a:t>
            </a:r>
            <a:r>
              <a:rPr lang="en-US" sz="3200" dirty="0" err="1">
                <a:latin typeface=".VnAvant" pitchFamily="34" charset="0"/>
              </a:rPr>
              <a:t>Giá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cã</a:t>
            </a:r>
            <a:r>
              <a:rPr lang="en-US" sz="3200" dirty="0">
                <a:latin typeface=".VnAvant" pitchFamily="34" charset="0"/>
              </a:rPr>
              <a:t> 8 con c¸ </a:t>
            </a:r>
            <a:r>
              <a:rPr lang="en-US" sz="3200" dirty="0" err="1">
                <a:latin typeface=".VnAvant" pitchFamily="34" charset="0"/>
              </a:rPr>
              <a:t>thên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b¬n</a:t>
            </a:r>
            <a:r>
              <a:rPr lang="en-US" sz="3200" dirty="0">
                <a:latin typeface=".VnAvant" pitchFamily="34" charset="0"/>
              </a:rPr>
              <a:t>. Cho </a:t>
            </a:r>
            <a:r>
              <a:rPr lang="en-US" sz="3200" dirty="0" err="1">
                <a:latin typeface=".VnAvant" pitchFamily="34" charset="0"/>
              </a:rPr>
              <a:t>bít</a:t>
            </a:r>
            <a:r>
              <a:rPr lang="en-US" sz="3200" dirty="0">
                <a:latin typeface=".VnAvant" pitchFamily="34" charset="0"/>
              </a:rPr>
              <a:t> 5 con, </a:t>
            </a:r>
            <a:r>
              <a:rPr lang="en-US" sz="3200" dirty="0" err="1">
                <a:latin typeface=".VnAvant" pitchFamily="34" charset="0"/>
              </a:rPr>
              <a:t>cßn</a:t>
            </a:r>
            <a:r>
              <a:rPr lang="en-US" sz="3200" dirty="0">
                <a:latin typeface=".VnAvant" pitchFamily="34" charset="0"/>
              </a:rPr>
              <a:t> 4”. Hµ </a:t>
            </a:r>
            <a:r>
              <a:rPr lang="en-US" sz="3200" dirty="0" err="1">
                <a:latin typeface=".VnAvant" pitchFamily="34" charset="0"/>
              </a:rPr>
              <a:t>th</a:t>
            </a:r>
            <a:r>
              <a:rPr lang="en-US" sz="3200" dirty="0">
                <a:latin typeface=".VnAvant" pitchFamily="34" charset="0"/>
              </a:rPr>
              <a:t>× </a:t>
            </a:r>
            <a:r>
              <a:rPr lang="en-US" sz="3200" dirty="0" err="1">
                <a:latin typeface=".VnAvant" pitchFamily="34" charset="0"/>
              </a:rPr>
              <a:t>thÇm</a:t>
            </a:r>
            <a:r>
              <a:rPr lang="en-US" sz="3200" dirty="0">
                <a:latin typeface=".VnAvant" pitchFamily="34" charset="0"/>
              </a:rPr>
              <a:t>: “</a:t>
            </a:r>
            <a:r>
              <a:rPr lang="en-US" sz="3200" dirty="0" err="1">
                <a:latin typeface=".VnAvant" pitchFamily="34" charset="0"/>
              </a:rPr>
              <a:t>Cßn</a:t>
            </a:r>
            <a:r>
              <a:rPr lang="en-US" sz="3200" dirty="0">
                <a:latin typeface=".VnAvant" pitchFamily="34" charset="0"/>
              </a:rPr>
              <a:t> 3 </a:t>
            </a:r>
            <a:r>
              <a:rPr lang="en-US" sz="3200" dirty="0" err="1">
                <a:latin typeface=".VnAvant" pitchFamily="34" charset="0"/>
              </a:rPr>
              <a:t>chø</a:t>
            </a:r>
            <a:r>
              <a:rPr lang="en-US" sz="3200" dirty="0">
                <a:latin typeface=".VnAvant" pitchFamily="34" charset="0"/>
              </a:rPr>
              <a:t>?”.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sz="3200" dirty="0">
                <a:latin typeface=".VnAvant" pitchFamily="34" charset="0"/>
              </a:rPr>
              <a:t>    C« </a:t>
            </a:r>
            <a:r>
              <a:rPr lang="en-US" sz="3200" dirty="0" err="1">
                <a:latin typeface=".VnAvant" pitchFamily="34" charset="0"/>
              </a:rPr>
              <a:t>YÕn</a:t>
            </a:r>
            <a:r>
              <a:rPr lang="en-US" sz="3200" dirty="0">
                <a:latin typeface=".VnAvant" pitchFamily="34" charset="0"/>
              </a:rPr>
              <a:t> ®</a:t>
            </a:r>
            <a:r>
              <a:rPr lang="en-US" sz="3200" dirty="0" err="1">
                <a:latin typeface=".VnAvant" pitchFamily="34" charset="0"/>
              </a:rPr>
              <a:t>Õn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bªn</a:t>
            </a:r>
            <a:r>
              <a:rPr lang="en-US" sz="3200" dirty="0">
                <a:latin typeface=".VnAvant" pitchFamily="34" charset="0"/>
              </a:rPr>
              <a:t> Hµ:</a:t>
            </a:r>
          </a:p>
          <a:p>
            <a:pPr lvl="1">
              <a:lnSpc>
                <a:spcPct val="100000"/>
              </a:lnSpc>
              <a:buFontTx/>
              <a:buChar char="-"/>
            </a:pPr>
            <a:r>
              <a:rPr lang="en-US" sz="3200" dirty="0">
                <a:latin typeface=".VnAvant" pitchFamily="34" charset="0"/>
              </a:rPr>
              <a:t>Hµ ®Ó b¹n </a:t>
            </a:r>
            <a:r>
              <a:rPr lang="en-US" sz="3200" dirty="0" err="1">
                <a:latin typeface=".VnAvant" pitchFamily="34" charset="0"/>
              </a:rPr>
              <a:t>tù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lµm</a:t>
            </a:r>
            <a:r>
              <a:rPr lang="en-US" sz="3200" dirty="0">
                <a:latin typeface=".VnAvant" pitchFamily="34" charset="0"/>
              </a:rPr>
              <a:t> ®</a:t>
            </a:r>
            <a:r>
              <a:rPr lang="en-US" sz="3200" dirty="0" err="1">
                <a:latin typeface=".VnAvant" pitchFamily="34" charset="0"/>
              </a:rPr>
              <a:t>i</a:t>
            </a:r>
            <a:r>
              <a:rPr lang="en-US" sz="3200" dirty="0">
                <a:latin typeface=".VnAvant" pitchFamily="34" charset="0"/>
              </a:rPr>
              <a:t>.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sz="3200" dirty="0">
                <a:latin typeface=".VnAvant" pitchFamily="34" charset="0"/>
              </a:rPr>
              <a:t>    Hµ </a:t>
            </a:r>
            <a:r>
              <a:rPr lang="en-US" sz="3200" dirty="0" err="1">
                <a:latin typeface=".VnAvant" pitchFamily="34" charset="0"/>
              </a:rPr>
              <a:t>lÔ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phÐp</a:t>
            </a:r>
            <a:r>
              <a:rPr lang="en-US" sz="3200" dirty="0">
                <a:latin typeface=".VnAvant" pitchFamily="34" charset="0"/>
              </a:rPr>
              <a:t>.</a:t>
            </a:r>
          </a:p>
          <a:p>
            <a:pPr lvl="1">
              <a:lnSpc>
                <a:spcPct val="100000"/>
              </a:lnSpc>
              <a:buFontTx/>
              <a:buChar char="-"/>
            </a:pPr>
            <a:r>
              <a:rPr lang="en-US" sz="3200" dirty="0">
                <a:latin typeface=".VnAvant" pitchFamily="34" charset="0"/>
              </a:rPr>
              <a:t>D¹.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sz="3200" dirty="0">
                <a:latin typeface=".VnAvant" pitchFamily="34" charset="0"/>
              </a:rPr>
              <a:t>    </a:t>
            </a:r>
            <a:r>
              <a:rPr lang="en-US" sz="3200" dirty="0" err="1">
                <a:latin typeface=".VnAvant" pitchFamily="34" charset="0"/>
              </a:rPr>
              <a:t>S¬n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ngÉm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nghÜ</a:t>
            </a:r>
            <a:r>
              <a:rPr lang="en-US" sz="3200" dirty="0">
                <a:latin typeface=".VnAvant" pitchFamily="34" charset="0"/>
              </a:rPr>
              <a:t>. </a:t>
            </a:r>
            <a:r>
              <a:rPr lang="en-US" sz="3200" dirty="0" err="1">
                <a:latin typeface=".VnAvant" pitchFamily="34" charset="0"/>
              </a:rPr>
              <a:t>Em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chît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nghÜ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ra</a:t>
            </a:r>
            <a:r>
              <a:rPr lang="en-US" sz="3200" dirty="0">
                <a:latin typeface=".VnAvant" pitchFamily="34" charset="0"/>
              </a:rPr>
              <a:t> vµ n¾n </a:t>
            </a:r>
            <a:r>
              <a:rPr lang="en-US" sz="3200" dirty="0" err="1">
                <a:latin typeface=".VnAvant" pitchFamily="34" charset="0"/>
              </a:rPr>
              <a:t>nãt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viÕt</a:t>
            </a:r>
            <a:r>
              <a:rPr lang="en-US" sz="3200" dirty="0">
                <a:latin typeface=".VnAvant" pitchFamily="34" charset="0"/>
              </a:rPr>
              <a:t>:  “8 – 5 = 3”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n-US" sz="3200" dirty="0">
              <a:latin typeface=".VnAvant" pitchFamily="34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endParaRPr lang="en-US" sz="3200" dirty="0">
              <a:latin typeface=".VnAvant" pitchFamily="34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endParaRPr lang="en-US" sz="3200" dirty="0">
              <a:latin typeface=".VnAvant" pitchFamily="34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endParaRPr lang="en-US" sz="3200" dirty="0">
              <a:latin typeface=".VnAvant" pitchFamily="34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endParaRPr lang="en-US" sz="3200" dirty="0">
              <a:latin typeface=".VnAvant" pitchFamily="34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endParaRPr lang="en-US" sz="3200" dirty="0">
              <a:latin typeface=".VnAvan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7123047"/>
      </p:ext>
    </p:extLst>
  </p:cSld>
  <p:clrMapOvr>
    <a:masterClrMapping/>
  </p:clrMapOvr>
  <p:transition spd="slow">
    <p:wip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1536700" y="997530"/>
            <a:ext cx="7886700" cy="58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lvl="1" indent="0" algn="ctr">
              <a:buFont typeface="Arial"/>
              <a:buNone/>
            </a:pPr>
            <a:r>
              <a:rPr lang="en-US" sz="4000" b="1" kern="0">
                <a:solidFill>
                  <a:srgbClr val="FF0000"/>
                </a:solidFill>
                <a:latin typeface=".VnAvant" pitchFamily="34" charset="0"/>
              </a:rPr>
              <a:t>S¬n vµ hµ</a:t>
            </a:r>
            <a:endParaRPr lang="en-US" sz="4000" b="1" kern="0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82805" y="1732844"/>
            <a:ext cx="10875282" cy="540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00000"/>
              </a:lnSpc>
              <a:buNone/>
            </a:pPr>
            <a:r>
              <a:rPr lang="en-US" sz="3200" dirty="0">
                <a:latin typeface=".VnAvant" pitchFamily="34" charset="0"/>
              </a:rPr>
              <a:t>    </a:t>
            </a:r>
            <a:r>
              <a:rPr lang="en-US" sz="3200" dirty="0" err="1">
                <a:solidFill>
                  <a:srgbClr val="FF0000"/>
                </a:solidFill>
                <a:latin typeface=".VnAvant" pitchFamily="34" charset="0"/>
              </a:rPr>
              <a:t>Giê</a:t>
            </a:r>
            <a:r>
              <a:rPr lang="en-US" sz="3200" dirty="0">
                <a:solidFill>
                  <a:srgbClr val="FF0000"/>
                </a:solidFill>
                <a:latin typeface=".VnAvant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.VnAvant" pitchFamily="34" charset="0"/>
              </a:rPr>
              <a:t>kiÓm</a:t>
            </a:r>
            <a:r>
              <a:rPr lang="en-US" sz="3200" dirty="0">
                <a:solidFill>
                  <a:srgbClr val="FF0000"/>
                </a:solidFill>
                <a:latin typeface=".VnAvant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.VnAvant" pitchFamily="34" charset="0"/>
              </a:rPr>
              <a:t>tra</a:t>
            </a:r>
            <a:r>
              <a:rPr lang="en-US" sz="3200" dirty="0">
                <a:solidFill>
                  <a:srgbClr val="FF0000"/>
                </a:solidFill>
                <a:latin typeface=".VnAvant" pitchFamily="34" charset="0"/>
              </a:rPr>
              <a:t>. </a:t>
            </a:r>
            <a:r>
              <a:rPr lang="en-US" sz="3200" dirty="0" err="1">
                <a:solidFill>
                  <a:srgbClr val="FF0000"/>
                </a:solidFill>
                <a:latin typeface=".VnAvant" pitchFamily="34" charset="0"/>
              </a:rPr>
              <a:t>S¬n</a:t>
            </a:r>
            <a:r>
              <a:rPr lang="en-US" sz="3200" dirty="0">
                <a:solidFill>
                  <a:srgbClr val="FF0000"/>
                </a:solidFill>
                <a:latin typeface=".VnAvant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.VnAvant" pitchFamily="34" charset="0"/>
              </a:rPr>
              <a:t>võa</a:t>
            </a:r>
            <a:r>
              <a:rPr lang="en-US" sz="3200" dirty="0">
                <a:solidFill>
                  <a:srgbClr val="FF0000"/>
                </a:solidFill>
                <a:latin typeface=".VnAvant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.VnAvant" pitchFamily="34" charset="0"/>
              </a:rPr>
              <a:t>chÐp</a:t>
            </a:r>
            <a:r>
              <a:rPr lang="en-US" sz="3200" dirty="0">
                <a:solidFill>
                  <a:srgbClr val="FF0000"/>
                </a:solidFill>
                <a:latin typeface=".VnAvant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.VnAvant" pitchFamily="34" charset="0"/>
              </a:rPr>
              <a:t>bµi</a:t>
            </a:r>
            <a:r>
              <a:rPr lang="en-US" sz="3200" dirty="0">
                <a:solidFill>
                  <a:srgbClr val="FF0000"/>
                </a:solidFill>
                <a:latin typeface=".VnAvant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.VnAvant" pitchFamily="34" charset="0"/>
              </a:rPr>
              <a:t>võa</a:t>
            </a:r>
            <a:r>
              <a:rPr lang="en-US" sz="3200" dirty="0">
                <a:solidFill>
                  <a:srgbClr val="FF0000"/>
                </a:solidFill>
                <a:latin typeface=".VnAvant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.VnAvant" pitchFamily="34" charset="0"/>
              </a:rPr>
              <a:t>lÈm</a:t>
            </a:r>
            <a:r>
              <a:rPr lang="en-US" sz="3200" dirty="0">
                <a:solidFill>
                  <a:srgbClr val="FF0000"/>
                </a:solidFill>
                <a:latin typeface=".VnAvant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.VnAvant" pitchFamily="34" charset="0"/>
              </a:rPr>
              <a:t>nhÈm</a:t>
            </a:r>
            <a:r>
              <a:rPr lang="en-US" sz="3200" dirty="0">
                <a:solidFill>
                  <a:srgbClr val="FF0000"/>
                </a:solidFill>
                <a:latin typeface=".VnAvant" pitchFamily="34" charset="0"/>
              </a:rPr>
              <a:t>: </a:t>
            </a:r>
            <a:r>
              <a:rPr lang="en-US" sz="3200" dirty="0">
                <a:solidFill>
                  <a:srgbClr val="0070C0"/>
                </a:solidFill>
                <a:latin typeface=".VnAvant" pitchFamily="34" charset="0"/>
              </a:rPr>
              <a:t>“</a:t>
            </a:r>
            <a:r>
              <a:rPr lang="en-US" sz="3200" dirty="0" err="1">
                <a:solidFill>
                  <a:srgbClr val="0070C0"/>
                </a:solidFill>
                <a:latin typeface=".VnAvant" pitchFamily="34" charset="0"/>
              </a:rPr>
              <a:t>Giá</a:t>
            </a:r>
            <a:r>
              <a:rPr lang="en-US" sz="3200" dirty="0">
                <a:solidFill>
                  <a:srgbClr val="0070C0"/>
                </a:solidFill>
                <a:latin typeface=".VnAvant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.VnAvant" pitchFamily="34" charset="0"/>
              </a:rPr>
              <a:t>cã</a:t>
            </a:r>
            <a:r>
              <a:rPr lang="en-US" sz="3200" dirty="0">
                <a:solidFill>
                  <a:srgbClr val="0070C0"/>
                </a:solidFill>
                <a:latin typeface=".VnAvant" pitchFamily="34" charset="0"/>
              </a:rPr>
              <a:t> 8 con c¸ </a:t>
            </a:r>
            <a:r>
              <a:rPr lang="en-US" sz="3200" dirty="0" err="1">
                <a:solidFill>
                  <a:srgbClr val="0070C0"/>
                </a:solidFill>
                <a:latin typeface=".VnAvant" pitchFamily="34" charset="0"/>
              </a:rPr>
              <a:t>thên</a:t>
            </a:r>
            <a:r>
              <a:rPr lang="en-US" sz="3200" dirty="0">
                <a:solidFill>
                  <a:srgbClr val="0070C0"/>
                </a:solidFill>
                <a:latin typeface=".VnAvant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.VnAvant" pitchFamily="34" charset="0"/>
              </a:rPr>
              <a:t>b¬n</a:t>
            </a:r>
            <a:r>
              <a:rPr lang="en-US" sz="3200" dirty="0">
                <a:solidFill>
                  <a:srgbClr val="0070C0"/>
                </a:solidFill>
                <a:latin typeface=".VnAvant" pitchFamily="34" charset="0"/>
              </a:rPr>
              <a:t>. Cho </a:t>
            </a:r>
            <a:r>
              <a:rPr lang="en-US" sz="3200" dirty="0" err="1">
                <a:solidFill>
                  <a:srgbClr val="0070C0"/>
                </a:solidFill>
                <a:latin typeface=".VnAvant" pitchFamily="34" charset="0"/>
              </a:rPr>
              <a:t>bít</a:t>
            </a:r>
            <a:r>
              <a:rPr lang="en-US" sz="3200" dirty="0">
                <a:solidFill>
                  <a:srgbClr val="0070C0"/>
                </a:solidFill>
                <a:latin typeface=".VnAvant" pitchFamily="34" charset="0"/>
              </a:rPr>
              <a:t> 5 con, </a:t>
            </a:r>
            <a:r>
              <a:rPr lang="en-US" sz="3200" dirty="0" err="1">
                <a:solidFill>
                  <a:srgbClr val="0070C0"/>
                </a:solidFill>
                <a:latin typeface=".VnAvant" pitchFamily="34" charset="0"/>
              </a:rPr>
              <a:t>cßn</a:t>
            </a:r>
            <a:r>
              <a:rPr lang="en-US" sz="3200" dirty="0">
                <a:solidFill>
                  <a:srgbClr val="0070C0"/>
                </a:solidFill>
                <a:latin typeface=".VnAvant" pitchFamily="34" charset="0"/>
              </a:rPr>
              <a:t> 4”. </a:t>
            </a:r>
            <a:r>
              <a:rPr lang="en-US" sz="3200" dirty="0">
                <a:solidFill>
                  <a:srgbClr val="FF0000"/>
                </a:solidFill>
                <a:latin typeface=".VnAvant" pitchFamily="34" charset="0"/>
              </a:rPr>
              <a:t>Hµ </a:t>
            </a:r>
            <a:r>
              <a:rPr lang="en-US" sz="3200" dirty="0" err="1">
                <a:solidFill>
                  <a:srgbClr val="FF0000"/>
                </a:solidFill>
                <a:latin typeface=".VnAvant" pitchFamily="34" charset="0"/>
              </a:rPr>
              <a:t>th</a:t>
            </a:r>
            <a:r>
              <a:rPr lang="en-US" sz="3200" dirty="0">
                <a:solidFill>
                  <a:srgbClr val="FF0000"/>
                </a:solidFill>
                <a:latin typeface=".VnAvant" pitchFamily="34" charset="0"/>
              </a:rPr>
              <a:t>× </a:t>
            </a:r>
            <a:r>
              <a:rPr lang="en-US" sz="3200" dirty="0" err="1">
                <a:solidFill>
                  <a:srgbClr val="FF0000"/>
                </a:solidFill>
                <a:latin typeface=".VnAvant" pitchFamily="34" charset="0"/>
              </a:rPr>
              <a:t>thÇm</a:t>
            </a:r>
            <a:r>
              <a:rPr lang="en-US" sz="3200" dirty="0">
                <a:solidFill>
                  <a:srgbClr val="FF0000"/>
                </a:solidFill>
                <a:latin typeface=".VnAvant" pitchFamily="34" charset="0"/>
              </a:rPr>
              <a:t>: </a:t>
            </a:r>
            <a:r>
              <a:rPr lang="en-US" sz="3200" dirty="0">
                <a:solidFill>
                  <a:srgbClr val="7030A0"/>
                </a:solidFill>
                <a:latin typeface=".VnAvant" pitchFamily="34" charset="0"/>
              </a:rPr>
              <a:t>“</a:t>
            </a:r>
            <a:r>
              <a:rPr lang="en-US" sz="3200" dirty="0" err="1">
                <a:solidFill>
                  <a:srgbClr val="7030A0"/>
                </a:solidFill>
                <a:latin typeface=".VnAvant" pitchFamily="34" charset="0"/>
              </a:rPr>
              <a:t>Cßn</a:t>
            </a:r>
            <a:r>
              <a:rPr lang="en-US" sz="3200" dirty="0">
                <a:solidFill>
                  <a:srgbClr val="7030A0"/>
                </a:solidFill>
                <a:latin typeface=".VnAvant" pitchFamily="34" charset="0"/>
              </a:rPr>
              <a:t> 3 </a:t>
            </a:r>
            <a:r>
              <a:rPr lang="en-US" sz="3200" dirty="0" err="1">
                <a:solidFill>
                  <a:srgbClr val="7030A0"/>
                </a:solidFill>
                <a:latin typeface=".VnAvant" pitchFamily="34" charset="0"/>
              </a:rPr>
              <a:t>chø</a:t>
            </a:r>
            <a:r>
              <a:rPr lang="en-US" sz="3200" dirty="0">
                <a:solidFill>
                  <a:srgbClr val="7030A0"/>
                </a:solidFill>
                <a:latin typeface=".VnAvant" pitchFamily="34" charset="0"/>
              </a:rPr>
              <a:t>?”.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sz="3200" dirty="0">
                <a:latin typeface=".VnAvant" pitchFamily="34" charset="0"/>
              </a:rPr>
              <a:t>    </a:t>
            </a:r>
            <a:r>
              <a:rPr lang="en-US" sz="3200" dirty="0">
                <a:solidFill>
                  <a:srgbClr val="FF0000"/>
                </a:solidFill>
                <a:latin typeface=".VnAvant" pitchFamily="34" charset="0"/>
              </a:rPr>
              <a:t>C« </a:t>
            </a:r>
            <a:r>
              <a:rPr lang="en-US" sz="3200" dirty="0" err="1">
                <a:solidFill>
                  <a:srgbClr val="FF0000"/>
                </a:solidFill>
                <a:latin typeface=".VnAvant" pitchFamily="34" charset="0"/>
              </a:rPr>
              <a:t>YÕn</a:t>
            </a:r>
            <a:r>
              <a:rPr lang="en-US" sz="3200" dirty="0">
                <a:solidFill>
                  <a:srgbClr val="FF0000"/>
                </a:solidFill>
                <a:latin typeface=".VnAvant" pitchFamily="34" charset="0"/>
              </a:rPr>
              <a:t> ®</a:t>
            </a:r>
            <a:r>
              <a:rPr lang="en-US" sz="3200" dirty="0" err="1">
                <a:solidFill>
                  <a:srgbClr val="FF0000"/>
                </a:solidFill>
                <a:latin typeface=".VnAvant" pitchFamily="34" charset="0"/>
              </a:rPr>
              <a:t>Õn</a:t>
            </a:r>
            <a:r>
              <a:rPr lang="en-US" sz="3200" dirty="0">
                <a:solidFill>
                  <a:srgbClr val="FF0000"/>
                </a:solidFill>
                <a:latin typeface=".VnAvant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.VnAvant" pitchFamily="34" charset="0"/>
              </a:rPr>
              <a:t>bªn</a:t>
            </a:r>
            <a:r>
              <a:rPr lang="en-US" sz="3200" dirty="0">
                <a:solidFill>
                  <a:srgbClr val="FF0000"/>
                </a:solidFill>
                <a:latin typeface=".VnAvant" pitchFamily="34" charset="0"/>
              </a:rPr>
              <a:t> Hµ:</a:t>
            </a:r>
          </a:p>
          <a:p>
            <a:pPr lvl="1">
              <a:lnSpc>
                <a:spcPct val="100000"/>
              </a:lnSpc>
              <a:buFontTx/>
              <a:buChar char="-"/>
            </a:pPr>
            <a:r>
              <a:rPr lang="en-US" sz="3200" dirty="0">
                <a:latin typeface=".VnAvant" pitchFamily="34" charset="0"/>
              </a:rPr>
              <a:t>Hµ ®Ó b¹n </a:t>
            </a:r>
            <a:r>
              <a:rPr lang="en-US" sz="3200" dirty="0" err="1">
                <a:latin typeface=".VnAvant" pitchFamily="34" charset="0"/>
              </a:rPr>
              <a:t>tù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lµm</a:t>
            </a:r>
            <a:r>
              <a:rPr lang="en-US" sz="3200" dirty="0">
                <a:latin typeface=".VnAvant" pitchFamily="34" charset="0"/>
              </a:rPr>
              <a:t> ®</a:t>
            </a:r>
            <a:r>
              <a:rPr lang="en-US" sz="3200" dirty="0" err="1">
                <a:latin typeface=".VnAvant" pitchFamily="34" charset="0"/>
              </a:rPr>
              <a:t>i</a:t>
            </a:r>
            <a:r>
              <a:rPr lang="en-US" sz="3200" dirty="0">
                <a:latin typeface=".VnAvant" pitchFamily="34" charset="0"/>
              </a:rPr>
              <a:t>.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sz="3200" dirty="0">
                <a:latin typeface=".VnAvant" pitchFamily="34" charset="0"/>
              </a:rPr>
              <a:t>    </a:t>
            </a:r>
            <a:r>
              <a:rPr lang="en-US" sz="3200" dirty="0">
                <a:solidFill>
                  <a:srgbClr val="FF0000"/>
                </a:solidFill>
                <a:latin typeface=".VnAvant" pitchFamily="34" charset="0"/>
              </a:rPr>
              <a:t>Hµ </a:t>
            </a:r>
            <a:r>
              <a:rPr lang="en-US" sz="3200" dirty="0" err="1">
                <a:solidFill>
                  <a:srgbClr val="FF0000"/>
                </a:solidFill>
                <a:latin typeface=".VnAvant" pitchFamily="34" charset="0"/>
              </a:rPr>
              <a:t>lÔ</a:t>
            </a:r>
            <a:r>
              <a:rPr lang="en-US" sz="3200" dirty="0">
                <a:solidFill>
                  <a:srgbClr val="FF0000"/>
                </a:solidFill>
                <a:latin typeface=".VnAvant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.VnAvant" pitchFamily="34" charset="0"/>
              </a:rPr>
              <a:t>phÐp</a:t>
            </a:r>
            <a:r>
              <a:rPr lang="en-US" sz="3200" dirty="0">
                <a:solidFill>
                  <a:srgbClr val="FF0000"/>
                </a:solidFill>
                <a:latin typeface=".VnAvant" pitchFamily="34" charset="0"/>
              </a:rPr>
              <a:t>.</a:t>
            </a:r>
          </a:p>
          <a:p>
            <a:pPr lvl="1">
              <a:lnSpc>
                <a:spcPct val="100000"/>
              </a:lnSpc>
              <a:buFontTx/>
              <a:buChar char="-"/>
            </a:pPr>
            <a:r>
              <a:rPr lang="en-US" sz="3200" dirty="0">
                <a:solidFill>
                  <a:srgbClr val="7030A0"/>
                </a:solidFill>
                <a:latin typeface=".VnAvant" pitchFamily="34" charset="0"/>
              </a:rPr>
              <a:t>D¹.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sz="3200" dirty="0">
                <a:latin typeface=".VnAvant" pitchFamily="34" charset="0"/>
              </a:rPr>
              <a:t>    </a:t>
            </a:r>
            <a:r>
              <a:rPr lang="en-US" sz="3200" dirty="0" err="1">
                <a:solidFill>
                  <a:srgbClr val="FF0000"/>
                </a:solidFill>
                <a:latin typeface=".VnAvant" pitchFamily="34" charset="0"/>
              </a:rPr>
              <a:t>S¬n</a:t>
            </a:r>
            <a:r>
              <a:rPr lang="en-US" sz="3200" dirty="0">
                <a:solidFill>
                  <a:srgbClr val="FF0000"/>
                </a:solidFill>
                <a:latin typeface=".VnAvant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.VnAvant" pitchFamily="34" charset="0"/>
              </a:rPr>
              <a:t>ngÉm</a:t>
            </a:r>
            <a:r>
              <a:rPr lang="en-US" sz="3200" dirty="0">
                <a:solidFill>
                  <a:srgbClr val="FF0000"/>
                </a:solidFill>
                <a:latin typeface=".VnAvant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.VnAvant" pitchFamily="34" charset="0"/>
              </a:rPr>
              <a:t>nghÜ</a:t>
            </a:r>
            <a:r>
              <a:rPr lang="en-US" sz="3200" dirty="0">
                <a:solidFill>
                  <a:srgbClr val="FF0000"/>
                </a:solidFill>
                <a:latin typeface=".VnAvant" pitchFamily="34" charset="0"/>
              </a:rPr>
              <a:t>. </a:t>
            </a:r>
            <a:r>
              <a:rPr lang="en-US" sz="3200" dirty="0" err="1">
                <a:solidFill>
                  <a:srgbClr val="FF0000"/>
                </a:solidFill>
                <a:latin typeface=".VnAvant" pitchFamily="34" charset="0"/>
              </a:rPr>
              <a:t>Em</a:t>
            </a:r>
            <a:r>
              <a:rPr lang="en-US" sz="3200" dirty="0">
                <a:solidFill>
                  <a:srgbClr val="FF0000"/>
                </a:solidFill>
                <a:latin typeface=".VnAvant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.VnAvant" pitchFamily="34" charset="0"/>
              </a:rPr>
              <a:t>chît</a:t>
            </a:r>
            <a:r>
              <a:rPr lang="en-US" sz="3200" dirty="0">
                <a:solidFill>
                  <a:srgbClr val="FF0000"/>
                </a:solidFill>
                <a:latin typeface=".VnAvant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.VnAvant" pitchFamily="34" charset="0"/>
              </a:rPr>
              <a:t>nghÜ</a:t>
            </a:r>
            <a:r>
              <a:rPr lang="en-US" sz="3200" dirty="0">
                <a:solidFill>
                  <a:srgbClr val="FF0000"/>
                </a:solidFill>
                <a:latin typeface=".VnAvant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.VnAvant" pitchFamily="34" charset="0"/>
              </a:rPr>
              <a:t>ra</a:t>
            </a:r>
            <a:r>
              <a:rPr lang="en-US" sz="3200" dirty="0">
                <a:solidFill>
                  <a:srgbClr val="FF0000"/>
                </a:solidFill>
                <a:latin typeface=".VnAvant" pitchFamily="34" charset="0"/>
              </a:rPr>
              <a:t> vµ n¾n </a:t>
            </a:r>
            <a:r>
              <a:rPr lang="en-US" sz="3200" dirty="0" err="1">
                <a:solidFill>
                  <a:srgbClr val="FF0000"/>
                </a:solidFill>
                <a:latin typeface=".VnAvant" pitchFamily="34" charset="0"/>
              </a:rPr>
              <a:t>nãt</a:t>
            </a:r>
            <a:r>
              <a:rPr lang="en-US" sz="3200" dirty="0">
                <a:solidFill>
                  <a:srgbClr val="FF0000"/>
                </a:solidFill>
                <a:latin typeface=".VnAvant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.VnAvant" pitchFamily="34" charset="0"/>
              </a:rPr>
              <a:t>viÕt</a:t>
            </a:r>
            <a:r>
              <a:rPr lang="en-US" sz="3200" dirty="0">
                <a:solidFill>
                  <a:srgbClr val="FF0000"/>
                </a:solidFill>
                <a:latin typeface=".VnAvant" pitchFamily="34" charset="0"/>
              </a:rPr>
              <a:t>:  </a:t>
            </a:r>
            <a:r>
              <a:rPr lang="en-US" sz="3200" dirty="0">
                <a:solidFill>
                  <a:srgbClr val="0070C0"/>
                </a:solidFill>
                <a:latin typeface=".VnAvant" pitchFamily="34" charset="0"/>
              </a:rPr>
              <a:t>“8 – 5 = 3”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n-US" sz="3200" dirty="0">
              <a:latin typeface=".VnAvant" pitchFamily="34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endParaRPr lang="en-US" sz="3200" dirty="0">
              <a:latin typeface=".VnAvant" pitchFamily="34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endParaRPr lang="en-US" sz="3200" dirty="0">
              <a:latin typeface=".VnAvant" pitchFamily="34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endParaRPr lang="en-US" sz="3200" dirty="0">
              <a:latin typeface=".VnAvant" pitchFamily="34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endParaRPr lang="en-US" sz="3200" dirty="0">
              <a:latin typeface=".VnAvant" pitchFamily="34" charset="0"/>
            </a:endParaRPr>
          </a:p>
          <a:p>
            <a:pPr marL="457200" lvl="1" indent="0">
              <a:lnSpc>
                <a:spcPct val="100000"/>
              </a:lnSpc>
              <a:buNone/>
            </a:pPr>
            <a:endParaRPr lang="en-US" sz="3200" dirty="0">
              <a:latin typeface=".VnAvant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832849" y="114788"/>
            <a:ext cx="6818403" cy="734803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3600" dirty="0">
                <a:solidFill>
                  <a:srgbClr val="7030A0"/>
                </a:solidFill>
                <a:latin typeface="+mj-lt"/>
                <a:cs typeface="Calibri" panose="020F0502020204030204" pitchFamily="34" charset="0"/>
              </a:rPr>
              <a:t>LUYỆN ĐỌC THEO PHÂN VAI</a:t>
            </a:r>
          </a:p>
        </p:txBody>
      </p:sp>
    </p:spTree>
    <p:extLst>
      <p:ext uri="{BB962C8B-B14F-4D97-AF65-F5344CB8AC3E}">
        <p14:creationId xmlns:p14="http://schemas.microsoft.com/office/powerpoint/2010/main" val="1398394127"/>
      </p:ext>
    </p:extLst>
  </p:cSld>
  <p:clrMapOvr>
    <a:masterClrMapping/>
  </p:clrMapOvr>
  <p:transition spd="slow">
    <p:wip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A_图片 6">
            <a:extLst>
              <a:ext uri="{FF2B5EF4-FFF2-40B4-BE49-F238E27FC236}">
                <a16:creationId xmlns:a16="http://schemas.microsoft.com/office/drawing/2014/main" id="{91496B80-1B57-496D-94B4-06CDB715269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94" r="9742" b="11258"/>
          <a:stretch/>
        </p:blipFill>
        <p:spPr>
          <a:xfrm>
            <a:off x="952892" y="481914"/>
            <a:ext cx="9013372" cy="487945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680200"/>
            <a:ext cx="12192000" cy="1778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/>
            <a:endParaRPr lang="en-US" sz="2400">
              <a:solidFill>
                <a:srgbClr val="0070C0"/>
              </a:solidFill>
            </a:endParaRPr>
          </a:p>
        </p:txBody>
      </p:sp>
      <p:pic>
        <p:nvPicPr>
          <p:cNvPr id="8" name="图片 37">
            <a:extLst>
              <a:ext uri="{FF2B5EF4-FFF2-40B4-BE49-F238E27FC236}">
                <a16:creationId xmlns:a16="http://schemas.microsoft.com/office/drawing/2014/main" id="{CA51BFDD-7EB2-41C7-B1D2-9A78363AE09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256" y="-453441"/>
            <a:ext cx="2052744" cy="225497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grpSp>
        <p:nvGrpSpPr>
          <p:cNvPr id="10" name="组合 23"/>
          <p:cNvGrpSpPr/>
          <p:nvPr/>
        </p:nvGrpSpPr>
        <p:grpSpPr>
          <a:xfrm>
            <a:off x="-11723" y="5063219"/>
            <a:ext cx="12203723" cy="1616981"/>
            <a:chOff x="-17585" y="5729324"/>
            <a:chExt cx="12203723" cy="1123362"/>
          </a:xfrm>
        </p:grpSpPr>
        <p:pic>
          <p:nvPicPr>
            <p:cNvPr id="11" name="图片 24"/>
            <p:cNvPicPr>
              <a:picLocks noChangeAspect="1"/>
            </p:cNvPicPr>
            <p:nvPr/>
          </p:nvPicPr>
          <p:blipFill rotWithShape="1">
            <a:blip r:embed="rId8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12" name="图片 25"/>
            <p:cNvPicPr>
              <a:picLocks noChangeAspect="1"/>
            </p:cNvPicPr>
            <p:nvPr/>
          </p:nvPicPr>
          <p:blipFill rotWithShape="1">
            <a:blip r:embed="rId8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pic>
        <p:nvPicPr>
          <p:cNvPr id="13" name="图片 3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52"/>
          <a:stretch/>
        </p:blipFill>
        <p:spPr>
          <a:xfrm>
            <a:off x="9701613" y="1978991"/>
            <a:ext cx="2448732" cy="4092660"/>
          </a:xfrm>
          <a:prstGeom prst="rect">
            <a:avLst/>
          </a:prstGeom>
        </p:spPr>
      </p:pic>
      <p:pic>
        <p:nvPicPr>
          <p:cNvPr id="17" name="PA_图片 3">
            <a:extLst>
              <a:ext uri="{FF2B5EF4-FFF2-40B4-BE49-F238E27FC236}">
                <a16:creationId xmlns:a16="http://schemas.microsoft.com/office/drawing/2014/main" id="{5B74BE9E-C78D-4DEC-B03F-FC27DD50910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4785" y="2357695"/>
            <a:ext cx="3713956" cy="371395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567908" y="1978991"/>
            <a:ext cx="6743055" cy="120028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</a:lstStyle>
          <a:p>
            <a:pPr algn="l"/>
            <a:r>
              <a:rPr lang="en-US" sz="7200" dirty="0">
                <a:solidFill>
                  <a:srgbClr val="0070C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TÌM HIỂU BÀI</a:t>
            </a:r>
          </a:p>
        </p:txBody>
      </p:sp>
    </p:spTree>
    <p:extLst>
      <p:ext uri="{BB962C8B-B14F-4D97-AF65-F5344CB8AC3E}">
        <p14:creationId xmlns:p14="http://schemas.microsoft.com/office/powerpoint/2010/main" val="992842815"/>
      </p:ext>
    </p:extLst>
  </p:cSld>
  <p:clrMapOvr>
    <a:masterClrMapping/>
  </p:clrMapOvr>
  <p:transition spd="slow">
    <p:wip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2970" y="0"/>
            <a:ext cx="7736732" cy="4351912"/>
          </a:xfrm>
          <a:prstGeom prst="rect">
            <a:avLst/>
          </a:prstGeom>
        </p:spPr>
      </p:pic>
      <p:pic>
        <p:nvPicPr>
          <p:cNvPr id="5" name="图片 7" descr="572005ec0a0c4"/>
          <p:cNvPicPr>
            <a:picLocks noChangeAspect="1"/>
          </p:cNvPicPr>
          <p:nvPr/>
        </p:nvPicPr>
        <p:blipFill rotWithShape="1">
          <a:blip r:embed="rId3"/>
          <a:srcRect l="-1884" t="-25331" r="38607" b="25331"/>
          <a:stretch/>
        </p:blipFill>
        <p:spPr>
          <a:xfrm>
            <a:off x="5818982" y="3370215"/>
            <a:ext cx="4131915" cy="2103404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0" y="4528820"/>
            <a:ext cx="7877889" cy="857250"/>
          </a:xfrm>
          <a:prstGeom prst="roundRect">
            <a:avLst/>
          </a:prstGeom>
          <a:solidFill>
            <a:srgbClr val="FFCD2D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09"/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Hôm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 nay </a:t>
            </a:r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lớp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Hà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và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Sơn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có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giờ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học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gì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117387" y="5629261"/>
            <a:ext cx="7877889" cy="85725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09"/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Hôm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 nay </a:t>
            </a:r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lớp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Hà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và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Sơn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có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giờ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kiểm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tra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192339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2970" y="0"/>
            <a:ext cx="7736732" cy="4351912"/>
          </a:xfrm>
          <a:prstGeom prst="rect">
            <a:avLst/>
          </a:prstGeom>
        </p:spPr>
      </p:pic>
      <p:pic>
        <p:nvPicPr>
          <p:cNvPr id="5" name="图片 7" descr="572005ec0a0c4"/>
          <p:cNvPicPr>
            <a:picLocks noChangeAspect="1"/>
          </p:cNvPicPr>
          <p:nvPr/>
        </p:nvPicPr>
        <p:blipFill rotWithShape="1">
          <a:blip r:embed="rId3"/>
          <a:srcRect l="-1884" t="-25331" r="38607" b="25331"/>
          <a:stretch/>
        </p:blipFill>
        <p:spPr>
          <a:xfrm>
            <a:off x="5818982" y="3370215"/>
            <a:ext cx="4131915" cy="2103404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0" y="4528820"/>
            <a:ext cx="10369685" cy="857250"/>
          </a:xfrm>
          <a:prstGeom prst="roundRect">
            <a:avLst/>
          </a:prstGeom>
          <a:solidFill>
            <a:srgbClr val="FFCD2D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09"/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Bài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toán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trong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bài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kiểm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tra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của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các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bạn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như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thế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nào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59276" y="5562978"/>
            <a:ext cx="11332724" cy="85725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09"/>
            <a:r>
              <a:rPr lang="en-US" sz="3200" dirty="0" err="1">
                <a:solidFill>
                  <a:srgbClr val="0070C0"/>
                </a:solidFill>
                <a:latin typeface=".VnAvant" pitchFamily="34" charset="0"/>
              </a:rPr>
              <a:t>Giá</a:t>
            </a:r>
            <a:r>
              <a:rPr lang="en-US" sz="3200" dirty="0">
                <a:solidFill>
                  <a:srgbClr val="0070C0"/>
                </a:solidFill>
                <a:latin typeface=".VnAvant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.VnAvant" pitchFamily="34" charset="0"/>
              </a:rPr>
              <a:t>cã</a:t>
            </a:r>
            <a:r>
              <a:rPr lang="en-US" sz="3200" dirty="0">
                <a:solidFill>
                  <a:srgbClr val="0070C0"/>
                </a:solidFill>
                <a:latin typeface=".VnAvant" pitchFamily="34" charset="0"/>
              </a:rPr>
              <a:t> 8 con c¸ </a:t>
            </a:r>
            <a:r>
              <a:rPr lang="en-US" sz="3200" dirty="0" err="1">
                <a:solidFill>
                  <a:srgbClr val="0070C0"/>
                </a:solidFill>
                <a:latin typeface=".VnAvant" pitchFamily="34" charset="0"/>
              </a:rPr>
              <a:t>thên</a:t>
            </a:r>
            <a:r>
              <a:rPr lang="en-US" sz="3200" dirty="0">
                <a:solidFill>
                  <a:srgbClr val="0070C0"/>
                </a:solidFill>
                <a:latin typeface=".VnAvant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.VnAvant" pitchFamily="34" charset="0"/>
              </a:rPr>
              <a:t>b¬n</a:t>
            </a:r>
            <a:r>
              <a:rPr lang="en-US" sz="3200" dirty="0">
                <a:solidFill>
                  <a:srgbClr val="0070C0"/>
                </a:solidFill>
                <a:latin typeface=".VnAvant" pitchFamily="34" charset="0"/>
              </a:rPr>
              <a:t>. Cho </a:t>
            </a:r>
            <a:r>
              <a:rPr lang="en-US" sz="3200" dirty="0" err="1">
                <a:solidFill>
                  <a:srgbClr val="0070C0"/>
                </a:solidFill>
                <a:latin typeface=".VnAvant" pitchFamily="34" charset="0"/>
              </a:rPr>
              <a:t>bít</a:t>
            </a:r>
            <a:r>
              <a:rPr lang="en-US" sz="3200" dirty="0">
                <a:solidFill>
                  <a:srgbClr val="0070C0"/>
                </a:solidFill>
                <a:latin typeface=".VnAvant" pitchFamily="34" charset="0"/>
              </a:rPr>
              <a:t> 5 con, </a:t>
            </a:r>
            <a:r>
              <a:rPr lang="en-US" sz="3200" dirty="0" err="1">
                <a:solidFill>
                  <a:srgbClr val="0070C0"/>
                </a:solidFill>
                <a:latin typeface=".VnAvant" pitchFamily="34" charset="0"/>
              </a:rPr>
              <a:t>cßn</a:t>
            </a:r>
            <a:r>
              <a:rPr lang="en-US" sz="3200" dirty="0">
                <a:solidFill>
                  <a:srgbClr val="0070C0"/>
                </a:solidFill>
                <a:latin typeface=".VnAvant" pitchFamily="34" charset="0"/>
              </a:rPr>
              <a:t> … con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199644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2970" y="0"/>
            <a:ext cx="7736732" cy="4351912"/>
          </a:xfrm>
          <a:prstGeom prst="rect">
            <a:avLst/>
          </a:prstGeom>
        </p:spPr>
      </p:pic>
      <p:pic>
        <p:nvPicPr>
          <p:cNvPr id="5" name="图片 7" descr="572005ec0a0c4"/>
          <p:cNvPicPr>
            <a:picLocks noChangeAspect="1"/>
          </p:cNvPicPr>
          <p:nvPr/>
        </p:nvPicPr>
        <p:blipFill rotWithShape="1">
          <a:blip r:embed="rId3"/>
          <a:srcRect l="-1884" t="-25331" r="38607" b="25331"/>
          <a:stretch/>
        </p:blipFill>
        <p:spPr>
          <a:xfrm>
            <a:off x="5818982" y="3370215"/>
            <a:ext cx="4131915" cy="2103404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0" y="4528820"/>
            <a:ext cx="10856068" cy="857250"/>
          </a:xfrm>
          <a:prstGeom prst="roundRect">
            <a:avLst/>
          </a:prstGeom>
          <a:solidFill>
            <a:srgbClr val="FFCD2D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09"/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Khi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bạn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Sơn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tìm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ra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kết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quả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chưa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đúng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, </a:t>
            </a:r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bạn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Hà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đã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làm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3200" i="1" dirty="0" err="1">
                <a:solidFill>
                  <a:prstClr val="black"/>
                </a:solidFill>
                <a:latin typeface="HP 001"/>
              </a:rPr>
              <a:t>gì</a:t>
            </a:r>
            <a:r>
              <a:rPr lang="en-US" sz="3200" i="1" dirty="0">
                <a:solidFill>
                  <a:prstClr val="black"/>
                </a:solidFill>
                <a:latin typeface="HP 001"/>
              </a:rPr>
              <a:t>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180945" y="5562978"/>
            <a:ext cx="8855413" cy="85725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09"/>
            <a:r>
              <a:rPr lang="en-US" sz="4000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</a:t>
            </a:r>
            <a:r>
              <a:rPr lang="en-US" sz="40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nhắc</a:t>
            </a:r>
            <a:r>
              <a:rPr lang="en-US" sz="40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40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lang="en-US" sz="40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40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phép</a:t>
            </a:r>
            <a:r>
              <a:rPr lang="en-US" sz="40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40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8 – 5 = 3</a:t>
            </a:r>
            <a:endParaRPr lang="en-US" sz="4000" i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1864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l="18725" t="43196" r="35963" b="21562"/>
          <a:stretch/>
        </p:blipFill>
        <p:spPr>
          <a:xfrm>
            <a:off x="1271777" y="912018"/>
            <a:ext cx="9153525" cy="4414837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5922431" y="2893003"/>
            <a:ext cx="647700" cy="61912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3274715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290" y="457903"/>
            <a:ext cx="8233420" cy="537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438619" y="3429000"/>
            <a:ext cx="4493739" cy="1383299"/>
          </a:xfrm>
          <a:prstGeom prst="rect">
            <a:avLst/>
          </a:prstGeom>
          <a:noFill/>
        </p:spPr>
        <p:txBody>
          <a:bodyPr wrap="non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726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TẬP VIẾT</a:t>
            </a:r>
          </a:p>
        </p:txBody>
      </p:sp>
    </p:spTree>
    <p:extLst>
      <p:ext uri="{BB962C8B-B14F-4D97-AF65-F5344CB8AC3E}">
        <p14:creationId xmlns:p14="http://schemas.microsoft.com/office/powerpoint/2010/main" val="3442450545"/>
      </p:ext>
    </p:extLst>
  </p:cSld>
  <p:clrMapOvr>
    <a:masterClrMapping/>
  </p:clrMapOvr>
  <p:transition spd="slow">
    <p:wip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8496" y="582612"/>
            <a:ext cx="2542309" cy="1260475"/>
          </a:xfrm>
        </p:spPr>
        <p:txBody>
          <a:bodyPr>
            <a:normAutofit/>
          </a:bodyPr>
          <a:lstStyle/>
          <a:p>
            <a:r>
              <a:rPr lang="en-US" sz="5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Tập</a:t>
            </a:r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viết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32698"/>
            <a:ext cx="12192000" cy="3025302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991" y="1843087"/>
            <a:ext cx="12379678" cy="2154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445761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41358" y="1604174"/>
            <a:ext cx="5392514" cy="2341129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6600" b="1" dirty="0" err="1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Trò</a:t>
            </a:r>
            <a:r>
              <a:rPr lang="en-US" sz="6600" b="1" dirty="0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chơi</a:t>
            </a:r>
            <a:r>
              <a:rPr lang="en-US" sz="6600" b="1" dirty="0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: </a:t>
            </a:r>
            <a:br>
              <a:rPr lang="en-US" sz="6600" b="1" dirty="0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</a:br>
            <a:r>
              <a:rPr lang="en-US" sz="7200" b="1" dirty="0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HÁI CAM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1625" y="323850"/>
            <a:ext cx="6810375" cy="653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114477"/>
      </p:ext>
    </p:extLst>
  </p:cSld>
  <p:clrMapOvr>
    <a:masterClrMapping/>
  </p:clrMapOvr>
  <p:transition spd="slow">
    <p:wip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loudBook (1)">
            <a:hlinkClick r:id="" action="ppaction://media"/>
          </p:cNvPr>
          <p:cNvPicPr>
            <a:picLocks noGrp="1" noChangeAspect="1"/>
          </p:cNvPicPr>
          <p:nvPr>
            <p:ph idx="4294967295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527626"/>
            <a:ext cx="12192000" cy="6330373"/>
          </a:xfrm>
        </p:spPr>
      </p:pic>
    </p:spTree>
    <p:extLst>
      <p:ext uri="{BB962C8B-B14F-4D97-AF65-F5344CB8AC3E}">
        <p14:creationId xmlns:p14="http://schemas.microsoft.com/office/powerpoint/2010/main" val="4766712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7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1812081" y="1541364"/>
            <a:ext cx="8060267" cy="1733680"/>
          </a:xfrm>
          <a:prstGeom prst="rect">
            <a:avLst/>
          </a:prstGeom>
          <a:solidFill>
            <a:srgbClr val="FFFF00"/>
          </a:solidFill>
          <a:ln w="12700" cap="sq">
            <a:solidFill>
              <a:srgbClr val="FF0066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0666">
              <a:solidFill>
                <a:prstClr val="black"/>
              </a:solidFill>
            </a:endParaRPr>
          </a:p>
        </p:txBody>
      </p:sp>
      <p:sp>
        <p:nvSpPr>
          <p:cNvPr id="14" name="WordArt 15"/>
          <p:cNvSpPr>
            <a:spLocks noChangeArrowheads="1" noChangeShapeType="1" noTextEdit="1"/>
          </p:cNvSpPr>
          <p:nvPr/>
        </p:nvSpPr>
        <p:spPr bwMode="auto">
          <a:xfrm>
            <a:off x="2425914" y="1676301"/>
            <a:ext cx="6781800" cy="942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4800" kern="10" dirty="0">
                <a:ln w="19050" cap="sq">
                  <a:solidFill>
                    <a:srgbClr val="000099"/>
                  </a:solidFill>
                  <a:round/>
                  <a:headEnd type="none" w="sm" len="sm"/>
                  <a:tailEnd type="none" w="sm" len="sm"/>
                </a:ln>
                <a:solidFill>
                  <a:srgbClr val="CC33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VIẾT BẢNG CON</a:t>
            </a:r>
          </a:p>
        </p:txBody>
      </p:sp>
      <p:grpSp>
        <p:nvGrpSpPr>
          <p:cNvPr id="5" name="Group 9"/>
          <p:cNvGrpSpPr>
            <a:grpSpLocks/>
          </p:cNvGrpSpPr>
          <p:nvPr/>
        </p:nvGrpSpPr>
        <p:grpSpPr bwMode="auto">
          <a:xfrm>
            <a:off x="3259881" y="3278088"/>
            <a:ext cx="5198533" cy="3060700"/>
            <a:chOff x="1624" y="1384"/>
            <a:chExt cx="2456" cy="1928"/>
          </a:xfrm>
        </p:grpSpPr>
        <p:sp>
          <p:nvSpPr>
            <p:cNvPr id="18" name="Rectangle 10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624" y="1384"/>
              <a:ext cx="2456" cy="1928"/>
            </a:xfrm>
            <a:prstGeom prst="rect">
              <a:avLst/>
            </a:prstGeom>
            <a:solidFill>
              <a:srgbClr val="009900"/>
            </a:solidFill>
            <a:ln w="57150" cmpd="thinThick">
              <a:solidFill>
                <a:srgbClr val="CCFF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800">
                <a:solidFill>
                  <a:prstClr val="black"/>
                </a:solidFill>
                <a:latin typeface="VNI-Times" pitchFamily="2" charset="0"/>
              </a:endParaRPr>
            </a:p>
          </p:txBody>
        </p:sp>
        <p:sp>
          <p:nvSpPr>
            <p:cNvPr id="19" name="Rectangle 11"/>
            <p:cNvSpPr>
              <a:spLocks noChangeArrowheads="1"/>
            </p:cNvSpPr>
            <p:nvPr/>
          </p:nvSpPr>
          <p:spPr bwMode="auto">
            <a:xfrm>
              <a:off x="2616" y="2488"/>
              <a:ext cx="528" cy="80"/>
            </a:xfrm>
            <a:prstGeom prst="rect">
              <a:avLst/>
            </a:prstGeom>
            <a:solidFill>
              <a:srgbClr val="CCFFFF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2400">
                <a:solidFill>
                  <a:prstClr val="black"/>
                </a:solidFill>
              </a:endParaRPr>
            </a:p>
          </p:txBody>
        </p:sp>
        <p:sp>
          <p:nvSpPr>
            <p:cNvPr id="20" name="Rectangle 12"/>
            <p:cNvSpPr>
              <a:spLocks noChangeArrowheads="1"/>
            </p:cNvSpPr>
            <p:nvPr/>
          </p:nvSpPr>
          <p:spPr bwMode="auto">
            <a:xfrm rot="-1403113">
              <a:off x="2600" y="2184"/>
              <a:ext cx="528" cy="80"/>
            </a:xfrm>
            <a:prstGeom prst="rect">
              <a:avLst/>
            </a:prstGeom>
            <a:solidFill>
              <a:srgbClr val="CCFFFF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240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87259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2378" y="433895"/>
            <a:ext cx="9247154" cy="610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692391"/>
      </p:ext>
    </p:extLst>
  </p:cSld>
  <p:clrMapOvr>
    <a:masterClrMapping/>
  </p:clrMapOvr>
  <p:transition spd="slow">
    <p:wip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5579" y="797668"/>
            <a:ext cx="9939171" cy="5728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64219"/>
      </p:ext>
    </p:extLst>
  </p:cSld>
  <p:clrMapOvr>
    <a:masterClrMapping/>
  </p:clrMapOvr>
  <p:transition spd="slow">
    <p:wip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0599" y="466928"/>
            <a:ext cx="9741090" cy="6072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82041"/>
      </p:ext>
    </p:extLst>
  </p:cSld>
  <p:clrMapOvr>
    <a:masterClrMapping/>
  </p:clrMapOvr>
  <p:transition spd="slow">
    <p:wip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542" y="904671"/>
            <a:ext cx="4292031" cy="4968026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5410894" y="1111412"/>
            <a:ext cx="6684650" cy="3240669"/>
          </a:xfrm>
          <a:prstGeom prst="cloudCallout">
            <a:avLst>
              <a:gd name="adj1" fmla="val -83514"/>
              <a:gd name="adj2" fmla="val -54652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Củng</a:t>
            </a:r>
            <a:r>
              <a:rPr lang="en-US" sz="80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80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cố</a:t>
            </a:r>
            <a:endParaRPr lang="en-US" sz="8000" b="1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957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547" y="431969"/>
            <a:ext cx="9315450" cy="585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861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4081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78479" y="2649220"/>
            <a:ext cx="603504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Dặn</a:t>
            </a:r>
            <a:r>
              <a:rPr lang="en-US" sz="115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15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dò</a:t>
            </a:r>
            <a:endParaRPr lang="en-US" sz="115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0157032"/>
      </p:ext>
    </p:extLst>
  </p:cSld>
  <p:clrMapOvr>
    <a:masterClrMapping/>
  </p:clrMapOvr>
  <p:transition spd="slow">
    <p:wip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810" y="0"/>
            <a:ext cx="10410190" cy="6888445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794084" y="30445"/>
            <a:ext cx="0" cy="685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136983" y="49767"/>
            <a:ext cx="1827278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l-GR" altLang="vi-VN" sz="69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Ω</a:t>
            </a:r>
            <a:endParaRPr lang="en-US" altLang="vi-VN" sz="69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149602" y="1396157"/>
            <a:ext cx="4289167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l-GR" altLang="vi-VN" sz="69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Σ</a:t>
            </a:r>
            <a:endParaRPr lang="en-US" altLang="vi-VN" sz="69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411492" y="2761869"/>
            <a:ext cx="5372215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900" b="1" dirty="0">
                <a:solidFill>
                  <a:srgbClr val="0000FF"/>
                </a:solidFill>
                <a:latin typeface="HP001 4 hàng" panose="020B0603050302020204" pitchFamily="34" charset="0"/>
              </a:rPr>
              <a:t>s</a:t>
            </a:r>
            <a:r>
              <a:rPr lang="el-GR" altLang="vi-VN" sz="69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Ω</a:t>
            </a:r>
            <a:r>
              <a:rPr lang="en-US" altLang="vi-VN" sz="69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9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ca</a:t>
            </a:r>
            <a:endParaRPr lang="en-US" altLang="vi-VN" sz="69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794084" y="5482762"/>
            <a:ext cx="10845478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9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sơn</a:t>
            </a:r>
            <a:r>
              <a:rPr lang="en-US" altLang="vi-VN" sz="69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vi-VN" sz="69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và</a:t>
            </a:r>
            <a:r>
              <a:rPr lang="en-US" altLang="vi-VN" sz="69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vi-VN" sz="69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hà</a:t>
            </a:r>
            <a:r>
              <a:rPr lang="en-US" altLang="vi-VN" sz="69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vi-VN" sz="69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có</a:t>
            </a:r>
            <a:r>
              <a:rPr lang="en-US" altLang="vi-VN" sz="69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vi-VN" sz="69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giờ</a:t>
            </a:r>
            <a:r>
              <a:rPr lang="en-US" altLang="vi-VN" sz="69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k</a:t>
            </a:r>
            <a:r>
              <a:rPr lang="el-GR" altLang="vi-VN" sz="6900" b="1" dirty="0">
                <a:solidFill>
                  <a:srgbClr val="0000FF"/>
                </a:solidFill>
                <a:latin typeface="HP001 4 hàng" panose="020B0603050302020204" pitchFamily="34" charset="0"/>
              </a:rPr>
              <a:t>ΗϜ</a:t>
            </a:r>
            <a:r>
              <a:rPr lang="en-US" altLang="vi-VN" sz="6900" b="1" dirty="0">
                <a:solidFill>
                  <a:srgbClr val="0000FF"/>
                </a:solidFill>
                <a:latin typeface="HP001 4 hàng" panose="020B0603050302020204" pitchFamily="34" charset="0"/>
              </a:rPr>
              <a:t>m </a:t>
            </a:r>
            <a:r>
              <a:rPr lang="en-US" altLang="vi-VN" sz="69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tra</a:t>
            </a:r>
            <a:r>
              <a:rPr lang="en-US" altLang="vi-VN" sz="69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326867" y="4077079"/>
            <a:ext cx="8558456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9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v</a:t>
            </a:r>
            <a:r>
              <a:rPr lang="en-US" altLang="vi-VN" sz="69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Ĝ</a:t>
            </a:r>
            <a:endParaRPr lang="en-US" altLang="vi-VN" sz="69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843909" y="2751691"/>
            <a:ext cx="1942971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9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45496247"/>
      </p:ext>
    </p:extLst>
  </p:cSld>
  <p:clrMapOvr>
    <a:masterClrMapping/>
  </p:clrMapOvr>
  <p:transition spd="slow">
    <p:wip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0831" y="6348"/>
            <a:ext cx="9426243" cy="66854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C326038-3DDF-0A07-0F51-AFE82352B8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961" y="4240766"/>
            <a:ext cx="4673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40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8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D184FF0-3008-24D2-0F0F-208D5C8B197F}"/>
                  </a:ext>
                </a:extLst>
              </p14:cNvPr>
              <p14:cNvContentPartPr/>
              <p14:nvPr/>
            </p14:nvContentPartPr>
            <p14:xfrm>
              <a:off x="5334120" y="4718160"/>
              <a:ext cx="248040" cy="3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D184FF0-3008-24D2-0F0F-208D5C8B197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324760" y="4708800"/>
                <a:ext cx="26676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34897586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9476" y="0"/>
            <a:ext cx="6173581" cy="654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9600" y="5338255"/>
            <a:ext cx="1590536" cy="1651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400" y="5517911"/>
            <a:ext cx="1465584" cy="166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21" y="3427941"/>
            <a:ext cx="3210984" cy="3430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461" y="808568"/>
            <a:ext cx="1209940" cy="1299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7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2071" y="808568"/>
            <a:ext cx="1209940" cy="1299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4429" y="2207586"/>
            <a:ext cx="1399116" cy="150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8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4429" y="2207586"/>
            <a:ext cx="1399116" cy="150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555" y="696286"/>
            <a:ext cx="1399116" cy="150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9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554" y="696285"/>
            <a:ext cx="1399116" cy="150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1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439" y="1742017"/>
            <a:ext cx="1399116" cy="150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0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439" y="1742016"/>
            <a:ext cx="1399116" cy="150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ight Arrow 1">
            <a:hlinkClick r:id="rId15" action="ppaction://hlinksldjump"/>
          </p:cNvPr>
          <p:cNvSpPr/>
          <p:nvPr/>
        </p:nvSpPr>
        <p:spPr>
          <a:xfrm>
            <a:off x="11141834" y="179947"/>
            <a:ext cx="846068" cy="419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3818265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"/>
                            </p:stCondLst>
                            <p:childTnLst>
                              <p:par>
                                <p:cTn id="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32099E-6 L -0.40035 0.61328 " pathEditMode="relative" rAng="0" ptsTypes="AA">
                                      <p:cBhvr>
                                        <p:cTn id="10" dur="2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17" y="3064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1.48148E-6 L -0.20642 0.37963 " pathEditMode="relative" rAng="0" ptsTypes="AA">
                                      <p:cBhvr>
                                        <p:cTn id="19" dur="225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30" y="1898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"/>
                            </p:stCondLst>
                            <p:childTnLst>
                              <p:par>
                                <p:cTn id="2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11111E-6 L -0.60782 0.58519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399" y="2925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"/>
                            </p:stCondLst>
                            <p:childTnLst>
                              <p:par>
                                <p:cTn id="3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2.46914E-7 L -0.43472 0.4179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36" y="2089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5007" y="3478530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00" y="391809"/>
            <a:ext cx="25527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199" y="3478530"/>
            <a:ext cx="19859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56722" y="276227"/>
            <a:ext cx="1559719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49195" y="3757908"/>
            <a:ext cx="702564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208397"/>
            <a:ext cx="12192000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3373692" y="1566787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09"/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biệt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và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</a:p>
          <a:p>
            <a:pPr algn="ctr" defTabSz="914309"/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gặp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lại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73480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0FC659F-59EC-4D6D-8AEB-23C5B73084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solidFill>
                  <a:srgbClr val="FF8119"/>
                </a:solidFill>
                <a:latin typeface="UTM Avo" panose="02040603050506020204" pitchFamily="18" charset="0"/>
              </a:rPr>
              <a:t>Hoc10 </a:t>
            </a:r>
            <a:r>
              <a:rPr lang="en-US" sz="4800" b="1" dirty="0" err="1">
                <a:solidFill>
                  <a:srgbClr val="FF8119"/>
                </a:solidFill>
                <a:latin typeface="UTM Avo" panose="02040603050506020204" pitchFamily="18" charset="0"/>
              </a:rPr>
              <a:t>chúc</a:t>
            </a:r>
            <a:r>
              <a:rPr lang="en-US" sz="4800" b="1" dirty="0">
                <a:solidFill>
                  <a:srgbClr val="FF8119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FF8119"/>
                </a:solidFill>
                <a:latin typeface="UTM Avo" panose="02040603050506020204" pitchFamily="18" charset="0"/>
              </a:rPr>
              <a:t>các</a:t>
            </a:r>
            <a:r>
              <a:rPr lang="en-US" sz="4800" b="1" dirty="0">
                <a:solidFill>
                  <a:srgbClr val="FF8119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FF8119"/>
                </a:solidFill>
                <a:latin typeface="UTM Avo" panose="02040603050506020204" pitchFamily="18" charset="0"/>
              </a:rPr>
              <a:t>em</a:t>
            </a:r>
            <a:r>
              <a:rPr lang="en-US" sz="4800" b="1" dirty="0">
                <a:solidFill>
                  <a:srgbClr val="FF8119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FF8119"/>
                </a:solidFill>
                <a:latin typeface="UTM Avo" panose="02040603050506020204" pitchFamily="18" charset="0"/>
              </a:rPr>
              <a:t>học</a:t>
            </a:r>
            <a:r>
              <a:rPr lang="en-US" sz="4800" b="1" dirty="0">
                <a:solidFill>
                  <a:srgbClr val="FF8119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FF8119"/>
                </a:solidFill>
                <a:latin typeface="UTM Avo" panose="02040603050506020204" pitchFamily="18" charset="0"/>
              </a:rPr>
              <a:t>tốt</a:t>
            </a:r>
            <a:r>
              <a:rPr lang="en-US" sz="4800" b="1" dirty="0">
                <a:solidFill>
                  <a:srgbClr val="FF8119"/>
                </a:solidFill>
                <a:latin typeface="UTM Avo" panose="020406030505060202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722826724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2885" y="1"/>
            <a:ext cx="1399116" cy="150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8837" y="5992506"/>
            <a:ext cx="947208" cy="830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1883522" y="1403009"/>
            <a:ext cx="7886700" cy="58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 ea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 eaLnBrk="1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lvl="1" indent="0" algn="ctr">
              <a:buFont typeface="Arial"/>
              <a:buNone/>
            </a:pPr>
            <a:r>
              <a:rPr lang="en-US" sz="3200" b="1" kern="0">
                <a:solidFill>
                  <a:srgbClr val="FF0000"/>
                </a:solidFill>
                <a:latin typeface=".VnAvant" pitchFamily="34" charset="0"/>
              </a:rPr>
              <a:t>Nô h«n cña mÑ</a:t>
            </a:r>
            <a:endParaRPr lang="en-US" sz="3200" b="1" kern="0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035922" y="1999909"/>
            <a:ext cx="2559050" cy="587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 sz="3200" dirty="0">
                <a:latin typeface=".VnAvant" pitchFamily="34" charset="0"/>
              </a:rPr>
              <a:t>Chi </a:t>
            </a:r>
            <a:r>
              <a:rPr lang="en-US" sz="3200" dirty="0" err="1">
                <a:latin typeface=".VnAvant" pitchFamily="34" charset="0"/>
              </a:rPr>
              <a:t>bÞ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sèt</a:t>
            </a:r>
            <a:r>
              <a:rPr lang="en-US" sz="3200" dirty="0">
                <a:latin typeface=".VnAvant" pitchFamily="34" charset="0"/>
              </a:rPr>
              <a:t>.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966322" y="1999909"/>
            <a:ext cx="5480050" cy="587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 sz="3200" dirty="0">
                <a:latin typeface=".VnAvant" pitchFamily="34" charset="0"/>
              </a:rPr>
              <a:t> MÑ ®­</a:t>
            </a:r>
            <a:r>
              <a:rPr lang="en-US" sz="3200" dirty="0" err="1">
                <a:latin typeface="HP-222" panose="020B0803050302020204" pitchFamily="34" charset="0"/>
              </a:rPr>
              <a:t>ư</a:t>
            </a:r>
            <a:r>
              <a:rPr lang="en-US" sz="3200" dirty="0" err="1">
                <a:latin typeface=".VnAvant" pitchFamily="34" charset="0"/>
              </a:rPr>
              <a:t>a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bÐ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ra</a:t>
            </a:r>
            <a:r>
              <a:rPr lang="en-US" sz="3200" dirty="0">
                <a:latin typeface=".VnAvant" pitchFamily="34" charset="0"/>
              </a:rPr>
              <a:t> tr¹m y </a:t>
            </a:r>
            <a:r>
              <a:rPr lang="en-US" sz="3200" dirty="0" err="1">
                <a:latin typeface=".VnAvant" pitchFamily="34" charset="0"/>
              </a:rPr>
              <a:t>tÕ</a:t>
            </a:r>
            <a:r>
              <a:rPr lang="en-US" sz="3200" dirty="0">
                <a:latin typeface=".VnAvant" pitchFamily="34" charset="0"/>
              </a:rPr>
              <a:t>.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439022" y="2580932"/>
            <a:ext cx="5480050" cy="587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 sz="3200" dirty="0">
                <a:latin typeface=".VnAvant" pitchFamily="34" charset="0"/>
              </a:rPr>
              <a:t>C« y t¸ </a:t>
            </a:r>
            <a:r>
              <a:rPr lang="en-US" sz="3200" dirty="0" err="1">
                <a:latin typeface=".VnAvant" pitchFamily="34" charset="0"/>
              </a:rPr>
              <a:t>tiªm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cho</a:t>
            </a:r>
            <a:r>
              <a:rPr lang="en-US" sz="3200" dirty="0">
                <a:latin typeface=".VnAvant" pitchFamily="34" charset="0"/>
              </a:rPr>
              <a:t> Chi.              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807822" y="2596808"/>
            <a:ext cx="5480050" cy="587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 sz="3200" dirty="0">
                <a:latin typeface=".VnAvant" pitchFamily="34" charset="0"/>
              </a:rPr>
              <a:t>Chi </a:t>
            </a:r>
            <a:r>
              <a:rPr lang="en-US" sz="3200" dirty="0" err="1">
                <a:latin typeface=".VnAvant" pitchFamily="34" charset="0"/>
              </a:rPr>
              <a:t>vÉn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n»m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thiªm</a:t>
            </a:r>
            <a:endParaRPr lang="en-US" sz="3200" dirty="0">
              <a:latin typeface=".VnAvant" pitchFamily="34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1534272" y="1847509"/>
            <a:ext cx="3289300" cy="587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endParaRPr lang="en-US" sz="3200" dirty="0">
              <a:latin typeface=".VnAvant" pitchFamily="34" charset="0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451722" y="3041309"/>
            <a:ext cx="2559050" cy="587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 sz="3200" dirty="0" err="1">
                <a:latin typeface=".VnAvant" pitchFamily="34" charset="0"/>
              </a:rPr>
              <a:t>thiÕp</a:t>
            </a:r>
            <a:r>
              <a:rPr lang="en-US" sz="3200" dirty="0">
                <a:latin typeface=".VnAvant" pitchFamily="34" charset="0"/>
              </a:rPr>
              <a:t>.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2734422" y="3092109"/>
            <a:ext cx="5289550" cy="587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 sz="3200" dirty="0">
                <a:latin typeface=".VnAvant" pitchFamily="34" charset="0"/>
              </a:rPr>
              <a:t>MÑ </a:t>
            </a:r>
            <a:r>
              <a:rPr lang="en-US" sz="3200" dirty="0" err="1">
                <a:latin typeface=".VnAvant" pitchFamily="34" charset="0"/>
              </a:rPr>
              <a:t>h«n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lªn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tr¸n</a:t>
            </a:r>
            <a:r>
              <a:rPr lang="en-US" sz="3200" dirty="0">
                <a:latin typeface=".VnAvant" pitchFamily="34" charset="0"/>
              </a:rPr>
              <a:t> Chi.</a:t>
            </a: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6871447" y="3089315"/>
            <a:ext cx="3371850" cy="587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 sz="3200" dirty="0" err="1">
                <a:latin typeface=".VnAvant" pitchFamily="34" charset="0"/>
              </a:rPr>
              <a:t>Nô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h«n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cña</a:t>
            </a:r>
            <a:endParaRPr lang="en-US" sz="3200" dirty="0">
              <a:latin typeface=".VnAvant" pitchFamily="34" charset="0"/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1442196" y="3628684"/>
            <a:ext cx="4054475" cy="587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 sz="3200" dirty="0" err="1">
                <a:latin typeface=".VnAvant" pitchFamily="34" charset="0"/>
              </a:rPr>
              <a:t>mÑ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thËt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Êm</a:t>
            </a:r>
            <a:r>
              <a:rPr lang="en-US" sz="3200" dirty="0">
                <a:latin typeface=".VnAvant" pitchFamily="34" charset="0"/>
              </a:rPr>
              <a:t> ¸p.</a:t>
            </a: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4823572" y="2355509"/>
            <a:ext cx="5372100" cy="587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endParaRPr lang="en-US" sz="3200" dirty="0">
              <a:latin typeface=".VnAvant" pitchFamily="34" charset="0"/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4537822" y="3641384"/>
            <a:ext cx="6038850" cy="587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 sz="3200" dirty="0">
                <a:latin typeface=".VnAvant" pitchFamily="34" charset="0"/>
              </a:rPr>
              <a:t> Chi </a:t>
            </a:r>
            <a:r>
              <a:rPr lang="en-US" sz="3200" dirty="0" err="1">
                <a:latin typeface=".VnAvant" pitchFamily="34" charset="0"/>
              </a:rPr>
              <a:t>tõ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tõ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më</a:t>
            </a:r>
            <a:r>
              <a:rPr lang="en-US" sz="3200" dirty="0">
                <a:latin typeface=".VnAvant" pitchFamily="34" charset="0"/>
              </a:rPr>
              <a:t> m¾t, </a:t>
            </a:r>
            <a:r>
              <a:rPr lang="en-US" sz="3200" dirty="0" err="1">
                <a:latin typeface=".VnAvant" pitchFamily="34" charset="0"/>
              </a:rPr>
              <a:t>th</a:t>
            </a:r>
            <a:r>
              <a:rPr lang="en-US" sz="3200" dirty="0">
                <a:latin typeface=".VnAvant" pitchFamily="34" charset="0"/>
              </a:rPr>
              <a:t>× </a:t>
            </a:r>
            <a:r>
              <a:rPr lang="en-US" sz="3200" dirty="0" err="1">
                <a:latin typeface=".VnAvant" pitchFamily="34" charset="0"/>
              </a:rPr>
              <a:t>thÇm</a:t>
            </a:r>
            <a:r>
              <a:rPr lang="en-US" sz="3200" dirty="0">
                <a:latin typeface=".VnAvant" pitchFamily="34" charset="0"/>
              </a:rPr>
              <a:t>:</a:t>
            </a: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1959722" y="4238284"/>
            <a:ext cx="6038850" cy="587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 sz="3200" dirty="0">
                <a:latin typeface=".VnAvant" pitchFamily="34" charset="0"/>
              </a:rPr>
              <a:t>- MÑ µ, con </a:t>
            </a:r>
            <a:r>
              <a:rPr lang="en-US" sz="3200" dirty="0" err="1">
                <a:latin typeface=".VnAvant" pitchFamily="34" charset="0"/>
              </a:rPr>
              <a:t>ch</a:t>
            </a:r>
            <a:r>
              <a:rPr lang="en-US" sz="3200" dirty="0">
                <a:latin typeface=".VnAvant" pitchFamily="34" charset="0"/>
              </a:rPr>
              <a:t>¶ </a:t>
            </a:r>
            <a:r>
              <a:rPr lang="en-US" sz="3200" dirty="0" err="1">
                <a:latin typeface=".VnAvant" pitchFamily="34" charset="0"/>
              </a:rPr>
              <a:t>èm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n÷a</a:t>
            </a:r>
            <a:r>
              <a:rPr lang="en-US" sz="3200" dirty="0">
                <a:latin typeface=".VnAvant" pitchFamily="34" charset="0"/>
              </a:rPr>
              <a:t>.</a:t>
            </a:r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1934322" y="4949484"/>
            <a:ext cx="4146550" cy="587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 sz="3200" dirty="0">
                <a:latin typeface=".VnAvant" pitchFamily="34" charset="0"/>
              </a:rPr>
              <a:t>MÑ </a:t>
            </a:r>
            <a:r>
              <a:rPr lang="en-US" sz="3200" dirty="0" err="1">
                <a:latin typeface=".VnAvant" pitchFamily="34" charset="0"/>
              </a:rPr>
              <a:t>sê</a:t>
            </a:r>
            <a:r>
              <a:rPr lang="en-US" sz="3200" dirty="0">
                <a:latin typeface=".VnAvant" pitchFamily="34" charset="0"/>
              </a:rPr>
              <a:t> </a:t>
            </a:r>
            <a:r>
              <a:rPr lang="en-US" sz="3200" dirty="0" err="1">
                <a:latin typeface=".VnAvant" pitchFamily="34" charset="0"/>
              </a:rPr>
              <a:t>tr¸n</a:t>
            </a:r>
            <a:r>
              <a:rPr lang="en-US" sz="3200" dirty="0">
                <a:latin typeface=".VnAvant" pitchFamily="34" charset="0"/>
              </a:rPr>
              <a:t> Chi.</a:t>
            </a:r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4969622" y="4924084"/>
            <a:ext cx="4146550" cy="587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anose="020B0604020202020204" pitchFamily="34" charset="0"/>
              <a:buNone/>
            </a:pPr>
            <a:r>
              <a:rPr lang="en-US" sz="3200" dirty="0">
                <a:latin typeface=".VnAvant" pitchFamily="34" charset="0"/>
              </a:rPr>
              <a:t>BÐ ®· h¹ </a:t>
            </a:r>
            <a:r>
              <a:rPr lang="en-US" sz="3200" dirty="0" err="1">
                <a:latin typeface=".VnAvant" pitchFamily="34" charset="0"/>
              </a:rPr>
              <a:t>sèt</a:t>
            </a:r>
            <a:r>
              <a:rPr lang="en-US" sz="3200" dirty="0">
                <a:latin typeface=".VnAvant" pitchFamily="34" charset="0"/>
              </a:rPr>
              <a:t>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955511" y="-18024"/>
            <a:ext cx="5285763" cy="76944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 </a:t>
            </a:r>
            <a:r>
              <a:rPr lang="en-US" sz="44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lang="en-US" sz="44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sz="44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44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vi-VN" sz="44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n-US" sz="4400" b="1" i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443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2" grpId="0"/>
      <p:bldP spid="13" grpId="0"/>
      <p:bldP spid="14" grpId="0"/>
      <p:bldP spid="15" grpId="0"/>
      <p:bldP spid="17" grpId="0"/>
      <p:bldP spid="18" grpId="0"/>
      <p:bldP spid="19" grpId="0"/>
      <p:bldP spid="20" grpId="0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661165" y="1934824"/>
            <a:ext cx="4357672" cy="1325563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9600" i="1" dirty="0" err="1">
                <a:latin typeface="Calibri" panose="020F0502020204030204" pitchFamily="34" charset="0"/>
                <a:ea typeface="AvantGarde" pitchFamily="2" charset="0"/>
                <a:cs typeface="Calibri" panose="020F0502020204030204" pitchFamily="34" charset="0"/>
              </a:rPr>
              <a:t>thốt</a:t>
            </a:r>
            <a:r>
              <a:rPr lang="en-US" sz="9600" i="1" dirty="0">
                <a:latin typeface="Calibri" panose="020F0502020204030204" pitchFamily="34" charset="0"/>
                <a:ea typeface="AvantGarde" pitchFamily="2" charset="0"/>
                <a:cs typeface="Calibri" panose="020F0502020204030204" pitchFamily="34" charset="0"/>
              </a:rPr>
              <a:t> </a:t>
            </a:r>
            <a:r>
              <a:rPr lang="en-US" sz="9600" i="1" dirty="0" err="1">
                <a:latin typeface="Calibri" panose="020F0502020204030204" pitchFamily="34" charset="0"/>
                <a:ea typeface="AvantGarde" pitchFamily="2" charset="0"/>
                <a:cs typeface="Calibri" panose="020F0502020204030204" pitchFamily="34" charset="0"/>
              </a:rPr>
              <a:t>nốt</a:t>
            </a:r>
            <a:endParaRPr lang="en-US" sz="9600" i="1" dirty="0">
              <a:latin typeface="Calibri" panose="020F0502020204030204" pitchFamily="34" charset="0"/>
              <a:ea typeface="AvantGarde" pitchFamily="2" charset="0"/>
              <a:cs typeface="Calibri" panose="020F0502020204030204" pitchFamily="34" charset="0"/>
            </a:endParaRP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5109" y="2310"/>
            <a:ext cx="1399116" cy="150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8837" y="5992506"/>
            <a:ext cx="947208" cy="830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924448" y="1934824"/>
            <a:ext cx="4357672" cy="1325563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9600" i="1" kern="0" dirty="0" err="1">
                <a:latin typeface="Calibri" panose="020F0502020204030204" pitchFamily="34" charset="0"/>
                <a:ea typeface="AvantGarde" pitchFamily="2" charset="0"/>
                <a:cs typeface="Calibri" panose="020F0502020204030204" pitchFamily="34" charset="0"/>
              </a:rPr>
              <a:t>trốn</a:t>
            </a:r>
            <a:r>
              <a:rPr lang="en-US" sz="9600" i="1" kern="0" dirty="0">
                <a:latin typeface="Calibri" panose="020F0502020204030204" pitchFamily="34" charset="0"/>
                <a:ea typeface="AvantGarde" pitchFamily="2" charset="0"/>
                <a:cs typeface="Calibri" panose="020F0502020204030204" pitchFamily="34" charset="0"/>
              </a:rPr>
              <a:t> </a:t>
            </a:r>
            <a:r>
              <a:rPr lang="en-US" sz="9600" i="1" kern="0" dirty="0" err="1">
                <a:latin typeface="Calibri" panose="020F0502020204030204" pitchFamily="34" charset="0"/>
                <a:ea typeface="AvantGarde" pitchFamily="2" charset="0"/>
                <a:cs typeface="Calibri" panose="020F0502020204030204" pitchFamily="34" charset="0"/>
              </a:rPr>
              <a:t>tìm</a:t>
            </a:r>
            <a:endParaRPr lang="en-US" sz="9600" i="1" kern="0" dirty="0">
              <a:latin typeface="Calibri" panose="020F0502020204030204" pitchFamily="34" charset="0"/>
              <a:ea typeface="AvantGarde" pitchFamily="2" charset="0"/>
              <a:cs typeface="Calibri" panose="020F0502020204030204" pitchFamily="34" charset="0"/>
            </a:endParaRP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924448" y="4666943"/>
            <a:ext cx="4357672" cy="1325563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9600" i="1" kern="0" dirty="0" err="1">
                <a:latin typeface="Calibri" panose="020F0502020204030204" pitchFamily="34" charset="0"/>
                <a:ea typeface="AvantGarde" pitchFamily="2" charset="0"/>
                <a:cs typeface="Calibri" panose="020F0502020204030204" pitchFamily="34" charset="0"/>
              </a:rPr>
              <a:t>số</a:t>
            </a:r>
            <a:r>
              <a:rPr lang="en-US" sz="9600" i="1" kern="0" dirty="0">
                <a:latin typeface="Calibri" panose="020F0502020204030204" pitchFamily="34" charset="0"/>
                <a:ea typeface="AvantGarde" pitchFamily="2" charset="0"/>
                <a:cs typeface="Calibri" panose="020F0502020204030204" pitchFamily="34" charset="0"/>
              </a:rPr>
              <a:t> </a:t>
            </a:r>
            <a:r>
              <a:rPr lang="en-US" sz="9600" i="1" kern="0" dirty="0" err="1">
                <a:latin typeface="Calibri" panose="020F0502020204030204" pitchFamily="34" charset="0"/>
                <a:ea typeface="AvantGarde" pitchFamily="2" charset="0"/>
                <a:cs typeface="Calibri" panose="020F0502020204030204" pitchFamily="34" charset="0"/>
              </a:rPr>
              <a:t>bốn</a:t>
            </a:r>
            <a:endParaRPr lang="en-US" sz="9600" i="1" kern="0" dirty="0">
              <a:latin typeface="Calibri" panose="020F0502020204030204" pitchFamily="34" charset="0"/>
              <a:ea typeface="AvantGarde" pitchFamily="2" charset="0"/>
              <a:cs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87417" y="2310"/>
            <a:ext cx="5856136" cy="76944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 </a:t>
            </a:r>
            <a:r>
              <a:rPr lang="en-US" sz="44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lang="en-US" sz="44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sz="44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44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44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vi-VN" sz="44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n-US" sz="4400" b="1" i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itle 2"/>
          <p:cNvSpPr txBox="1">
            <a:spLocks/>
          </p:cNvSpPr>
          <p:nvPr/>
        </p:nvSpPr>
        <p:spPr>
          <a:xfrm>
            <a:off x="6661165" y="4666942"/>
            <a:ext cx="4467278" cy="1325563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9600" i="1" kern="0" dirty="0" err="1">
                <a:latin typeface="Calibri" panose="020F0502020204030204" pitchFamily="34" charset="0"/>
                <a:ea typeface="AvantGarde" pitchFamily="2" charset="0"/>
                <a:cs typeface="Calibri" panose="020F0502020204030204" pitchFamily="34" charset="0"/>
              </a:rPr>
              <a:t>điểm</a:t>
            </a:r>
            <a:r>
              <a:rPr lang="en-US" sz="9600" i="1" kern="0" dirty="0">
                <a:latin typeface="Calibri" panose="020F0502020204030204" pitchFamily="34" charset="0"/>
                <a:ea typeface="AvantGarde" pitchFamily="2" charset="0"/>
                <a:cs typeface="Calibri" panose="020F0502020204030204" pitchFamily="34" charset="0"/>
              </a:rPr>
              <a:t> </a:t>
            </a:r>
            <a:r>
              <a:rPr lang="en-US" sz="9600" i="1" kern="0" dirty="0" err="1">
                <a:latin typeface="Calibri" panose="020F0502020204030204" pitchFamily="34" charset="0"/>
                <a:ea typeface="AvantGarde" pitchFamily="2" charset="0"/>
                <a:cs typeface="Calibri" panose="020F0502020204030204" pitchFamily="34" charset="0"/>
              </a:rPr>
              <a:t>tốt</a:t>
            </a:r>
            <a:endParaRPr lang="en-US" sz="9600" i="1" kern="0" dirty="0">
              <a:latin typeface="Calibri" panose="020F0502020204030204" pitchFamily="34" charset="0"/>
              <a:ea typeface="AvantGarde" pitchFamily="2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5764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2885" y="1"/>
            <a:ext cx="1399116" cy="150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8837" y="5992506"/>
            <a:ext cx="947208" cy="830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48155" y="2499581"/>
            <a:ext cx="10095689" cy="76944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 </a:t>
            </a:r>
            <a:r>
              <a:rPr lang="en-US" sz="44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lang="en-US" sz="44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nói</a:t>
            </a:r>
            <a:r>
              <a:rPr lang="en-US" sz="44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 </a:t>
            </a:r>
            <a:r>
              <a:rPr lang="en-US" sz="44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44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chứa</a:t>
            </a:r>
            <a:r>
              <a:rPr lang="en-US" sz="44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tiếng</a:t>
            </a:r>
            <a:r>
              <a:rPr lang="en-US" sz="44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4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vần</a:t>
            </a:r>
            <a:r>
              <a:rPr lang="en-US" sz="44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ôn</a:t>
            </a:r>
            <a:endParaRPr lang="en-US" sz="4400" b="1" i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6847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00009" y="3416671"/>
            <a:ext cx="7393022" cy="13255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9600" i="1" dirty="0" err="1">
                <a:latin typeface="Calibri" panose="020F0502020204030204" pitchFamily="34" charset="0"/>
                <a:ea typeface="AvantGarde" pitchFamily="2" charset="0"/>
                <a:cs typeface="Calibri" panose="020F0502020204030204" pitchFamily="34" charset="0"/>
              </a:rPr>
              <a:t>Thỏ</a:t>
            </a:r>
            <a:r>
              <a:rPr lang="en-US" sz="9600" i="1" dirty="0">
                <a:latin typeface="Calibri" panose="020F0502020204030204" pitchFamily="34" charset="0"/>
                <a:ea typeface="AvantGarde" pitchFamily="2" charset="0"/>
                <a:cs typeface="Calibri" panose="020F0502020204030204" pitchFamily="34" charset="0"/>
              </a:rPr>
              <a:t> </a:t>
            </a:r>
            <a:r>
              <a:rPr lang="en-US" sz="9600" i="1" dirty="0" err="1">
                <a:latin typeface="Calibri" panose="020F0502020204030204" pitchFamily="34" charset="0"/>
                <a:ea typeface="AvantGarde" pitchFamily="2" charset="0"/>
                <a:cs typeface="Calibri" panose="020F0502020204030204" pitchFamily="34" charset="0"/>
              </a:rPr>
              <a:t>ăn</a:t>
            </a:r>
            <a:r>
              <a:rPr lang="en-US" sz="9600" i="1" dirty="0">
                <a:latin typeface="Calibri" panose="020F0502020204030204" pitchFamily="34" charset="0"/>
                <a:ea typeface="AvantGarde" pitchFamily="2" charset="0"/>
                <a:cs typeface="Calibri" panose="020F0502020204030204" pitchFamily="34" charset="0"/>
              </a:rPr>
              <a:t> </a:t>
            </a:r>
            <a:r>
              <a:rPr lang="en-US" sz="9600" i="1" dirty="0" err="1">
                <a:latin typeface="Calibri" panose="020F0502020204030204" pitchFamily="34" charset="0"/>
                <a:ea typeface="AvantGarde" pitchFamily="2" charset="0"/>
                <a:cs typeface="Calibri" panose="020F0502020204030204" pitchFamily="34" charset="0"/>
              </a:rPr>
              <a:t>cà</a:t>
            </a:r>
            <a:r>
              <a:rPr lang="en-US" sz="9600" i="1" dirty="0">
                <a:latin typeface="Calibri" panose="020F0502020204030204" pitchFamily="34" charset="0"/>
                <a:ea typeface="AvantGarde" pitchFamily="2" charset="0"/>
                <a:cs typeface="Calibri" panose="020F0502020204030204" pitchFamily="34" charset="0"/>
              </a:rPr>
              <a:t> </a:t>
            </a:r>
            <a:r>
              <a:rPr lang="en-US" sz="9600" i="1" dirty="0" err="1">
                <a:latin typeface="Calibri" panose="020F0502020204030204" pitchFamily="34" charset="0"/>
                <a:ea typeface="AvantGarde" pitchFamily="2" charset="0"/>
                <a:cs typeface="Calibri" panose="020F0502020204030204" pitchFamily="34" charset="0"/>
              </a:rPr>
              <a:t>rốt</a:t>
            </a:r>
            <a:endParaRPr lang="en-US" sz="9600" i="1" dirty="0">
              <a:latin typeface="Calibri" panose="020F0502020204030204" pitchFamily="34" charset="0"/>
              <a:ea typeface="AvantGarde" pitchFamily="2" charset="0"/>
              <a:cs typeface="Calibri" panose="020F0502020204030204" pitchFamily="34" charset="0"/>
            </a:endParaRPr>
          </a:p>
        </p:txBody>
      </p:sp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2885" y="42334"/>
            <a:ext cx="1399116" cy="150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8837" y="5992506"/>
            <a:ext cx="947208" cy="830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55235" y="1081201"/>
            <a:ext cx="10363602" cy="76944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 </a:t>
            </a:r>
            <a:r>
              <a:rPr lang="en-US" sz="44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lang="en-US" sz="44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sz="44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44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44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44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44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tiếng</a:t>
            </a:r>
            <a:r>
              <a:rPr lang="en-US" sz="44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4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vần</a:t>
            </a:r>
            <a:r>
              <a:rPr lang="en-US" sz="44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ôt</a:t>
            </a:r>
            <a:r>
              <a:rPr lang="vi-VN" sz="44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n-US" sz="4400" b="1" i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588405" y="3211486"/>
            <a:ext cx="164981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i="1" dirty="0" err="1">
                <a:solidFill>
                  <a:srgbClr val="FF0000"/>
                </a:solidFill>
                <a:latin typeface="Calibri" panose="020F0502020204030204" pitchFamily="34" charset="0"/>
                <a:ea typeface="AvantGarde" pitchFamily="2" charset="0"/>
                <a:cs typeface="Calibri" panose="020F0502020204030204" pitchFamily="34" charset="0"/>
              </a:rPr>
              <a:t>rốt</a:t>
            </a:r>
            <a:endParaRPr lang="en-US" sz="9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403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Theme Tiếng Việt 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 Tiếng Việt 1" id="{49648B2B-966C-4B76-BFB6-4DF28DBD2BD8}" vid="{B37409D9-6CA4-47BA-8B4D-53906236ED13}"/>
    </a:ext>
  </a:extLst>
</a:theme>
</file>

<file path=ppt/theme/theme2.xml><?xml version="1.0" encoding="utf-8"?>
<a:theme xmlns:a="http://schemas.openxmlformats.org/drawingml/2006/main" name="HOC10 TEMPLATE (1)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1447</TotalTime>
  <Words>823</Words>
  <Application>Microsoft Office PowerPoint</Application>
  <PresentationFormat>Widescreen</PresentationFormat>
  <Paragraphs>140</Paragraphs>
  <Slides>51</Slides>
  <Notes>4</Notes>
  <HiddenSlides>0</HiddenSlides>
  <MMClips>3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51</vt:i4>
      </vt:variant>
    </vt:vector>
  </HeadingPairs>
  <TitlesOfParts>
    <vt:vector size="65" baseType="lpstr">
      <vt:lpstr>.VnAvant</vt:lpstr>
      <vt:lpstr>Arial</vt:lpstr>
      <vt:lpstr>Calibri</vt:lpstr>
      <vt:lpstr>Calibri Light</vt:lpstr>
      <vt:lpstr>HP 001</vt:lpstr>
      <vt:lpstr>HP001 4 hàng</vt:lpstr>
      <vt:lpstr>HP-222</vt:lpstr>
      <vt:lpstr>Tahoma</vt:lpstr>
      <vt:lpstr>Times New Roman</vt:lpstr>
      <vt:lpstr>UTM Avo</vt:lpstr>
      <vt:lpstr>VNI-Times</vt:lpstr>
      <vt:lpstr>zihun35hao-jindianyahei</vt:lpstr>
      <vt:lpstr>Theme Tiếng Việt 1</vt:lpstr>
      <vt:lpstr>HOC10 TEMPLATE (1)</vt:lpstr>
      <vt:lpstr>PowerPoint Presentation</vt:lpstr>
      <vt:lpstr>PowerPoint Presentation</vt:lpstr>
      <vt:lpstr>PowerPoint Presentation</vt:lpstr>
      <vt:lpstr>Trò chơi:  HÁI CAM</vt:lpstr>
      <vt:lpstr>PowerPoint Presentation</vt:lpstr>
      <vt:lpstr>PowerPoint Presentation</vt:lpstr>
      <vt:lpstr>thốt nốt</vt:lpstr>
      <vt:lpstr>PowerPoint Presentation</vt:lpstr>
      <vt:lpstr>Thỏ ăn cà rốt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LuyÖn ®äc c©u</vt:lpstr>
      <vt:lpstr>LUYỆN ĐỌC ĐOẠN</vt:lpstr>
      <vt:lpstr>LUYỆN ĐỌC BÀI</vt:lpstr>
      <vt:lpstr>LUYỆN ĐỌC THEO PHÂN VAI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Tập viết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Hoc10 chúc các em học tốt!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binhtam121810@gmail.com</dc:creator>
  <cp:lastModifiedBy>Thuy Van</cp:lastModifiedBy>
  <cp:revision>66</cp:revision>
  <dcterms:created xsi:type="dcterms:W3CDTF">2021-11-01T13:35:36Z</dcterms:created>
  <dcterms:modified xsi:type="dcterms:W3CDTF">2022-12-06T15:05:10Z</dcterms:modified>
</cp:coreProperties>
</file>