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3"/>
  </p:notesMasterIdLst>
  <p:sldIdLst>
    <p:sldId id="332" r:id="rId2"/>
    <p:sldId id="268" r:id="rId3"/>
    <p:sldId id="342" r:id="rId4"/>
    <p:sldId id="343" r:id="rId5"/>
    <p:sldId id="269" r:id="rId6"/>
    <p:sldId id="283" r:id="rId7"/>
    <p:sldId id="284" r:id="rId8"/>
    <p:sldId id="285" r:id="rId9"/>
    <p:sldId id="286" r:id="rId10"/>
    <p:sldId id="275" r:id="rId11"/>
    <p:sldId id="326" r:id="rId12"/>
    <p:sldId id="327" r:id="rId13"/>
    <p:sldId id="328" r:id="rId14"/>
    <p:sldId id="329" r:id="rId15"/>
    <p:sldId id="279" r:id="rId16"/>
    <p:sldId id="341" r:id="rId17"/>
    <p:sldId id="334" r:id="rId18"/>
    <p:sldId id="277" r:id="rId19"/>
    <p:sldId id="330" r:id="rId20"/>
    <p:sldId id="324" r:id="rId21"/>
    <p:sldId id="335" r:id="rId22"/>
    <p:sldId id="344" r:id="rId23"/>
    <p:sldId id="346" r:id="rId24"/>
    <p:sldId id="278" r:id="rId25"/>
    <p:sldId id="325" r:id="rId26"/>
    <p:sldId id="337" r:id="rId27"/>
    <p:sldId id="336" r:id="rId28"/>
    <p:sldId id="338" r:id="rId29"/>
    <p:sldId id="340" r:id="rId30"/>
    <p:sldId id="339" r:id="rId31"/>
    <p:sldId id="270" r:id="rId32"/>
  </p:sldIdLst>
  <p:sldSz cx="12192000" cy="6858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UTM Avo" panose="02040603050506020204" pitchFamily="18" charset="0"/>
      <p:regular r:id="rId38"/>
      <p:bold r:id="rId39"/>
      <p:italic r:id="rId40"/>
      <p:boldItalic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FF7707"/>
    <a:srgbClr val="FF8119"/>
    <a:srgbClr val="FFAF6C"/>
    <a:srgbClr val="FFFFFF"/>
    <a:srgbClr val="FFFF99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1462" autoAdjust="0"/>
  </p:normalViewPr>
  <p:slideViewPr>
    <p:cSldViewPr snapToGrid="0">
      <p:cViewPr varScale="1">
        <p:scale>
          <a:sx n="101" d="100"/>
          <a:sy n="101" d="100"/>
        </p:scale>
        <p:origin x="9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2066DC-D2F9-4917-AD78-D3EE83ABFA7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DDDA5-26F3-48D1-ABB5-528AF7CF37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051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Có</a:t>
            </a:r>
            <a:r>
              <a:rPr lang="en-US" dirty="0"/>
              <a:t> video ở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cạnh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DDDA5-26F3-48D1-ABB5-528AF7CF378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70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Có</a:t>
            </a:r>
            <a:r>
              <a:rPr lang="en-US" dirty="0"/>
              <a:t> video ở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cạnh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DDDA5-26F3-48D1-ABB5-528AF7CF378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909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ra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DDDA5-26F3-48D1-ABB5-528AF7CF378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620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376538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57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2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2064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863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63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6636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50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54" lvl="0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09" lvl="1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463" lvl="2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617" lvl="3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1" lvl="4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4" lvl="7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lvl="0" indent="-3428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63" lvl="2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7" lvl="3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71" lvl="4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926" lvl="5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4" lvl="7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54" lvl="0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09" lvl="1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463" lvl="2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617" lvl="3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1" lvl="4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4" lvl="7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lvl="0" indent="-3428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63" lvl="2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7" lvl="3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71" lvl="4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926" lvl="5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4" lvl="7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6196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1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3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11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3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49" r:id="rId7"/>
    <p:sldLayoutId id="2147483650" r:id="rId8"/>
    <p:sldLayoutId id="2147483685" r:id="rId9"/>
    <p:sldLayoutId id="214748365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2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gif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5.png"/><Relationship Id="rId12" Type="http://schemas.openxmlformats.org/officeDocument/2006/relationships/image" Target="../media/image16.png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11" Type="http://schemas.openxmlformats.org/officeDocument/2006/relationships/slide" Target="slide7.xml"/><Relationship Id="rId5" Type="http://schemas.openxmlformats.org/officeDocument/2006/relationships/image" Target="../media/image13.gif"/><Relationship Id="rId10" Type="http://schemas.openxmlformats.org/officeDocument/2006/relationships/slide" Target="slide6.xml"/><Relationship Id="rId4" Type="http://schemas.openxmlformats.org/officeDocument/2006/relationships/slide" Target="slide2.xml"/><Relationship Id="rId9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slide" Target="slide5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slide" Target="slide5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slide" Target="slide5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slide" Target="slide5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3273195" y="1658131"/>
            <a:ext cx="5875326" cy="2346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16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84: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ong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–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oc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8727371" y="49694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0299916" y="628964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>
            <a:extLst>
              <a:ext uri="{FF2B5EF4-FFF2-40B4-BE49-F238E27FC236}">
                <a16:creationId xmlns:a16="http://schemas.microsoft.com/office/drawing/2014/main" id="{7E3F17A4-72AA-425B-AFF8-95F918F01962}"/>
              </a:ext>
            </a:extLst>
          </p:cNvPr>
          <p:cNvSpPr txBox="1"/>
          <p:nvPr/>
        </p:nvSpPr>
        <p:spPr>
          <a:xfrm>
            <a:off x="2458042" y="837985"/>
            <a:ext cx="72759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i="1" dirty="0" err="1">
                <a:solidFill>
                  <a:srgbClr val="FF0000"/>
                </a:solidFill>
                <a:ea typeface="字魂17号-萌趣果冻体" panose="02000000000000000000" pitchFamily="2" charset="-122"/>
                <a:cs typeface="Calibri" panose="020F0502020204030204" pitchFamily="34" charset="0"/>
              </a:rPr>
              <a:t>Bài</a:t>
            </a:r>
            <a:r>
              <a:rPr lang="en-US" altLang="zh-CN" sz="6000" b="1" i="1" dirty="0">
                <a:solidFill>
                  <a:srgbClr val="FF0000"/>
                </a:solidFill>
                <a:ea typeface="字魂17号-萌趣果冻体" panose="02000000000000000000" pitchFamily="2" charset="-122"/>
                <a:cs typeface="Calibri" panose="020F0502020204030204" pitchFamily="34" charset="0"/>
              </a:rPr>
              <a:t> 84:  ong - </a:t>
            </a:r>
            <a:r>
              <a:rPr lang="en-US" altLang="zh-CN" sz="6000" b="1" i="1" dirty="0" err="1">
                <a:solidFill>
                  <a:srgbClr val="FF0000"/>
                </a:solidFill>
                <a:ea typeface="字魂17号-萌趣果冻体" panose="02000000000000000000" pitchFamily="2" charset="-122"/>
                <a:cs typeface="Calibri" panose="020F0502020204030204" pitchFamily="34" charset="0"/>
              </a:rPr>
              <a:t>oc</a:t>
            </a:r>
            <a:endParaRPr lang="zh-CN" altLang="en-US" sz="6000" b="1" i="1" dirty="0">
              <a:solidFill>
                <a:srgbClr val="FF0000"/>
              </a:solidFill>
              <a:ea typeface="小白" panose="02010601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962073A-F55F-48F2-B6E5-25178B08D7B4}"/>
              </a:ext>
            </a:extLst>
          </p:cNvPr>
          <p:cNvSpPr/>
          <p:nvPr/>
        </p:nvSpPr>
        <p:spPr>
          <a:xfrm>
            <a:off x="1866328" y="2578438"/>
            <a:ext cx="3469489" cy="242591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7200" i="1" dirty="0">
                <a:solidFill>
                  <a:srgbClr val="FF0000"/>
                </a:solidFill>
                <a:cs typeface="Calibri" panose="020F0502020204030204" pitchFamily="34" charset="0"/>
              </a:rPr>
              <a:t>ong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5097422-5FFB-41C0-9157-D7EF9C936974}"/>
              </a:ext>
            </a:extLst>
          </p:cNvPr>
          <p:cNvSpPr/>
          <p:nvPr/>
        </p:nvSpPr>
        <p:spPr>
          <a:xfrm>
            <a:off x="6856185" y="2578437"/>
            <a:ext cx="3469489" cy="242591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7200" i="1" dirty="0" err="1">
                <a:solidFill>
                  <a:srgbClr val="FF0000"/>
                </a:solidFill>
                <a:cs typeface="Calibri" panose="020F0502020204030204" pitchFamily="34" charset="0"/>
              </a:rPr>
              <a:t>oc</a:t>
            </a:r>
            <a:endParaRPr lang="en-US" sz="7200" i="1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653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47A818EA-4276-4CE2-8B9B-FADAB5889C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52" y="228744"/>
            <a:ext cx="9115548" cy="6449484"/>
          </a:xfrm>
          <a:prstGeom prst="rect">
            <a:avLst/>
          </a:prstGeom>
        </p:spPr>
      </p:pic>
      <p:sp>
        <p:nvSpPr>
          <p:cNvPr id="5" name="Shape 233">
            <a:extLst>
              <a:ext uri="{FF2B5EF4-FFF2-40B4-BE49-F238E27FC236}">
                <a16:creationId xmlns:a16="http://schemas.microsoft.com/office/drawing/2014/main" id="{B29369FC-01E8-4FAB-A739-4D5C5A57C2D7}"/>
              </a:ext>
            </a:extLst>
          </p:cNvPr>
          <p:cNvSpPr/>
          <p:nvPr/>
        </p:nvSpPr>
        <p:spPr>
          <a:xfrm>
            <a:off x="5458084" y="3264176"/>
            <a:ext cx="5514716" cy="1135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5400" b="1" i="1" kern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1. LÀM QUEN</a:t>
            </a:r>
          </a:p>
        </p:txBody>
      </p:sp>
      <p:pic>
        <p:nvPicPr>
          <p:cNvPr id="6" name="图片 7">
            <a:extLst>
              <a:ext uri="{FF2B5EF4-FFF2-40B4-BE49-F238E27FC236}">
                <a16:creationId xmlns:a16="http://schemas.microsoft.com/office/drawing/2014/main" id="{71201C21-31C4-434A-A1DD-49EE246ED8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TqKnvdI4dghQZUDLSinNWa5r7kwWR58">
            <a:hlinkClick r:id="" action="ppaction://media"/>
            <a:extLst>
              <a:ext uri="{FF2B5EF4-FFF2-40B4-BE49-F238E27FC236}">
                <a16:creationId xmlns:a16="http://schemas.microsoft.com/office/drawing/2014/main" id="{26D9398A-A076-49D7-B703-7C530040ACD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89" end="5451.6666"/>
                </p14:media>
              </p:ext>
            </p:extLst>
          </p:nvPr>
        </p:nvPicPr>
        <p:blipFill rotWithShape="1">
          <a:blip r:embed="rId5"/>
          <a:srcRect l="24967" t="20309" r="26717"/>
          <a:stretch>
            <a:fillRect/>
          </a:stretch>
        </p:blipFill>
        <p:spPr>
          <a:xfrm>
            <a:off x="5794758" y="764873"/>
            <a:ext cx="5871817" cy="5328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0B2E8D-0195-4777-A4EB-2CAC66ED6B7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80" t="-1" r="34828" b="30158"/>
          <a:stretch/>
        </p:blipFill>
        <p:spPr>
          <a:xfrm>
            <a:off x="940904" y="457192"/>
            <a:ext cx="3763618" cy="40156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CB8A21-2471-41CB-90F9-48CAE3BA2522}"/>
              </a:ext>
            </a:extLst>
          </p:cNvPr>
          <p:cNvSpPr txBox="1"/>
          <p:nvPr/>
        </p:nvSpPr>
        <p:spPr>
          <a:xfrm>
            <a:off x="1439825" y="4892798"/>
            <a:ext cx="40719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 err="1">
                <a:ea typeface="Cambria" panose="02040503050406030204" pitchFamily="18" charset="0"/>
                <a:cs typeface="Calibri" panose="020F0502020204030204" pitchFamily="34" charset="0"/>
              </a:rPr>
              <a:t>bóng</a:t>
            </a:r>
            <a:endParaRPr lang="en-US" sz="7200" i="1" dirty="0"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4591D1-7A05-4C06-BFE7-BAB72C2AEADB}"/>
              </a:ext>
            </a:extLst>
          </p:cNvPr>
          <p:cNvSpPr txBox="1"/>
          <p:nvPr/>
        </p:nvSpPr>
        <p:spPr>
          <a:xfrm>
            <a:off x="2063195" y="4892798"/>
            <a:ext cx="2692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>
                <a:solidFill>
                  <a:srgbClr val="FF0000"/>
                </a:solidFill>
                <a:ea typeface="Cambria" panose="02040503050406030204" pitchFamily="18" charset="0"/>
                <a:cs typeface="Calibri" panose="020F0502020204030204" pitchFamily="34" charset="0"/>
              </a:rPr>
              <a:t>ong</a:t>
            </a:r>
          </a:p>
        </p:txBody>
      </p:sp>
    </p:spTree>
    <p:extLst>
      <p:ext uri="{BB962C8B-B14F-4D97-AF65-F5344CB8AC3E}">
        <p14:creationId xmlns:p14="http://schemas.microsoft.com/office/powerpoint/2010/main" val="39735671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5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BA30A1-69DF-41BF-8391-44E18AEC225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7" r="32113" b="17017"/>
          <a:stretch/>
        </p:blipFill>
        <p:spPr>
          <a:xfrm>
            <a:off x="1172728" y="769768"/>
            <a:ext cx="3485321" cy="36956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QTqZMMgfewDH7HbJM0d3nuwnqPLmQ7RO">
            <a:hlinkClick r:id="" action="ppaction://media"/>
            <a:extLst>
              <a:ext uri="{FF2B5EF4-FFF2-40B4-BE49-F238E27FC236}">
                <a16:creationId xmlns:a16="http://schemas.microsoft.com/office/drawing/2014/main" id="{B9838B46-2704-48E7-8E6C-25036876AC9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049" end="4308.6458"/>
                </p14:media>
              </p:ext>
            </p:extLst>
          </p:nvPr>
        </p:nvPicPr>
        <p:blipFill rotWithShape="1">
          <a:blip r:embed="rId6"/>
          <a:srcRect l="28781" t="15401" r="23581" b="3870"/>
          <a:stretch>
            <a:fillRect/>
          </a:stretch>
        </p:blipFill>
        <p:spPr>
          <a:xfrm>
            <a:off x="6096000" y="764729"/>
            <a:ext cx="5589741" cy="5328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3CA7C0-3F46-4584-BC1E-7FF0581BA891}"/>
              </a:ext>
            </a:extLst>
          </p:cNvPr>
          <p:cNvSpPr txBox="1"/>
          <p:nvPr/>
        </p:nvSpPr>
        <p:spPr>
          <a:xfrm>
            <a:off x="1961317" y="4897980"/>
            <a:ext cx="2692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ea typeface="Cambria" panose="02040503050406030204" pitchFamily="18" charset="0"/>
                <a:cs typeface="Calibri" panose="020F0502020204030204" pitchFamily="34" charset="0"/>
              </a:rPr>
              <a:t>sóc</a:t>
            </a:r>
            <a:endParaRPr lang="en-US" sz="7200" dirty="0"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C48900-A110-4AAE-AA60-9FA33B4DAB8B}"/>
              </a:ext>
            </a:extLst>
          </p:cNvPr>
          <p:cNvSpPr txBox="1"/>
          <p:nvPr/>
        </p:nvSpPr>
        <p:spPr>
          <a:xfrm>
            <a:off x="2318020" y="4897980"/>
            <a:ext cx="2296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>
                <a:solidFill>
                  <a:srgbClr val="FF0000"/>
                </a:solidFill>
                <a:ea typeface="Cambria" panose="02040503050406030204" pitchFamily="18" charset="0"/>
                <a:cs typeface="Calibri" panose="020F0502020204030204" pitchFamily="34" charset="0"/>
              </a:rPr>
              <a:t>oc</a:t>
            </a:r>
            <a:endParaRPr lang="en-US" sz="7200" dirty="0">
              <a:solidFill>
                <a:srgbClr val="FF0000"/>
              </a:solidFill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334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58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2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392D76-2A8B-4802-8329-1CA315578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41" y="1258957"/>
            <a:ext cx="4653632" cy="512399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E8D6204-0A32-41F3-A0A1-D8B692318528}"/>
              </a:ext>
            </a:extLst>
          </p:cNvPr>
          <p:cNvSpPr txBox="1">
            <a:spLocks/>
          </p:cNvSpPr>
          <p:nvPr/>
        </p:nvSpPr>
        <p:spPr>
          <a:xfrm>
            <a:off x="4398616" y="-1"/>
            <a:ext cx="4161191" cy="10563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i="1" dirty="0">
                <a:solidFill>
                  <a:srgbClr val="C00000"/>
                </a:solidFill>
                <a:latin typeface="UTM Avo" panose="02040603050506020204" pitchFamily="18" charset="0"/>
              </a:rPr>
              <a:t>BẢNG GÀI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843D71-B191-4F3D-B08A-24FD79A2C266}"/>
              </a:ext>
            </a:extLst>
          </p:cNvPr>
          <p:cNvSpPr txBox="1"/>
          <p:nvPr/>
        </p:nvSpPr>
        <p:spPr>
          <a:xfrm>
            <a:off x="8917252" y="2170939"/>
            <a:ext cx="27055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err="1">
                <a:ea typeface="Cambria" panose="02040503050406030204" pitchFamily="18" charset="0"/>
                <a:cs typeface="Calibri" panose="020F0502020204030204" pitchFamily="34" charset="0"/>
              </a:rPr>
              <a:t>bóng</a:t>
            </a:r>
            <a:endParaRPr lang="en-US" sz="6000" i="1" dirty="0"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D84198-90FA-4DA9-B6D7-6F858C3C3A18}"/>
              </a:ext>
            </a:extLst>
          </p:cNvPr>
          <p:cNvSpPr txBox="1"/>
          <p:nvPr/>
        </p:nvSpPr>
        <p:spPr>
          <a:xfrm>
            <a:off x="6440129" y="2170938"/>
            <a:ext cx="2350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>
                <a:solidFill>
                  <a:srgbClr val="FF0000"/>
                </a:solidFill>
                <a:ea typeface="Cambria" panose="02040503050406030204" pitchFamily="18" charset="0"/>
                <a:cs typeface="Calibri" panose="020F0502020204030204" pitchFamily="34" charset="0"/>
              </a:rPr>
              <a:t>ong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E5653B-D24B-4E88-B65D-359FE7BDCCC6}"/>
              </a:ext>
            </a:extLst>
          </p:cNvPr>
          <p:cNvSpPr txBox="1"/>
          <p:nvPr/>
        </p:nvSpPr>
        <p:spPr>
          <a:xfrm>
            <a:off x="9012159" y="4115903"/>
            <a:ext cx="22131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ea typeface="Cambria" panose="02040503050406030204" pitchFamily="18" charset="0"/>
                <a:cs typeface="Calibri" panose="020F0502020204030204" pitchFamily="34" charset="0"/>
              </a:rPr>
              <a:t>sóc</a:t>
            </a:r>
            <a:endParaRPr lang="en-US" sz="6000" dirty="0"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E39D54-AA1E-4223-8605-8E9CF7179B0C}"/>
              </a:ext>
            </a:extLst>
          </p:cNvPr>
          <p:cNvSpPr txBox="1"/>
          <p:nvPr/>
        </p:nvSpPr>
        <p:spPr>
          <a:xfrm>
            <a:off x="6831063" y="4115903"/>
            <a:ext cx="19180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solidFill>
                  <a:srgbClr val="FF0000"/>
                </a:solidFill>
                <a:ea typeface="Cambria" panose="02040503050406030204" pitchFamily="18" charset="0"/>
                <a:cs typeface="Calibri" panose="020F0502020204030204" pitchFamily="34" charset="0"/>
              </a:rPr>
              <a:t>oc</a:t>
            </a:r>
            <a:endParaRPr lang="en-US" sz="6000" dirty="0">
              <a:solidFill>
                <a:srgbClr val="FF0000"/>
              </a:solidFill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9039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2"/>
      <p:bldP spid="7" grpId="0"/>
      <p:bldP spid="7" grpId="2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D63EEA9B-DACF-47E4-8FFE-450859B539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-4692" y="161296"/>
            <a:ext cx="12196691" cy="669670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F210116-4BA1-4424-BE6D-C581176EA29E}"/>
              </a:ext>
            </a:extLst>
          </p:cNvPr>
          <p:cNvSpPr txBox="1">
            <a:spLocks/>
          </p:cNvSpPr>
          <p:nvPr/>
        </p:nvSpPr>
        <p:spPr>
          <a:xfrm>
            <a:off x="-4693" y="409944"/>
            <a:ext cx="12087225" cy="16430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i="1" dirty="0" err="1">
                <a:solidFill>
                  <a:srgbClr val="C00000"/>
                </a:solidFill>
                <a:latin typeface="UTM Avo" panose="02040603050506020204" pitchFamily="18" charset="0"/>
              </a:rPr>
              <a:t>Giải</a:t>
            </a:r>
            <a:r>
              <a:rPr lang="en-US" sz="4800" i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4800" i="1" dirty="0" err="1">
                <a:solidFill>
                  <a:srgbClr val="C00000"/>
                </a:solidFill>
                <a:latin typeface="UTM Avo" panose="02040603050506020204" pitchFamily="18" charset="0"/>
              </a:rPr>
              <a:t>lao</a:t>
            </a:r>
            <a:endParaRPr lang="en-US" sz="4800" i="1" dirty="0">
              <a:solidFill>
                <a:srgbClr val="C00000"/>
              </a:solidFill>
              <a:latin typeface="UTM Avo" panose="02040603050506020204" pitchFamily="18" charset="0"/>
            </a:endParaRPr>
          </a:p>
          <a:p>
            <a:pPr algn="ctr"/>
            <a:r>
              <a:rPr lang="en-US" sz="4800" i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4800" i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BÀI HÁT: </a:t>
            </a:r>
            <a:r>
              <a:rPr lang="en-US" sz="4800" i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Chị</a:t>
            </a:r>
            <a:r>
              <a:rPr lang="en-US" sz="4800" i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800" i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ong</a:t>
            </a:r>
            <a:r>
              <a:rPr lang="en-US" sz="4800" i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800" i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nâu</a:t>
            </a:r>
            <a:r>
              <a:rPr lang="en-US" sz="4800" i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800" i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và</a:t>
            </a:r>
            <a:r>
              <a:rPr lang="en-US" sz="4800" i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800" i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em</a:t>
            </a:r>
            <a:r>
              <a:rPr lang="en-US" sz="4800" i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800" i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bé</a:t>
            </a:r>
            <a:endParaRPr lang="en-US" sz="4800" i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97608"/>
      </p:ext>
    </p:extLst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ị Ong Nâu - Nhạc Thiếu Nhi Hay Nhất - Nhạc Thiếu Nhi Vui Nhộn Cho Bé Yêu">
            <a:hlinkClick r:id="" action="ppaction://media"/>
            <a:extLst>
              <a:ext uri="{FF2B5EF4-FFF2-40B4-BE49-F238E27FC236}">
                <a16:creationId xmlns:a16="http://schemas.microsoft.com/office/drawing/2014/main" id="{8DAB4F83-FC2F-468C-BF5F-9A562C82FC3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1238" end="652"/>
                </p14:media>
              </p:ext>
            </p:extLst>
          </p:nvPr>
        </p:nvPicPr>
        <p:blipFill rotWithShape="1">
          <a:blip r:embed="rId4"/>
          <a:srcRect t="16044" r="2348"/>
          <a:stretch/>
        </p:blipFill>
        <p:spPr>
          <a:xfrm>
            <a:off x="27523" y="664945"/>
            <a:ext cx="12136954" cy="575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27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7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47A818EA-4276-4CE2-8B9B-FADAB5889C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52" y="188987"/>
            <a:ext cx="9115548" cy="6449484"/>
          </a:xfrm>
          <a:prstGeom prst="rect">
            <a:avLst/>
          </a:prstGeom>
        </p:spPr>
      </p:pic>
      <p:sp>
        <p:nvSpPr>
          <p:cNvPr id="5" name="Shape 233">
            <a:extLst>
              <a:ext uri="{FF2B5EF4-FFF2-40B4-BE49-F238E27FC236}">
                <a16:creationId xmlns:a16="http://schemas.microsoft.com/office/drawing/2014/main" id="{B29369FC-01E8-4FAB-A739-4D5C5A57C2D7}"/>
              </a:ext>
            </a:extLst>
          </p:cNvPr>
          <p:cNvSpPr/>
          <p:nvPr/>
        </p:nvSpPr>
        <p:spPr>
          <a:xfrm>
            <a:off x="5092544" y="3185564"/>
            <a:ext cx="5303568" cy="1293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6000" b="1" i="1" kern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2. LUYỆN TẬP</a:t>
            </a:r>
            <a:endParaRPr sz="6000" b="1" i="1" kern="0" dirty="0">
              <a:solidFill>
                <a:srgbClr val="FF0000"/>
              </a:solidFill>
              <a:latin typeface="+mj-lt"/>
              <a:ea typeface="Cambria" panose="02040503050406030204" pitchFamily="18" charset="0"/>
              <a:cs typeface="Lato Regular"/>
              <a:sym typeface="Lato Regular"/>
            </a:endParaRPr>
          </a:p>
        </p:txBody>
      </p:sp>
      <p:pic>
        <p:nvPicPr>
          <p:cNvPr id="6" name="图片 7">
            <a:extLst>
              <a:ext uri="{FF2B5EF4-FFF2-40B4-BE49-F238E27FC236}">
                <a16:creationId xmlns:a16="http://schemas.microsoft.com/office/drawing/2014/main" id="{71201C21-31C4-434A-A1DD-49EE246ED8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571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85180CD-F93D-4120-A75C-C10ABDCF7A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8" t="9917" r="5747" b="2222"/>
          <a:stretch/>
        </p:blipFill>
        <p:spPr>
          <a:xfrm>
            <a:off x="2067438" y="1161451"/>
            <a:ext cx="8061097" cy="55706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DF85059-8315-4F4F-8429-3DFBBDE765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8" t="1505" r="32687" b="91244"/>
          <a:stretch/>
        </p:blipFill>
        <p:spPr>
          <a:xfrm>
            <a:off x="1892020" y="463780"/>
            <a:ext cx="8353672" cy="697671"/>
          </a:xfrm>
          <a:prstGeom prst="rect">
            <a:avLst/>
          </a:prstGeom>
        </p:spPr>
      </p:pic>
      <p:pic>
        <p:nvPicPr>
          <p:cNvPr id="16" name="图片 7">
            <a:extLst>
              <a:ext uri="{FF2B5EF4-FFF2-40B4-BE49-F238E27FC236}">
                <a16:creationId xmlns:a16="http://schemas.microsoft.com/office/drawing/2014/main" id="{C1C1D668-9EDA-43FF-AE46-A9F7DAABE5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54507" y="605320"/>
            <a:ext cx="1342896" cy="11122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5DBE4FA-2A6D-45AD-9383-85E65FDB44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610" y="463780"/>
            <a:ext cx="697671" cy="69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919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3022EC0-3A79-4C1D-9CB0-3E4C0D1310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32" t="9917" r="36356" b="47476"/>
          <a:stretch/>
        </p:blipFill>
        <p:spPr>
          <a:xfrm>
            <a:off x="2216338" y="4007181"/>
            <a:ext cx="2026056" cy="23618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36C46BE-CADD-4542-93F6-A8E0F40340E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9" t="9917" r="68119" b="50523"/>
          <a:stretch/>
        </p:blipFill>
        <p:spPr>
          <a:xfrm>
            <a:off x="170308" y="4007181"/>
            <a:ext cx="1879114" cy="21930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03E49D-443C-49D8-8B58-9EDD3AD7F19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9" t="57018" r="68312" b="2222"/>
          <a:stretch/>
        </p:blipFill>
        <p:spPr>
          <a:xfrm>
            <a:off x="6469039" y="4229041"/>
            <a:ext cx="1671721" cy="20555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808240-17E4-4239-BA48-5D254F34E2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36" t="19302" r="11529" b="47476"/>
          <a:stretch/>
        </p:blipFill>
        <p:spPr>
          <a:xfrm>
            <a:off x="4478094" y="4374268"/>
            <a:ext cx="1519588" cy="1841606"/>
          </a:xfrm>
          <a:prstGeom prst="rect">
            <a:avLst/>
          </a:prstGeom>
        </p:spPr>
      </p:pic>
      <p:pic>
        <p:nvPicPr>
          <p:cNvPr id="7" name="图片 7">
            <a:extLst>
              <a:ext uri="{FF2B5EF4-FFF2-40B4-BE49-F238E27FC236}">
                <a16:creationId xmlns:a16="http://schemas.microsoft.com/office/drawing/2014/main" id="{D311AFE1-511B-4956-8C6F-76CE28375BB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5075492" y="124978"/>
            <a:ext cx="2229407" cy="18465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784731-439A-4A88-9CC1-4F584AE6F6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751" y="0"/>
            <a:ext cx="1124279" cy="112427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B00CF0C-4FA3-4EE2-BBF3-E4EBBECA9035}"/>
              </a:ext>
            </a:extLst>
          </p:cNvPr>
          <p:cNvSpPr/>
          <p:nvPr/>
        </p:nvSpPr>
        <p:spPr>
          <a:xfrm>
            <a:off x="1345565" y="536758"/>
            <a:ext cx="3132529" cy="131251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6000" i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Calibri" panose="020F0502020204030204" pitchFamily="34" charset="0"/>
              </a:rPr>
              <a:t>ong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62E08B6-8A93-491E-BB82-8E3E80C4243B}"/>
              </a:ext>
            </a:extLst>
          </p:cNvPr>
          <p:cNvSpPr/>
          <p:nvPr/>
        </p:nvSpPr>
        <p:spPr>
          <a:xfrm>
            <a:off x="8771903" y="488991"/>
            <a:ext cx="3132530" cy="1408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6000" i="1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Calibri" panose="020F0502020204030204" pitchFamily="34" charset="0"/>
              </a:rPr>
              <a:t>oc</a:t>
            </a:r>
            <a:endParaRPr lang="en-US" sz="6000" i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2304D5-5391-488F-A07E-2B75BCE32E7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25" t="54177" r="5688" b="2872"/>
          <a:stretch/>
        </p:blipFill>
        <p:spPr>
          <a:xfrm>
            <a:off x="10254638" y="4160318"/>
            <a:ext cx="1891427" cy="20555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E7E229D-DB17-4D88-B3B5-5890136A9F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0" t="62992" r="39075" b="2619"/>
          <a:stretch/>
        </p:blipFill>
        <p:spPr>
          <a:xfrm>
            <a:off x="8557146" y="4338990"/>
            <a:ext cx="1530576" cy="1734264"/>
          </a:xfrm>
          <a:prstGeom prst="rect">
            <a:avLst/>
          </a:prstGeom>
        </p:spPr>
      </p:pic>
      <p:pic>
        <p:nvPicPr>
          <p:cNvPr id="19" name="11566775_funny-kids_by_andrew_g_preview (1) cut">
            <a:hlinkClick r:id="" action="ppaction://media"/>
            <a:extLst>
              <a:ext uri="{FF2B5EF4-FFF2-40B4-BE49-F238E27FC236}">
                <a16:creationId xmlns:a16="http://schemas.microsoft.com/office/drawing/2014/main" id="{3E8575A6-E48A-4235-AE5C-8FE3920A54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95551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21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511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0.0074 C 0.01067 0.00741 0.04843 0.02246 0.06197 0.02246 C 0.14583 0.02246 0.23255 -0.20648 0.23255 -0.43379 C 0.23255 -0.31921 0.27591 -0.20648 0.31653 -0.20648 C 0.35976 -0.20648 0.40013 -0.32106 0.40013 -0.43379 C 0.40013 -0.37754 0.42161 -0.31921 0.44375 -0.31921 C 0.4651 -0.31921 0.48697 -0.37592 0.48697 -0.43379 C 0.48697 -0.40532 0.49791 -0.37754 0.50846 -0.37754 C 0.51953 -0.37754 0.52994 -0.40717 0.52994 -0.43379 C 0.52994 -0.41921 0.53515 -0.40532 0.54101 -0.40532 C 0.54349 -0.40532 0.55169 -0.42014 0.55169 -0.43379 C 0.55169 -0.42708 0.55455 -0.41921 0.5569 -0.41921 C 0.5569 -0.42106 0.56237 -0.42708 0.56237 -0.43379 C 0.56237 -0.43055 0.56237 -0.42708 0.5651 -0.42708 C 0.5651 -0.4287 0.56796 -0.43148 0.56796 -0.43379 C 0.56796 -0.43333 0.56796 -0.43055 0.56796 -0.4287 C 0.57083 -0.4287 0.57083 -0.43055 0.57083 -0.43333 C 0.57369 -0.43333 0.57369 -0.43148 0.57369 -0.4287 C 0.57669 -0.4287 0.57669 -0.43055 0.57669 -0.43333 " pathEditMode="relative" rAng="0" ptsTypes="AAAAAAAAAAAAAAAAAAA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28" y="-19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48148E-6 L -3.75E-6 -0.18889 C -3.75E-6 -0.27361 -0.04882 -0.37778 -0.08828 -0.37778 L -0.17643 -0.37778 " pathEditMode="relative" rAng="0" ptsTypes="AAAA"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28" y="-1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48148E-6 L -0.27096 -1.48148E-6 C -0.39219 -1.48148E-6 -0.54141 -0.0993 -0.54141 -0.1794 L -0.54141 -0.35856 " pathEditMode="relative" rAng="0" ptsTypes="AAAA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70" y="-17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0.17123 -0.34445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55" y="-1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81481E-6 L 1.45833E-6 -0.15 C 1.45833E-6 -0.21737 0.05534 -0.29977 0.10065 -0.29977 L 0.2013 -0.29977 " pathEditMode="relative" rAng="0" ptsTypes="AAAA">
                                      <p:cBhvr>
                                        <p:cTn id="5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65" y="-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32 0.0757 C -0.01029 0.02616 -0.02344 -0.02986 -0.01433 -0.04722 C -0.00795 -0.06389 0.00989 -0.05093 0.02526 -0.02014 C 0.03958 0.00903 0.04674 0.04745 0.03997 0.06273 C 0.03554 0.06829 0.02968 0.0706 0.02226 0.06458 C 0.01185 0.05695 -0.0013 0.03773 -0.01407 0.01204 C -0.02097 -0.00208 -0.02696 -0.01667 -0.03164 -0.03032 C -0.0418 -0.06157 -0.04492 -0.0875 -0.03985 -0.0993 C -0.03451 -0.11458 -0.01823 -0.10231 -0.00534 -0.07616 C 0.00859 -0.04815 0.01471 -0.01458 0.00911 0.00046 C 0.00573 0.00625 0.00039 0.00764 -0.00638 0.00301 C -0.01641 -0.00602 -0.02917 -0.0243 -0.03985 -0.04583 C -0.04545 -0.05833 -0.05091 -0.07106 -0.05573 -0.08518 C -0.06393 -0.11018 -0.06823 -0.13634 -0.06328 -0.14653 C -0.05768 -0.1588 -0.04271 -0.14722 -0.03125 -0.12384 C -0.01953 -0.10023 -0.01354 -0.06898 -0.01927 -0.05741 C -0.02201 -0.05069 -0.0267 -0.0493 -0.03295 -0.05417 C -0.0418 -0.06157 -0.05222 -0.07639 -0.06315 -0.09884 C -0.06771 -0.10833 -0.07292 -0.12083 -0.07722 -0.13333 C -0.08451 -0.15625 -0.08802 -0.17893 -0.08373 -0.18843 C -0.078 -0.19768 -0.06576 -0.18981 -0.05469 -0.16736 C -0.04388 -0.14537 -0.03867 -0.11759 -0.04349 -0.10764 C -0.04675 -0.10231 -0.05157 -0.10255 -0.05677 -0.10555 C -0.06393 -0.11018 -0.07448 -0.12662 -0.08308 -0.14375 C -0.08854 -0.15509 -0.09232 -0.16505 -0.09571 -0.17454 C -0.10339 -0.19745 -0.10625 -0.21782 -0.10183 -0.22454 C -0.09727 -0.23495 -0.08607 -0.22778 -0.0763 -0.20787 C -0.0668 -0.18866 -0.06211 -0.16296 -0.06641 -0.15301 C -0.06888 -0.14884 -0.07279 -0.14722 -0.07839 -0.15162 C -0.08451 -0.15625 -0.09401 -0.17037 -0.1017 -0.18588 C -0.10664 -0.1963 -0.11029 -0.20486 -0.11315 -0.21319 C -0.11979 -0.23426 -0.12266 -0.25185 -0.11979 -0.26088 C -0.11446 -0.26759 -0.10482 -0.26134 -0.09623 -0.24398 C -0.08737 -0.22616 -0.08282 -0.20393 -0.08685 -0.19375 C -0.0892 -0.19074 -0.09245 -0.18935 -0.09701 -0.19305 C -0.10339 -0.19745 -0.11185 -0.20995 -0.11914 -0.22569 C -0.12331 -0.23403 -0.12552 -0.24005 -0.12904 -0.24907 C -0.13529 -0.26805 -0.13711 -0.28333 -0.13425 -0.29051 C -0.13112 -0.2993 -0.12188 -0.29236 -0.11276 -0.27454 C -0.1056 -0.26042 -0.10143 -0.23935 -0.10599 -0.23287 C -0.10729 -0.22731 -0.11068 -0.22824 -0.11446 -0.22963 C -0.11979 -0.23426 -0.12748 -0.24537 -0.13451 -0.25972 C -0.13828 -0.26736 -0.14089 -0.27384 -0.1431 -0.28079 C -0.14805 -0.29606 -0.15026 -0.31134 -0.14792 -0.31852 C -0.14492 -0.32616 -0.13607 -0.31898 -0.12904 -0.30486 C -0.12097 -0.28958 -0.11862 -0.27268 -0.12123 -0.26389 C -0.12292 -0.26111 -0.12617 -0.26065 -0.13073 -0.26551 C -0.13529 -0.26805 -0.14141 -0.27731 -0.14792 -0.28981 C -0.15078 -0.29653 -0.15339 -0.30255 -0.15586 -0.30949 C -0.16042 -0.32384 -0.16276 -0.33773 -0.1599 -0.34213 C -0.15677 -0.34977 -0.14948 -0.34398 -0.14284 -0.33032 C -0.13672 -0.31852 -0.13308 -0.30116 -0.13724 -0.2956 C -0.13789 -0.29213 -0.1405 -0.29097 -0.14375 -0.29352 C -0.14896 -0.29861 -0.15534 -0.30787 -0.1599 -0.31759 C -0.1625 -0.32292 -0.1655 -0.32986 -0.16667 -0.33472 C -0.1711 -0.34815 -0.17318 -0.35972 -0.17123 -0.36574 C -0.1681 -0.37106 -0.16094 -0.36458 -0.15612 -0.35509 C -0.14974 -0.34236 -0.14701 -0.32755 -0.15026 -0.32268 C -0.15183 -0.32014 -0.15378 -0.31944 -0.15677 -0.32222 C -0.16042 -0.32384 -0.16615 -0.33287 -0.17097 -0.34282 C -0.17266 -0.34583 -0.17565 -0.35231 -0.17735 -0.35718 C -0.18216 -0.3713 -0.18242 -0.3794 -0.18099 -0.38542 C -0.17839 -0.39028 -0.17188 -0.38565 -0.16758 -0.37662 C -0.1612 -0.36412 -0.16003 -0.35301 -0.16159 -0.3463 C -0.16289 -0.34398 -0.1655 -0.34398 -0.1681 -0.34606 C -0.1711 -0.34815 -0.17643 -0.35532 -0.18138 -0.36574 C -0.18295 -0.36898 -0.18477 -0.37338 -0.18607 -0.37755 " pathEditMode="relative" rAng="19140000" ptsTypes="AAAAAAAAAAAAAAAAAAAAAAAAAAAAAAAAAAAAAAAAAAAAAAAAAAAAAAAAAAAAAAAAAAA">
                                      <p:cBhvr>
                                        <p:cTn id="6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20" y="-2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5C2909C-E322-45C0-9AC2-0B2C140FF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399" y="374091"/>
            <a:ext cx="10384513" cy="6070399"/>
          </a:xfrm>
          <a:prstGeom prst="rect">
            <a:avLst/>
          </a:prstGeom>
        </p:spPr>
      </p:pic>
      <p:pic>
        <p:nvPicPr>
          <p:cNvPr id="2" name="图片 6">
            <a:extLst>
              <a:ext uri="{FF2B5EF4-FFF2-40B4-BE49-F238E27FC236}">
                <a16:creationId xmlns:a16="http://schemas.microsoft.com/office/drawing/2014/main" id="{70FA14B5-7B1B-4BC9-BF66-9510A764B6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22" y="1006512"/>
            <a:ext cx="1816201" cy="18162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7AA8193-00A2-426B-905A-81F91C0427A3}"/>
              </a:ext>
            </a:extLst>
          </p:cNvPr>
          <p:cNvSpPr/>
          <p:nvPr/>
        </p:nvSpPr>
        <p:spPr>
          <a:xfrm>
            <a:off x="3524221" y="868166"/>
            <a:ext cx="5143558" cy="318267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7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KHỞI ĐỘNG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09878D-6BC0-4A79-A698-C97ADD1C9FE4}"/>
              </a:ext>
            </a:extLst>
          </p:cNvPr>
          <p:cNvSpPr txBox="1"/>
          <p:nvPr/>
        </p:nvSpPr>
        <p:spPr>
          <a:xfrm>
            <a:off x="2300519" y="2607365"/>
            <a:ext cx="8128942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chemeClr val="accent6">
                    <a:lumMod val="50000"/>
                  </a:schemeClr>
                </a:solidFill>
              </a:rPr>
              <a:t>Trò</a:t>
            </a:r>
            <a:r>
              <a:rPr lang="en-US" sz="5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6">
                    <a:lumMod val="50000"/>
                  </a:schemeClr>
                </a:solidFill>
              </a:rPr>
              <a:t>chơi</a:t>
            </a:r>
            <a:r>
              <a:rPr lang="en-US" sz="5400" dirty="0">
                <a:solidFill>
                  <a:schemeClr val="accent6">
                    <a:lumMod val="50000"/>
                  </a:schemeClr>
                </a:solidFill>
              </a:rPr>
              <a:t>: </a:t>
            </a:r>
          </a:p>
          <a:p>
            <a:pPr algn="ctr"/>
            <a:r>
              <a:rPr lang="en-US" sz="5400" b="1" dirty="0">
                <a:ln w="13462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BÍ MẬT CỎ BỐN LÁ</a:t>
            </a:r>
          </a:p>
        </p:txBody>
      </p:sp>
    </p:spTree>
    <p:extLst>
      <p:ext uri="{BB962C8B-B14F-4D97-AF65-F5344CB8AC3E}">
        <p14:creationId xmlns:p14="http://schemas.microsoft.com/office/powerpoint/2010/main" val="7549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6BE9C97-1309-45EE-89A2-8DE446088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0376"/>
            <a:ext cx="12192000" cy="649779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732A1A8-28B3-4A1E-99EE-35774071D1C0}"/>
              </a:ext>
            </a:extLst>
          </p:cNvPr>
          <p:cNvSpPr txBox="1">
            <a:spLocks/>
          </p:cNvSpPr>
          <p:nvPr/>
        </p:nvSpPr>
        <p:spPr>
          <a:xfrm>
            <a:off x="1054570" y="469199"/>
            <a:ext cx="10286530" cy="9808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i="1" dirty="0"/>
              <a:t>MỞ RỘNG TIẾNG CÓ VẦN </a:t>
            </a:r>
            <a:r>
              <a:rPr lang="en-US" sz="3200" b="1" i="1" dirty="0"/>
              <a:t>: </a:t>
            </a:r>
            <a:r>
              <a:rPr lang="en-US" sz="4400" b="1" i="1" dirty="0">
                <a:solidFill>
                  <a:srgbClr val="FF0000"/>
                </a:solidFill>
              </a:rPr>
              <a:t>ONG - OC</a:t>
            </a:r>
          </a:p>
        </p:txBody>
      </p:sp>
      <p:pic>
        <p:nvPicPr>
          <p:cNvPr id="12" name="图片 7">
            <a:extLst>
              <a:ext uri="{FF2B5EF4-FFF2-40B4-BE49-F238E27FC236}">
                <a16:creationId xmlns:a16="http://schemas.microsoft.com/office/drawing/2014/main" id="{E1D8F3B5-8BF4-4EB8-A920-529E387AE7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20829" b="15106"/>
          <a:stretch/>
        </p:blipFill>
        <p:spPr>
          <a:xfrm flipH="1">
            <a:off x="92032" y="3304356"/>
            <a:ext cx="3807968" cy="3553644"/>
          </a:xfrm>
          <a:prstGeom prst="rect">
            <a:avLst/>
          </a:prstGeom>
        </p:spPr>
      </p:pic>
      <p:sp>
        <p:nvSpPr>
          <p:cNvPr id="13" name="Cloud Callout 3">
            <a:extLst>
              <a:ext uri="{FF2B5EF4-FFF2-40B4-BE49-F238E27FC236}">
                <a16:creationId xmlns:a16="http://schemas.microsoft.com/office/drawing/2014/main" id="{A06B5282-B9D6-4337-8AA7-607D6A0CF985}"/>
              </a:ext>
            </a:extLst>
          </p:cNvPr>
          <p:cNvSpPr/>
          <p:nvPr/>
        </p:nvSpPr>
        <p:spPr>
          <a:xfrm>
            <a:off x="4007381" y="1669774"/>
            <a:ext cx="7150949" cy="4553605"/>
          </a:xfrm>
          <a:prstGeom prst="cloudCallout">
            <a:avLst>
              <a:gd name="adj1" fmla="val -56212"/>
              <a:gd name="adj2" fmla="val 30988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i="1" dirty="0">
                <a:solidFill>
                  <a:srgbClr val="0070C0"/>
                </a:solidFill>
              </a:rPr>
              <a:t>Ong:</a:t>
            </a:r>
            <a:r>
              <a:rPr lang="en-US" sz="3200" i="1" dirty="0">
                <a:solidFill>
                  <a:schemeClr val="tx1"/>
                </a:solidFill>
              </a:rPr>
              <a:t>…………….......</a:t>
            </a:r>
          </a:p>
          <a:p>
            <a:pPr algn="ctr"/>
            <a:r>
              <a:rPr lang="en-US" sz="3200" i="1" dirty="0">
                <a:solidFill>
                  <a:schemeClr val="tx1"/>
                </a:solidFill>
              </a:rPr>
              <a:t>……………...............</a:t>
            </a:r>
            <a:br>
              <a:rPr lang="en-US" sz="3200" i="1" dirty="0">
                <a:solidFill>
                  <a:srgbClr val="002060"/>
                </a:solidFill>
              </a:rPr>
            </a:br>
            <a:endParaRPr lang="en-US" sz="3200" dirty="0">
              <a:solidFill>
                <a:srgbClr val="C00000"/>
              </a:solidFill>
            </a:endParaRPr>
          </a:p>
          <a:p>
            <a:pPr algn="ctr"/>
            <a:r>
              <a:rPr lang="en-US" sz="4000" dirty="0" err="1">
                <a:solidFill>
                  <a:srgbClr val="0070C0"/>
                </a:solidFill>
              </a:rPr>
              <a:t>Oc</a:t>
            </a:r>
            <a:r>
              <a:rPr lang="en-US" sz="4000" dirty="0">
                <a:solidFill>
                  <a:srgbClr val="0070C0"/>
                </a:solidFill>
              </a:rPr>
              <a:t>: </a:t>
            </a:r>
            <a:r>
              <a:rPr lang="en-US" sz="3200" dirty="0">
                <a:solidFill>
                  <a:schemeClr val="tx1"/>
                </a:solidFill>
              </a:rPr>
              <a:t>………………….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</a:rPr>
              <a:t>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88558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47A818EA-4276-4CE2-8B9B-FADAB5889C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52" y="228744"/>
            <a:ext cx="9115548" cy="6449484"/>
          </a:xfrm>
          <a:prstGeom prst="rect">
            <a:avLst/>
          </a:prstGeom>
        </p:spPr>
      </p:pic>
      <p:sp>
        <p:nvSpPr>
          <p:cNvPr id="5" name="Shape 233">
            <a:extLst>
              <a:ext uri="{FF2B5EF4-FFF2-40B4-BE49-F238E27FC236}">
                <a16:creationId xmlns:a16="http://schemas.microsoft.com/office/drawing/2014/main" id="{B29369FC-01E8-4FAB-A739-4D5C5A57C2D7}"/>
              </a:ext>
            </a:extLst>
          </p:cNvPr>
          <p:cNvSpPr/>
          <p:nvPr/>
        </p:nvSpPr>
        <p:spPr>
          <a:xfrm>
            <a:off x="5261510" y="3247665"/>
            <a:ext cx="4969564" cy="11689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5400" b="1" kern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3. TẬP ĐỌC</a:t>
            </a:r>
            <a:endParaRPr sz="5400" b="1" kern="0" dirty="0">
              <a:solidFill>
                <a:srgbClr val="FF0000"/>
              </a:solidFill>
              <a:latin typeface="+mj-lt"/>
              <a:ea typeface="Cambria" panose="02040503050406030204" pitchFamily="18" charset="0"/>
              <a:cs typeface="Lato Regular"/>
              <a:sym typeface="Lato Regular"/>
            </a:endParaRPr>
          </a:p>
        </p:txBody>
      </p:sp>
      <p:pic>
        <p:nvPicPr>
          <p:cNvPr id="6" name="图片 7">
            <a:extLst>
              <a:ext uri="{FF2B5EF4-FFF2-40B4-BE49-F238E27FC236}">
                <a16:creationId xmlns:a16="http://schemas.microsoft.com/office/drawing/2014/main" id="{71201C21-31C4-434A-A1DD-49EE246ED8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75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703B91-961C-49C6-A638-57C327FCC0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392" r="234"/>
          <a:stretch/>
        </p:blipFill>
        <p:spPr>
          <a:xfrm>
            <a:off x="2490303" y="443853"/>
            <a:ext cx="8799998" cy="6414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E4B4236-CABE-40C5-B97F-56F4367567A5}"/>
              </a:ext>
            </a:extLst>
          </p:cNvPr>
          <p:cNvCxnSpPr/>
          <p:nvPr/>
        </p:nvCxnSpPr>
        <p:spPr>
          <a:xfrm>
            <a:off x="4252843" y="919070"/>
            <a:ext cx="11529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DEFF925-1564-4FD4-B7C5-EEF1D8ECDEBD}"/>
              </a:ext>
            </a:extLst>
          </p:cNvPr>
          <p:cNvCxnSpPr>
            <a:cxnSpLocks/>
          </p:cNvCxnSpPr>
          <p:nvPr/>
        </p:nvCxnSpPr>
        <p:spPr>
          <a:xfrm>
            <a:off x="4803912" y="1363018"/>
            <a:ext cx="12390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39C0A85-00E5-4447-B644-F081A0966D5D}"/>
              </a:ext>
            </a:extLst>
          </p:cNvPr>
          <p:cNvCxnSpPr>
            <a:cxnSpLocks/>
          </p:cNvCxnSpPr>
          <p:nvPr/>
        </p:nvCxnSpPr>
        <p:spPr>
          <a:xfrm>
            <a:off x="2941983" y="3319371"/>
            <a:ext cx="12390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C4A827-D038-4A12-9C37-E15E3EEC114F}"/>
              </a:ext>
            </a:extLst>
          </p:cNvPr>
          <p:cNvCxnSpPr>
            <a:cxnSpLocks/>
          </p:cNvCxnSpPr>
          <p:nvPr/>
        </p:nvCxnSpPr>
        <p:spPr>
          <a:xfrm>
            <a:off x="4236279" y="3305567"/>
            <a:ext cx="14246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124B70D-D114-44AD-A129-AD34AF43781B}"/>
              </a:ext>
            </a:extLst>
          </p:cNvPr>
          <p:cNvCxnSpPr>
            <a:cxnSpLocks/>
          </p:cNvCxnSpPr>
          <p:nvPr/>
        </p:nvCxnSpPr>
        <p:spPr>
          <a:xfrm>
            <a:off x="3785706" y="3683253"/>
            <a:ext cx="17161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8E87407-9208-4E10-A685-C5C37E476453}"/>
              </a:ext>
            </a:extLst>
          </p:cNvPr>
          <p:cNvCxnSpPr>
            <a:cxnSpLocks/>
          </p:cNvCxnSpPr>
          <p:nvPr/>
        </p:nvCxnSpPr>
        <p:spPr>
          <a:xfrm>
            <a:off x="2929835" y="4087444"/>
            <a:ext cx="15239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BBAAF63-6559-4A0F-BCD3-B328A464B42A}"/>
              </a:ext>
            </a:extLst>
          </p:cNvPr>
          <p:cNvCxnSpPr>
            <a:cxnSpLocks/>
          </p:cNvCxnSpPr>
          <p:nvPr/>
        </p:nvCxnSpPr>
        <p:spPr>
          <a:xfrm>
            <a:off x="4500769" y="4129339"/>
            <a:ext cx="20739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764044-6797-4204-B14D-3D8500EF7E53}"/>
              </a:ext>
            </a:extLst>
          </p:cNvPr>
          <p:cNvCxnSpPr>
            <a:cxnSpLocks/>
          </p:cNvCxnSpPr>
          <p:nvPr/>
        </p:nvCxnSpPr>
        <p:spPr>
          <a:xfrm>
            <a:off x="4689612" y="4502539"/>
            <a:ext cx="82826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6EE01C3-4AE6-45D1-92A1-D433C54117D8}"/>
              </a:ext>
            </a:extLst>
          </p:cNvPr>
          <p:cNvCxnSpPr>
            <a:cxnSpLocks/>
          </p:cNvCxnSpPr>
          <p:nvPr/>
        </p:nvCxnSpPr>
        <p:spPr>
          <a:xfrm>
            <a:off x="4753112" y="5694613"/>
            <a:ext cx="13848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2A2E86-79E2-4A4D-8B12-D913282A3F62}"/>
              </a:ext>
            </a:extLst>
          </p:cNvPr>
          <p:cNvCxnSpPr>
            <a:cxnSpLocks/>
          </p:cNvCxnSpPr>
          <p:nvPr/>
        </p:nvCxnSpPr>
        <p:spPr>
          <a:xfrm>
            <a:off x="4022585" y="6056217"/>
            <a:ext cx="204746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AFAC0042-D574-4424-8C88-E50884110F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3" r="5593"/>
          <a:stretch/>
        </p:blipFill>
        <p:spPr>
          <a:xfrm>
            <a:off x="147515" y="443853"/>
            <a:ext cx="2014704" cy="591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964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C959766-27C2-4850-8F50-CED28ECE25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392" r="-240"/>
          <a:stretch/>
        </p:blipFill>
        <p:spPr>
          <a:xfrm>
            <a:off x="2835384" y="433545"/>
            <a:ext cx="8988316" cy="6481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id="{DFAC468B-E1CE-4790-B8D7-68C29E221766}"/>
              </a:ext>
            </a:extLst>
          </p:cNvPr>
          <p:cNvSpPr/>
          <p:nvPr/>
        </p:nvSpPr>
        <p:spPr>
          <a:xfrm>
            <a:off x="1619995" y="1287271"/>
            <a:ext cx="954156" cy="636105"/>
          </a:xfrm>
          <a:prstGeom prst="cloud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BA7E9114-178C-44BD-A63F-418E2B2DD3B3}"/>
              </a:ext>
            </a:extLst>
          </p:cNvPr>
          <p:cNvSpPr/>
          <p:nvPr/>
        </p:nvSpPr>
        <p:spPr>
          <a:xfrm>
            <a:off x="1619995" y="3191365"/>
            <a:ext cx="954156" cy="636105"/>
          </a:xfrm>
          <a:prstGeom prst="cloud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1A9BB36A-466B-4C55-B0CB-2D61BBC47641}"/>
              </a:ext>
            </a:extLst>
          </p:cNvPr>
          <p:cNvSpPr/>
          <p:nvPr/>
        </p:nvSpPr>
        <p:spPr>
          <a:xfrm>
            <a:off x="1702737" y="5305680"/>
            <a:ext cx="954156" cy="636105"/>
          </a:xfrm>
          <a:prstGeom prst="cloud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C00000"/>
                </a:solidFill>
              </a:rPr>
              <a:t>3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EDE111-B0B9-4872-A935-12869C6A6C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3" r="5593"/>
          <a:stretch/>
        </p:blipFill>
        <p:spPr>
          <a:xfrm>
            <a:off x="147515" y="443853"/>
            <a:ext cx="2014704" cy="591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313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A2A66FB-8BAE-488C-97A7-691F4D64F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000" y="642877"/>
            <a:ext cx="11684000" cy="557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044559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5EF1E3D-9F31-4D8F-AD79-DE561230D9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90" t="400" b="3608"/>
          <a:stretch/>
        </p:blipFill>
        <p:spPr>
          <a:xfrm>
            <a:off x="7937499" y="497047"/>
            <a:ext cx="4254500" cy="63609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675CD56-A30D-468B-8444-4C2E96B202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2" r="52809"/>
          <a:stretch/>
        </p:blipFill>
        <p:spPr>
          <a:xfrm>
            <a:off x="7954632" y="445557"/>
            <a:ext cx="4220233" cy="63609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4E49E3-AC3E-4CD8-A155-D8AE9C5EF0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" t="1978" r="45999" b="82108"/>
          <a:stretch/>
        </p:blipFill>
        <p:spPr>
          <a:xfrm>
            <a:off x="34268" y="423067"/>
            <a:ext cx="6168491" cy="7795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CB0B61-97AA-466B-B618-65363E477A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1" t="16561" b="54417"/>
          <a:stretch/>
        </p:blipFill>
        <p:spPr>
          <a:xfrm>
            <a:off x="-357788" y="984032"/>
            <a:ext cx="7174322" cy="1349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A419EF-4465-4F6E-B2F4-0DA9857533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7" t="43783" b="27678"/>
          <a:stretch/>
        </p:blipFill>
        <p:spPr>
          <a:xfrm>
            <a:off x="-230710" y="2913535"/>
            <a:ext cx="7102098" cy="1343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E712E6-2C0F-4432-8946-EF83B41DAC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94" t="68845" r="-457" b="5874"/>
          <a:stretch/>
        </p:blipFill>
        <p:spPr>
          <a:xfrm>
            <a:off x="-78736" y="4682079"/>
            <a:ext cx="6895269" cy="1153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Shape 233">
            <a:extLst>
              <a:ext uri="{FF2B5EF4-FFF2-40B4-BE49-F238E27FC236}">
                <a16:creationId xmlns:a16="http://schemas.microsoft.com/office/drawing/2014/main" id="{8A522770-7959-49B0-9EEF-5A73D046DA36}"/>
              </a:ext>
            </a:extLst>
          </p:cNvPr>
          <p:cNvSpPr/>
          <p:nvPr/>
        </p:nvSpPr>
        <p:spPr>
          <a:xfrm>
            <a:off x="57617" y="2047991"/>
            <a:ext cx="7862748" cy="685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a) </a:t>
            </a:r>
            <a:r>
              <a:rPr lang="en-US" sz="3200" i="1" kern="0" dirty="0" err="1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Sóc</a:t>
            </a: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, </a:t>
            </a:r>
            <a:r>
              <a:rPr lang="en-US" sz="3200" i="1" kern="0" dirty="0" err="1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nhím</a:t>
            </a: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và</a:t>
            </a: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thỏ</a:t>
            </a: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học</a:t>
            </a: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lớp</a:t>
            </a: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cô</a:t>
            </a:r>
            <a:r>
              <a:rPr lang="en-US" sz="3200" i="1" kern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sơn</a:t>
            </a:r>
            <a:r>
              <a:rPr lang="en-US" sz="3200" i="1" kern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ca</a:t>
            </a: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.</a:t>
            </a:r>
            <a:endParaRPr sz="3200" i="1" kern="0" dirty="0">
              <a:solidFill>
                <a:srgbClr val="404040"/>
              </a:solidFill>
              <a:latin typeface="+mj-lt"/>
              <a:ea typeface="Cambria" panose="02040503050406030204" pitchFamily="18" charset="0"/>
              <a:cs typeface="Lato Regular"/>
              <a:sym typeface="Lato Regular"/>
            </a:endParaRPr>
          </a:p>
        </p:txBody>
      </p:sp>
      <p:sp>
        <p:nvSpPr>
          <p:cNvPr id="10" name="Shape 233">
            <a:extLst>
              <a:ext uri="{FF2B5EF4-FFF2-40B4-BE49-F238E27FC236}">
                <a16:creationId xmlns:a16="http://schemas.microsoft.com/office/drawing/2014/main" id="{4B91BA4E-327D-4AD5-ADAA-1B1BBB2F68DD}"/>
              </a:ext>
            </a:extLst>
          </p:cNvPr>
          <p:cNvSpPr/>
          <p:nvPr/>
        </p:nvSpPr>
        <p:spPr>
          <a:xfrm>
            <a:off x="57616" y="3972076"/>
            <a:ext cx="7591557" cy="685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b) </a:t>
            </a:r>
            <a:r>
              <a:rPr lang="en-US" sz="3200" i="1" kern="0" dirty="0" err="1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Bác</a:t>
            </a:r>
            <a:r>
              <a:rPr lang="en-US" sz="3200" i="1" kern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ngựa</a:t>
            </a:r>
            <a:r>
              <a:rPr lang="en-US" sz="3200" i="1" kern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đưa</a:t>
            </a: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cả</a:t>
            </a: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ba</a:t>
            </a: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bạn</a:t>
            </a: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đi</a:t>
            </a: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học</a:t>
            </a: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. </a:t>
            </a:r>
            <a:endParaRPr sz="3200" i="1" kern="0" dirty="0">
              <a:solidFill>
                <a:srgbClr val="404040"/>
              </a:solidFill>
              <a:latin typeface="+mj-lt"/>
              <a:ea typeface="Cambria" panose="02040503050406030204" pitchFamily="18" charset="0"/>
              <a:cs typeface="Lato Regular"/>
              <a:sym typeface="Lato Regular"/>
            </a:endParaRPr>
          </a:p>
        </p:txBody>
      </p:sp>
      <p:sp>
        <p:nvSpPr>
          <p:cNvPr id="11" name="Shape 233">
            <a:extLst>
              <a:ext uri="{FF2B5EF4-FFF2-40B4-BE49-F238E27FC236}">
                <a16:creationId xmlns:a16="http://schemas.microsoft.com/office/drawing/2014/main" id="{12FCE8EA-753E-4329-9628-3593059F7F22}"/>
              </a:ext>
            </a:extLst>
          </p:cNvPr>
          <p:cNvSpPr/>
          <p:nvPr/>
        </p:nvSpPr>
        <p:spPr>
          <a:xfrm>
            <a:off x="0" y="5787863"/>
            <a:ext cx="7698565" cy="685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c) Ba </a:t>
            </a:r>
            <a:r>
              <a:rPr lang="en-US" sz="3200" i="1" kern="0" dirty="0" err="1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bạn</a:t>
            </a: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hứa</a:t>
            </a: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học</a:t>
            </a: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tập</a:t>
            </a: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thật</a:t>
            </a:r>
            <a:r>
              <a:rPr lang="en-US" sz="3200" i="1" kern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chăm</a:t>
            </a:r>
            <a:r>
              <a:rPr lang="en-US" sz="3200" i="1" kern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 </a:t>
            </a:r>
            <a:r>
              <a:rPr lang="en-US" sz="3200" i="1" kern="0" dirty="0" err="1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chỉ</a:t>
            </a:r>
            <a:r>
              <a:rPr lang="en-US" sz="3200" i="1" kern="0" dirty="0">
                <a:solidFill>
                  <a:srgbClr val="40404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.</a:t>
            </a:r>
            <a:endParaRPr sz="3200" i="1" kern="0" dirty="0">
              <a:solidFill>
                <a:srgbClr val="404040"/>
              </a:solidFill>
              <a:latin typeface="+mj-lt"/>
              <a:ea typeface="Cambria" panose="02040503050406030204" pitchFamily="18" charset="0"/>
              <a:cs typeface="Lato Regular"/>
              <a:sym typeface="La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14236241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47A818EA-4276-4CE2-8B9B-FADAB5889C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52" y="228744"/>
            <a:ext cx="9115548" cy="6449484"/>
          </a:xfrm>
          <a:prstGeom prst="rect">
            <a:avLst/>
          </a:prstGeom>
        </p:spPr>
      </p:pic>
      <p:sp>
        <p:nvSpPr>
          <p:cNvPr id="5" name="Shape 233">
            <a:extLst>
              <a:ext uri="{FF2B5EF4-FFF2-40B4-BE49-F238E27FC236}">
                <a16:creationId xmlns:a16="http://schemas.microsoft.com/office/drawing/2014/main" id="{B29369FC-01E8-4FAB-A739-4D5C5A57C2D7}"/>
              </a:ext>
            </a:extLst>
          </p:cNvPr>
          <p:cNvSpPr/>
          <p:nvPr/>
        </p:nvSpPr>
        <p:spPr>
          <a:xfrm>
            <a:off x="5523240" y="3203903"/>
            <a:ext cx="4969564" cy="1256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6000" b="1" kern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4. TẬP VIẾT</a:t>
            </a:r>
            <a:endParaRPr sz="6000" b="1" kern="0" dirty="0">
              <a:solidFill>
                <a:srgbClr val="FF0000"/>
              </a:solidFill>
              <a:latin typeface="+mj-lt"/>
              <a:ea typeface="Cambria" panose="02040503050406030204" pitchFamily="18" charset="0"/>
              <a:cs typeface="Lato Regular"/>
              <a:sym typeface="Lato Regular"/>
            </a:endParaRPr>
          </a:p>
        </p:txBody>
      </p:sp>
      <p:pic>
        <p:nvPicPr>
          <p:cNvPr id="6" name="图片 7">
            <a:extLst>
              <a:ext uri="{FF2B5EF4-FFF2-40B4-BE49-F238E27FC236}">
                <a16:creationId xmlns:a16="http://schemas.microsoft.com/office/drawing/2014/main" id="{71201C21-31C4-434A-A1DD-49EE246ED8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xWrTECmLBcUC8bzxjdF97OgOqglGc5h2">
            <a:hlinkClick r:id="" action="ppaction://media"/>
            <a:extLst>
              <a:ext uri="{FF2B5EF4-FFF2-40B4-BE49-F238E27FC236}">
                <a16:creationId xmlns:a16="http://schemas.microsoft.com/office/drawing/2014/main" id="{D1FEA37C-5B24-46F6-9ABD-A135A04CEB8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056"/>
                </p14:media>
              </p:ext>
            </p:extLst>
          </p:nvPr>
        </p:nvPicPr>
        <p:blipFill rotWithShape="1">
          <a:blip r:embed="rId4"/>
          <a:srcRect t="610" r="5348" b="8509"/>
          <a:stretch>
            <a:fillRect/>
          </a:stretch>
        </p:blipFill>
        <p:spPr>
          <a:xfrm>
            <a:off x="375208" y="477967"/>
            <a:ext cx="11441584" cy="61794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FBFD86-5072-413F-A25D-89FDBD82BF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7" t="9735" r="69433" b="63832"/>
          <a:stretch/>
        </p:blipFill>
        <p:spPr>
          <a:xfrm>
            <a:off x="1567838" y="477967"/>
            <a:ext cx="2137160" cy="781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9365AD-2168-4981-AA9E-A82CF3CFAD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004" y="317420"/>
            <a:ext cx="942434" cy="94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6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39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233">
            <a:extLst>
              <a:ext uri="{FF2B5EF4-FFF2-40B4-BE49-F238E27FC236}">
                <a16:creationId xmlns:a16="http://schemas.microsoft.com/office/drawing/2014/main" id="{39F7801D-01BC-41F8-A3EF-56F891F1B01C}"/>
              </a:ext>
            </a:extLst>
          </p:cNvPr>
          <p:cNvSpPr/>
          <p:nvPr/>
        </p:nvSpPr>
        <p:spPr>
          <a:xfrm>
            <a:off x="2845789" y="551468"/>
            <a:ext cx="6500422" cy="789960"/>
          </a:xfrm>
          <a:prstGeom prst="rect">
            <a:avLst/>
          </a:prstGeom>
          <a:ln w="28575"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4800" b="1" i="1" kern="0" dirty="0">
                <a:solidFill>
                  <a:srgbClr val="0070C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VIẾT BẢNG CON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7258B98-E255-41F6-ABAC-DA95C25115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6603"/>
            <a:ext cx="1460310" cy="14603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0219F9-A052-4930-B986-FBD049A36A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404" t="31853" r="11751" b="32212"/>
          <a:stretch/>
        </p:blipFill>
        <p:spPr>
          <a:xfrm>
            <a:off x="8133010" y="4515949"/>
            <a:ext cx="3087330" cy="13022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7CDD9E-D104-4C74-9AD5-817A63F948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3010" y="1892462"/>
            <a:ext cx="3018408" cy="20724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986673-A6AC-4C8C-B312-71539FA1D34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88" t="20193" r="6031" b="20116"/>
          <a:stretch/>
        </p:blipFill>
        <p:spPr>
          <a:xfrm>
            <a:off x="551512" y="1960472"/>
            <a:ext cx="6421702" cy="400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9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F5F406-D69C-49B1-980C-CE5BF3C05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963" y="446190"/>
            <a:ext cx="8028246" cy="6286165"/>
          </a:xfrm>
          <a:prstGeom prst="rect">
            <a:avLst/>
          </a:prstGeom>
        </p:spPr>
      </p:pic>
      <p:pic>
        <p:nvPicPr>
          <p:cNvPr id="6" name="图片 7">
            <a:extLst>
              <a:ext uri="{FF2B5EF4-FFF2-40B4-BE49-F238E27FC236}">
                <a16:creationId xmlns:a16="http://schemas.microsoft.com/office/drawing/2014/main" id="{E963FFDF-AE0B-4641-A0D3-236E169AE3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362" r="20712" b="15106"/>
          <a:stretch/>
        </p:blipFill>
        <p:spPr>
          <a:xfrm flipH="1">
            <a:off x="150128" y="2893325"/>
            <a:ext cx="4068469" cy="3839030"/>
          </a:xfrm>
          <a:prstGeom prst="rect">
            <a:avLst/>
          </a:prstGeom>
        </p:spPr>
      </p:pic>
      <p:sp>
        <p:nvSpPr>
          <p:cNvPr id="7" name="Shape 233">
            <a:extLst>
              <a:ext uri="{FF2B5EF4-FFF2-40B4-BE49-F238E27FC236}">
                <a16:creationId xmlns:a16="http://schemas.microsoft.com/office/drawing/2014/main" id="{4029246C-2136-4173-A76B-76C9BC6AB2E0}"/>
              </a:ext>
            </a:extLst>
          </p:cNvPr>
          <p:cNvSpPr/>
          <p:nvPr/>
        </p:nvSpPr>
        <p:spPr>
          <a:xfrm>
            <a:off x="5954092" y="3105706"/>
            <a:ext cx="4814100" cy="1707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8000" b="1" i="1" kern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DẶN DÒ</a:t>
            </a: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0F1495A4-2DD0-4D31-A929-D714FBD4D9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91" y="503583"/>
            <a:ext cx="2572062" cy="134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74710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377867-7769-4CA8-9EC4-44F14574C7A0}"/>
              </a:ext>
            </a:extLst>
          </p:cNvPr>
          <p:cNvSpPr txBox="1"/>
          <p:nvPr/>
        </p:nvSpPr>
        <p:spPr>
          <a:xfrm>
            <a:off x="1889989" y="678214"/>
            <a:ext cx="9758673" cy="4559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C00000"/>
                </a:solidFill>
              </a:rPr>
              <a:t>Luật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chơi</a:t>
            </a:r>
            <a:r>
              <a:rPr lang="en-US" sz="2800" dirty="0">
                <a:solidFill>
                  <a:srgbClr val="C00000"/>
                </a:solidFill>
              </a:rPr>
              <a:t>: 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Chia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lớp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thành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4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đội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,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mỗi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nhóm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tương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ứng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với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một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mảnh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ghép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của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cỏ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4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lá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.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Các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đội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được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xung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phong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lật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mảnh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ghép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,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câu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hỏi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thuộc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mảnh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ghép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của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đội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nào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thì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giáo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viên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sẽ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chọn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bất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kì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một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thành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viên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đội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đó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trả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lời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.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Trả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lời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đúng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sẽ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được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mở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mảnh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ghép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để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xem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bí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mật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bên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dưới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.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Thành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viên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nào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đoán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được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tên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bí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mật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phía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sau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cỏ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4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lá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đội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đó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sẽ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là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đội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chiến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thắng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5" name="图片 7">
            <a:extLst>
              <a:ext uri="{FF2B5EF4-FFF2-40B4-BE49-F238E27FC236}">
                <a16:creationId xmlns:a16="http://schemas.microsoft.com/office/drawing/2014/main" id="{CD029652-C28D-46D6-9FF3-2FF009B4C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20364" b="15106"/>
          <a:stretch/>
        </p:blipFill>
        <p:spPr>
          <a:xfrm flipH="1">
            <a:off x="124417" y="1295592"/>
            <a:ext cx="1765572" cy="166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5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7B5951-9EC4-4305-836A-C04C048B39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5729"/>
            <a:ext cx="11298083" cy="5192271"/>
          </a:xfrm>
          <a:prstGeom prst="rect">
            <a:avLst/>
          </a:prstGeom>
        </p:spPr>
      </p:pic>
      <p:sp>
        <p:nvSpPr>
          <p:cNvPr id="9" name="Shape 233">
            <a:extLst>
              <a:ext uri="{FF2B5EF4-FFF2-40B4-BE49-F238E27FC236}">
                <a16:creationId xmlns:a16="http://schemas.microsoft.com/office/drawing/2014/main" id="{39F7801D-01BC-41F8-A3EF-56F891F1B01C}"/>
              </a:ext>
            </a:extLst>
          </p:cNvPr>
          <p:cNvSpPr/>
          <p:nvPr/>
        </p:nvSpPr>
        <p:spPr>
          <a:xfrm>
            <a:off x="1744932" y="713267"/>
            <a:ext cx="4130808" cy="728405"/>
          </a:xfrm>
          <a:prstGeom prst="rect">
            <a:avLst/>
          </a:prstGeom>
          <a:ln w="28575"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4400" i="1" kern="0" dirty="0">
                <a:solidFill>
                  <a:srgbClr val="0070C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VIẾT VÀO VỞ</a:t>
            </a:r>
          </a:p>
        </p:txBody>
      </p:sp>
      <p:sp>
        <p:nvSpPr>
          <p:cNvPr id="11" name="Shape 233">
            <a:extLst>
              <a:ext uri="{FF2B5EF4-FFF2-40B4-BE49-F238E27FC236}">
                <a16:creationId xmlns:a16="http://schemas.microsoft.com/office/drawing/2014/main" id="{5E84211F-C12C-4BBE-9C07-3C1C6C0607F3}"/>
              </a:ext>
            </a:extLst>
          </p:cNvPr>
          <p:cNvSpPr/>
          <p:nvPr/>
        </p:nvSpPr>
        <p:spPr>
          <a:xfrm>
            <a:off x="6789450" y="713267"/>
            <a:ext cx="4665949" cy="728405"/>
          </a:xfrm>
          <a:prstGeom prst="rect">
            <a:avLst/>
          </a:prstGeom>
          <a:ln w="28575"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4400" i="1" kern="0" dirty="0">
                <a:solidFill>
                  <a:srgbClr val="0070C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ĐỌC LẠI BÀI 84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857BD9-A5DD-49DB-BDCB-98B40C57AF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419"/>
            <a:ext cx="1460310" cy="146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7288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578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38DFF7C-FDB3-44D1-B0ED-B1FCFB8E20A3}"/>
              </a:ext>
            </a:extLst>
          </p:cNvPr>
          <p:cNvSpPr txBox="1"/>
          <p:nvPr/>
        </p:nvSpPr>
        <p:spPr>
          <a:xfrm>
            <a:off x="630699" y="1031129"/>
            <a:ext cx="11451054" cy="4559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rgbClr val="C00000"/>
                </a:solidFill>
              </a:rPr>
              <a:t>Hướng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dẫn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thực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hiện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trò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chơi</a:t>
            </a:r>
            <a:r>
              <a:rPr lang="en-US" sz="2800" dirty="0">
                <a:solidFill>
                  <a:srgbClr val="C00000"/>
                </a:solidFill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Gv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cho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hs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chọn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mảnh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ghép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theo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số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từ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1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đến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4.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1.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Nhấp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chuột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vào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biểu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tượng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số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1,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câu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hỏi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số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1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sẽ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mở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,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sau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khi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học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sinh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hoàn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thành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,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nhấp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chọn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vào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mảnh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ghép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số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1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để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quay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lại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màn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hình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chơi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2.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Gv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nhấp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vào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nền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mảnh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ghép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sẽ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biến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mất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,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xuất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hiện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1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góc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của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bí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mật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3.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Cách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thực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hiện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tương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tự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các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mảnh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ghép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còn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lại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4. Khi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xuất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hiện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đầy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đủ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hình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ảnh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bí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mật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,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nhấp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chuột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vào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ảnh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để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phóng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to,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nhấp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bên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ngoài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màn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hình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để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hiện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tên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,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vần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mới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học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</a:t>
            </a:r>
            <a:r>
              <a:rPr lang="en-US" sz="2400" dirty="0" err="1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hôm</a:t>
            </a:r>
            <a:r>
              <a:rPr lang="en-US" sz="2400" dirty="0">
                <a:ln w="0"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  <a:solidFill>
                  <a:srgbClr val="002060"/>
                </a:solidFill>
              </a:rPr>
              <a:t> nay.</a:t>
            </a:r>
          </a:p>
        </p:txBody>
      </p:sp>
    </p:spTree>
    <p:extLst>
      <p:ext uri="{BB962C8B-B14F-4D97-AF65-F5344CB8AC3E}">
        <p14:creationId xmlns:p14="http://schemas.microsoft.com/office/powerpoint/2010/main" val="320259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hlinkClick r:id="rId4" action="ppaction://hlinksldjump"/>
            <a:extLst>
              <a:ext uri="{FF2B5EF4-FFF2-40B4-BE49-F238E27FC236}">
                <a16:creationId xmlns:a16="http://schemas.microsoft.com/office/drawing/2014/main" id="{7E785190-51D7-4C01-A0FA-DE4181B4FC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0" y="420521"/>
            <a:ext cx="2572062" cy="134980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94EC7C7-88C6-407B-B9E6-65539D47953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6" b="7630"/>
          <a:stretch/>
        </p:blipFill>
        <p:spPr>
          <a:xfrm>
            <a:off x="-15487" y="918306"/>
            <a:ext cx="12222974" cy="59393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41A8E33-6906-42DB-8A3B-884340681B1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7" r="32113" b="17017"/>
          <a:stretch/>
        </p:blipFill>
        <p:spPr>
          <a:xfrm>
            <a:off x="5334582" y="2966619"/>
            <a:ext cx="1796692" cy="19051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8FB6046-C2ED-4B21-8675-3FB9098A404C}"/>
              </a:ext>
            </a:extLst>
          </p:cNvPr>
          <p:cNvSpPr txBox="1"/>
          <p:nvPr/>
        </p:nvSpPr>
        <p:spPr>
          <a:xfrm>
            <a:off x="5228271" y="5079764"/>
            <a:ext cx="2209114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i="1" dirty="0" err="1">
                <a:ea typeface="Cambria" panose="02040503050406030204" pitchFamily="18" charset="0"/>
                <a:cs typeface="Calibri" panose="020F0502020204030204" pitchFamily="34" charset="0"/>
              </a:rPr>
              <a:t>sóc</a:t>
            </a:r>
            <a:endParaRPr lang="en-US" sz="6000" i="1" dirty="0"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806E1B-073C-4E4C-BA53-9BD30EE1D40A}"/>
              </a:ext>
            </a:extLst>
          </p:cNvPr>
          <p:cNvSpPr txBox="1"/>
          <p:nvPr/>
        </p:nvSpPr>
        <p:spPr>
          <a:xfrm>
            <a:off x="6026574" y="5089128"/>
            <a:ext cx="20375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err="1">
                <a:solidFill>
                  <a:srgbClr val="FF0000"/>
                </a:solidFill>
                <a:ea typeface="Cambria" panose="02040503050406030204" pitchFamily="18" charset="0"/>
                <a:cs typeface="Calibri" panose="020F0502020204030204" pitchFamily="34" charset="0"/>
              </a:rPr>
              <a:t>oc</a:t>
            </a:r>
            <a:endParaRPr lang="en-US" sz="6000" i="1" dirty="0">
              <a:solidFill>
                <a:srgbClr val="FF0000"/>
              </a:solidFill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9" name="Heart 8">
            <a:extLst>
              <a:ext uri="{FF2B5EF4-FFF2-40B4-BE49-F238E27FC236}">
                <a16:creationId xmlns:a16="http://schemas.microsoft.com/office/drawing/2014/main" id="{D690D7B8-CBA0-47DD-92EE-013606DB8C5C}"/>
              </a:ext>
            </a:extLst>
          </p:cNvPr>
          <p:cNvSpPr/>
          <p:nvPr/>
        </p:nvSpPr>
        <p:spPr>
          <a:xfrm rot="10415375">
            <a:off x="4792165" y="3680960"/>
            <a:ext cx="3081328" cy="2747334"/>
          </a:xfrm>
          <a:prstGeom prst="hear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Heart 5">
            <a:extLst>
              <a:ext uri="{FF2B5EF4-FFF2-40B4-BE49-F238E27FC236}">
                <a16:creationId xmlns:a16="http://schemas.microsoft.com/office/drawing/2014/main" id="{C1F9A88F-F09F-4AAF-A8D8-C8FA01FF2C67}"/>
              </a:ext>
            </a:extLst>
          </p:cNvPr>
          <p:cNvSpPr/>
          <p:nvPr/>
        </p:nvSpPr>
        <p:spPr>
          <a:xfrm rot="4884174">
            <a:off x="5902169" y="2205424"/>
            <a:ext cx="3324771" cy="2737292"/>
          </a:xfrm>
          <a:prstGeom prst="hear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Heart 1">
            <a:extLst>
              <a:ext uri="{FF2B5EF4-FFF2-40B4-BE49-F238E27FC236}">
                <a16:creationId xmlns:a16="http://schemas.microsoft.com/office/drawing/2014/main" id="{F1D82AD8-E04B-450E-821A-5FF677BBE939}"/>
              </a:ext>
            </a:extLst>
          </p:cNvPr>
          <p:cNvSpPr/>
          <p:nvPr/>
        </p:nvSpPr>
        <p:spPr>
          <a:xfrm rot="20635889">
            <a:off x="4241836" y="1252889"/>
            <a:ext cx="3333305" cy="2547340"/>
          </a:xfrm>
          <a:prstGeom prst="hear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Heart 6">
            <a:extLst>
              <a:ext uri="{FF2B5EF4-FFF2-40B4-BE49-F238E27FC236}">
                <a16:creationId xmlns:a16="http://schemas.microsoft.com/office/drawing/2014/main" id="{DC104045-3FEB-4B4A-8BFF-5230A4787F56}"/>
              </a:ext>
            </a:extLst>
          </p:cNvPr>
          <p:cNvSpPr/>
          <p:nvPr/>
        </p:nvSpPr>
        <p:spPr>
          <a:xfrm rot="15504242">
            <a:off x="3301086" y="2627585"/>
            <a:ext cx="3060139" cy="2851766"/>
          </a:xfrm>
          <a:prstGeom prst="hear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hlinkClick r:id="rId8" action="ppaction://hlinksldjump"/>
            <a:extLst>
              <a:ext uri="{FF2B5EF4-FFF2-40B4-BE49-F238E27FC236}">
                <a16:creationId xmlns:a16="http://schemas.microsoft.com/office/drawing/2014/main" id="{CDA6297C-4D87-4B02-B51E-5E2A7284879A}"/>
              </a:ext>
            </a:extLst>
          </p:cNvPr>
          <p:cNvSpPr txBox="1"/>
          <p:nvPr/>
        </p:nvSpPr>
        <p:spPr>
          <a:xfrm rot="21096904">
            <a:off x="4456041" y="3134553"/>
            <a:ext cx="9309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4</a:t>
            </a:r>
          </a:p>
        </p:txBody>
      </p:sp>
      <p:sp>
        <p:nvSpPr>
          <p:cNvPr id="10" name="TextBox 9">
            <a:hlinkClick r:id="rId9" action="ppaction://hlinksldjump"/>
            <a:extLst>
              <a:ext uri="{FF2B5EF4-FFF2-40B4-BE49-F238E27FC236}">
                <a16:creationId xmlns:a16="http://schemas.microsoft.com/office/drawing/2014/main" id="{CC0E396E-4497-42CE-B70B-5EB634754D6F}"/>
              </a:ext>
            </a:extLst>
          </p:cNvPr>
          <p:cNvSpPr txBox="1"/>
          <p:nvPr/>
        </p:nvSpPr>
        <p:spPr>
          <a:xfrm>
            <a:off x="5983096" y="4246900"/>
            <a:ext cx="9309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13" name="TextBox 12">
            <a:hlinkClick r:id="rId10" action="ppaction://hlinksldjump"/>
            <a:extLst>
              <a:ext uri="{FF2B5EF4-FFF2-40B4-BE49-F238E27FC236}">
                <a16:creationId xmlns:a16="http://schemas.microsoft.com/office/drawing/2014/main" id="{A610A645-5A7D-48C7-82C7-9E24C9F432B2}"/>
              </a:ext>
            </a:extLst>
          </p:cNvPr>
          <p:cNvSpPr txBox="1"/>
          <p:nvPr/>
        </p:nvSpPr>
        <p:spPr>
          <a:xfrm rot="21339945">
            <a:off x="5682120" y="1793406"/>
            <a:ext cx="6609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14" name="TextBox 13">
            <a:hlinkClick r:id="rId11" action="ppaction://hlinksldjump"/>
            <a:extLst>
              <a:ext uri="{FF2B5EF4-FFF2-40B4-BE49-F238E27FC236}">
                <a16:creationId xmlns:a16="http://schemas.microsoft.com/office/drawing/2014/main" id="{A0C71939-77C4-44FE-A166-9DDBBA7477B2}"/>
              </a:ext>
            </a:extLst>
          </p:cNvPr>
          <p:cNvSpPr txBox="1"/>
          <p:nvPr/>
        </p:nvSpPr>
        <p:spPr>
          <a:xfrm>
            <a:off x="7120408" y="2795242"/>
            <a:ext cx="7634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2</a:t>
            </a:r>
          </a:p>
        </p:txBody>
      </p:sp>
      <p:pic>
        <p:nvPicPr>
          <p:cNvPr id="4" name="11566775_funny-kids_by_andrew_g_preview (1) cut">
            <a:hlinkClick r:id="" action="ppaction://media"/>
            <a:extLst>
              <a:ext uri="{FF2B5EF4-FFF2-40B4-BE49-F238E27FC236}">
                <a16:creationId xmlns:a16="http://schemas.microsoft.com/office/drawing/2014/main" id="{865AFFBF-1168-4D07-8369-FBC5A9626BE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53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07487" y="7113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1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  <p:bldP spid="12" grpId="0"/>
      <p:bldP spid="9" grpId="0" animBg="1"/>
      <p:bldP spid="6" grpId="0" animBg="1"/>
      <p:bldP spid="2" grpId="0" animBg="1"/>
      <p:bldP spid="7" grpId="0" animBg="1"/>
      <p:bldP spid="3" grpId="0"/>
      <p:bldP spid="10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-background-35 | Hình nền, Hình ảnh, Hình">
            <a:extLst>
              <a:ext uri="{FF2B5EF4-FFF2-40B4-BE49-F238E27FC236}">
                <a16:creationId xmlns:a16="http://schemas.microsoft.com/office/drawing/2014/main" id="{EF673589-EACA-42D1-8E14-EA6422431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4730"/>
            <a:ext cx="12191999" cy="647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eart 2">
            <a:hlinkClick r:id="rId5" action="ppaction://hlinksldjump"/>
            <a:extLst>
              <a:ext uri="{FF2B5EF4-FFF2-40B4-BE49-F238E27FC236}">
                <a16:creationId xmlns:a16="http://schemas.microsoft.com/office/drawing/2014/main" id="{9C6BD8AD-493A-4232-8514-AEC85A02CA65}"/>
              </a:ext>
            </a:extLst>
          </p:cNvPr>
          <p:cNvSpPr/>
          <p:nvPr/>
        </p:nvSpPr>
        <p:spPr>
          <a:xfrm rot="20990396">
            <a:off x="167722" y="567795"/>
            <a:ext cx="2201348" cy="1414847"/>
          </a:xfrm>
          <a:prstGeom prst="hear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687F45-83CE-40CA-98BF-47223D2AE46D}"/>
              </a:ext>
            </a:extLst>
          </p:cNvPr>
          <p:cNvSpPr txBox="1"/>
          <p:nvPr/>
        </p:nvSpPr>
        <p:spPr>
          <a:xfrm>
            <a:off x="2790877" y="733736"/>
            <a:ext cx="6889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i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Đọc</a:t>
            </a:r>
            <a:r>
              <a:rPr lang="en-US" sz="54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 to </a:t>
            </a:r>
            <a:r>
              <a:rPr lang="en-US" sz="5400" i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câu</a:t>
            </a:r>
            <a:r>
              <a:rPr lang="en-US" sz="54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 </a:t>
            </a:r>
            <a:r>
              <a:rPr lang="en-US" sz="5400" i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sau</a:t>
            </a:r>
            <a:r>
              <a:rPr lang="en-US" sz="54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99030E-71B0-40A5-8966-EE569109F218}"/>
              </a:ext>
            </a:extLst>
          </p:cNvPr>
          <p:cNvSpPr txBox="1"/>
          <p:nvPr/>
        </p:nvSpPr>
        <p:spPr>
          <a:xfrm>
            <a:off x="430696" y="2514713"/>
            <a:ext cx="113306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i="1" dirty="0" err="1">
                <a:latin typeface="+mj-lt"/>
                <a:cs typeface="Calibri" panose="020F0502020204030204" pitchFamily="34" charset="0"/>
              </a:rPr>
              <a:t>Chú</a:t>
            </a:r>
            <a:r>
              <a:rPr lang="en-US" sz="5400" i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5400" i="1" dirty="0" err="1">
                <a:latin typeface="+mj-lt"/>
                <a:cs typeface="Calibri" panose="020F0502020204030204" pitchFamily="34" charset="0"/>
              </a:rPr>
              <a:t>yểng</a:t>
            </a:r>
            <a:r>
              <a:rPr lang="en-US" sz="5400" i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5400" i="1" dirty="0" err="1">
                <a:latin typeface="+mj-lt"/>
                <a:cs typeface="Calibri" panose="020F0502020204030204" pitchFamily="34" charset="0"/>
              </a:rPr>
              <a:t>khen</a:t>
            </a:r>
            <a:r>
              <a:rPr lang="en-US" sz="5400" i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5400" i="1" dirty="0" err="1">
                <a:latin typeface="+mj-lt"/>
                <a:cs typeface="Calibri" panose="020F0502020204030204" pitchFamily="34" charset="0"/>
              </a:rPr>
              <a:t>cô</a:t>
            </a:r>
            <a:r>
              <a:rPr lang="en-US" sz="5400" i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5400" i="1" dirty="0" err="1">
                <a:latin typeface="+mj-lt"/>
                <a:cs typeface="Calibri" panose="020F0502020204030204" pitchFamily="34" charset="0"/>
              </a:rPr>
              <a:t>xẻng</a:t>
            </a:r>
            <a:r>
              <a:rPr lang="en-US" sz="5400" i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5400" i="1" dirty="0" err="1">
                <a:latin typeface="+mj-lt"/>
                <a:cs typeface="Calibri" panose="020F0502020204030204" pitchFamily="34" charset="0"/>
              </a:rPr>
              <a:t>siêng</a:t>
            </a:r>
            <a:r>
              <a:rPr lang="en-US" sz="5400" i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5400" i="1" dirty="0" err="1">
                <a:latin typeface="+mj-lt"/>
                <a:cs typeface="Calibri" panose="020F0502020204030204" pitchFamily="34" charset="0"/>
              </a:rPr>
              <a:t>năng</a:t>
            </a:r>
            <a:r>
              <a:rPr lang="en-US" sz="5400" i="1" dirty="0">
                <a:latin typeface="+mj-lt"/>
                <a:cs typeface="Calibri" panose="020F0502020204030204" pitchFamily="34" charset="0"/>
              </a:rPr>
              <a:t>, </a:t>
            </a:r>
            <a:r>
              <a:rPr lang="en-US" sz="5400" i="1" dirty="0" err="1">
                <a:latin typeface="+mj-lt"/>
                <a:cs typeface="Calibri" panose="020F0502020204030204" pitchFamily="34" charset="0"/>
              </a:rPr>
              <a:t>chị</a:t>
            </a:r>
            <a:r>
              <a:rPr lang="en-US" sz="5400" i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5400" i="1" dirty="0" err="1">
                <a:latin typeface="+mj-lt"/>
                <a:cs typeface="Calibri" panose="020F0502020204030204" pitchFamily="34" charset="0"/>
              </a:rPr>
              <a:t>gió</a:t>
            </a:r>
            <a:r>
              <a:rPr lang="en-US" sz="5400" i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5400" i="1" dirty="0" err="1">
                <a:latin typeface="+mj-lt"/>
                <a:cs typeface="Calibri" panose="020F0502020204030204" pitchFamily="34" charset="0"/>
              </a:rPr>
              <a:t>chăm</a:t>
            </a:r>
            <a:r>
              <a:rPr lang="en-US" sz="5400" i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5400" i="1" dirty="0" err="1">
                <a:latin typeface="+mj-lt"/>
                <a:cs typeface="Calibri" panose="020F0502020204030204" pitchFamily="34" charset="0"/>
              </a:rPr>
              <a:t>chỉ</a:t>
            </a:r>
            <a:r>
              <a:rPr lang="en-US" sz="5400" i="1" dirty="0">
                <a:latin typeface="+mj-lt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2" name="11566775_funny-kids_by_andrew_g_preview (1) cut">
            <a:hlinkClick r:id="" action="ppaction://media"/>
            <a:extLst>
              <a:ext uri="{FF2B5EF4-FFF2-40B4-BE49-F238E27FC236}">
                <a16:creationId xmlns:a16="http://schemas.microsoft.com/office/drawing/2014/main" id="{703992EF-0698-4566-96EA-3998EEF2502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3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14445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84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owerpoint-background-35 | Hình nền, Hình ảnh, Hình">
            <a:extLst>
              <a:ext uri="{FF2B5EF4-FFF2-40B4-BE49-F238E27FC236}">
                <a16:creationId xmlns:a16="http://schemas.microsoft.com/office/drawing/2014/main" id="{6F4A0218-0608-4E48-9112-9FDE7BD51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4730"/>
            <a:ext cx="12191999" cy="647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eart 2">
            <a:hlinkClick r:id="rId5" action="ppaction://hlinksldjump"/>
            <a:extLst>
              <a:ext uri="{FF2B5EF4-FFF2-40B4-BE49-F238E27FC236}">
                <a16:creationId xmlns:a16="http://schemas.microsoft.com/office/drawing/2014/main" id="{D846F35B-5C5B-457A-9B6F-6880AA7DFDBE}"/>
              </a:ext>
            </a:extLst>
          </p:cNvPr>
          <p:cNvSpPr/>
          <p:nvPr/>
        </p:nvSpPr>
        <p:spPr>
          <a:xfrm rot="20990396">
            <a:off x="278114" y="589261"/>
            <a:ext cx="2763955" cy="1949165"/>
          </a:xfrm>
          <a:prstGeom prst="hear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9EC9FF-5C5B-4C47-BA1D-65D8EEA09305}"/>
              </a:ext>
            </a:extLst>
          </p:cNvPr>
          <p:cNvSpPr txBox="1"/>
          <p:nvPr/>
        </p:nvSpPr>
        <p:spPr>
          <a:xfrm>
            <a:off x="1328787" y="2766923"/>
            <a:ext cx="101608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i="1" dirty="0" err="1">
                <a:latin typeface="+mj-lt"/>
                <a:cs typeface="Calibri" panose="020F0502020204030204" pitchFamily="34" charset="0"/>
              </a:rPr>
              <a:t>Nêu</a:t>
            </a:r>
            <a:r>
              <a:rPr lang="en-US" sz="6000" i="1" dirty="0">
                <a:latin typeface="+mj-lt"/>
                <a:cs typeface="Calibri" panose="020F0502020204030204" pitchFamily="34" charset="0"/>
              </a:rPr>
              <a:t> 2 </a:t>
            </a:r>
            <a:r>
              <a:rPr lang="en-US" sz="6000" i="1" dirty="0" err="1">
                <a:latin typeface="+mj-lt"/>
                <a:cs typeface="Calibri" panose="020F0502020204030204" pitchFamily="34" charset="0"/>
              </a:rPr>
              <a:t>tiếng</a:t>
            </a:r>
            <a:r>
              <a:rPr lang="en-US" sz="6000" i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6000" i="1" dirty="0" err="1">
                <a:latin typeface="+mj-lt"/>
                <a:cs typeface="Calibri" panose="020F0502020204030204" pitchFamily="34" charset="0"/>
              </a:rPr>
              <a:t>có</a:t>
            </a:r>
            <a:r>
              <a:rPr lang="en-US" sz="6000" i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6000" i="1" dirty="0" err="1">
                <a:latin typeface="+mj-lt"/>
                <a:cs typeface="Calibri" panose="020F0502020204030204" pitchFamily="34" charset="0"/>
              </a:rPr>
              <a:t>vần</a:t>
            </a:r>
            <a:r>
              <a:rPr lang="en-US" sz="6000" i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6000" i="1" dirty="0" err="1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iêng</a:t>
            </a:r>
            <a:r>
              <a:rPr lang="en-US" sz="6000" i="1" dirty="0">
                <a:latin typeface="+mj-lt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6" name="11566775_funny-kids_by_andrew_g_preview (1) cut">
            <a:hlinkClick r:id="" action="ppaction://media"/>
            <a:extLst>
              <a:ext uri="{FF2B5EF4-FFF2-40B4-BE49-F238E27FC236}">
                <a16:creationId xmlns:a16="http://schemas.microsoft.com/office/drawing/2014/main" id="{AA90FC3D-70D4-402B-ACE3-46E36F8D7BF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3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14445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owerpoint-background-35 | Hình nền, Hình ảnh, Hình">
            <a:extLst>
              <a:ext uri="{FF2B5EF4-FFF2-40B4-BE49-F238E27FC236}">
                <a16:creationId xmlns:a16="http://schemas.microsoft.com/office/drawing/2014/main" id="{C85134CC-8C52-4217-8E04-4EDA742AE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4730"/>
            <a:ext cx="12191999" cy="647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eart 2">
            <a:hlinkClick r:id="rId5" action="ppaction://hlinksldjump"/>
            <a:extLst>
              <a:ext uri="{FF2B5EF4-FFF2-40B4-BE49-F238E27FC236}">
                <a16:creationId xmlns:a16="http://schemas.microsoft.com/office/drawing/2014/main" id="{E479CE2B-6450-4B8E-B803-91E4DF5C7140}"/>
              </a:ext>
            </a:extLst>
          </p:cNvPr>
          <p:cNvSpPr/>
          <p:nvPr/>
        </p:nvSpPr>
        <p:spPr>
          <a:xfrm rot="20990396">
            <a:off x="278115" y="649408"/>
            <a:ext cx="2763955" cy="1949165"/>
          </a:xfrm>
          <a:prstGeom prst="hear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3FDB46-D9B2-4F34-9AB0-AF8ED2AF52C2}"/>
              </a:ext>
            </a:extLst>
          </p:cNvPr>
          <p:cNvSpPr txBox="1"/>
          <p:nvPr/>
        </p:nvSpPr>
        <p:spPr>
          <a:xfrm>
            <a:off x="1269912" y="2827070"/>
            <a:ext cx="103966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i="1" dirty="0" err="1">
                <a:latin typeface="+mj-lt"/>
                <a:cs typeface="Calibri" panose="020F0502020204030204" pitchFamily="34" charset="0"/>
              </a:rPr>
              <a:t>Nêu</a:t>
            </a:r>
            <a:r>
              <a:rPr lang="en-US" sz="6600" i="1" dirty="0">
                <a:latin typeface="+mj-lt"/>
                <a:cs typeface="Calibri" panose="020F0502020204030204" pitchFamily="34" charset="0"/>
              </a:rPr>
              <a:t> 2 </a:t>
            </a:r>
            <a:r>
              <a:rPr lang="en-US" sz="6600" i="1" dirty="0" err="1">
                <a:latin typeface="+mj-lt"/>
                <a:cs typeface="Calibri" panose="020F0502020204030204" pitchFamily="34" charset="0"/>
              </a:rPr>
              <a:t>tiếng</a:t>
            </a:r>
            <a:r>
              <a:rPr lang="en-US" sz="6600" i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6600" i="1" dirty="0" err="1">
                <a:latin typeface="+mj-lt"/>
                <a:cs typeface="Calibri" panose="020F0502020204030204" pitchFamily="34" charset="0"/>
              </a:rPr>
              <a:t>có</a:t>
            </a:r>
            <a:r>
              <a:rPr lang="en-US" sz="6600" i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6600" i="1" dirty="0" err="1">
                <a:latin typeface="+mj-lt"/>
                <a:cs typeface="Calibri" panose="020F0502020204030204" pitchFamily="34" charset="0"/>
              </a:rPr>
              <a:t>vần</a:t>
            </a:r>
            <a:r>
              <a:rPr lang="en-US" sz="6600" i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6600" i="1" dirty="0" err="1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iêc</a:t>
            </a:r>
            <a:r>
              <a:rPr lang="en-US" sz="6600" i="1" dirty="0">
                <a:latin typeface="+mj-lt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7" name="11566775_funny-kids_by_andrew_g_preview (1) cut">
            <a:hlinkClick r:id="" action="ppaction://media"/>
            <a:extLst>
              <a:ext uri="{FF2B5EF4-FFF2-40B4-BE49-F238E27FC236}">
                <a16:creationId xmlns:a16="http://schemas.microsoft.com/office/drawing/2014/main" id="{754BE9EE-6C5C-4D2D-A2A6-6DABF21A1FB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3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14445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54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powerpoint-background-35 | Hình nền, Hình ảnh, Hình">
            <a:extLst>
              <a:ext uri="{FF2B5EF4-FFF2-40B4-BE49-F238E27FC236}">
                <a16:creationId xmlns:a16="http://schemas.microsoft.com/office/drawing/2014/main" id="{B87944EB-38A7-46F9-A89E-688F4E4F3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4730"/>
            <a:ext cx="12191999" cy="647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eart 2">
            <a:hlinkClick r:id="rId5" action="ppaction://hlinksldjump"/>
            <a:extLst>
              <a:ext uri="{FF2B5EF4-FFF2-40B4-BE49-F238E27FC236}">
                <a16:creationId xmlns:a16="http://schemas.microsoft.com/office/drawing/2014/main" id="{506A49AB-5520-43E3-A2D2-205A44FD0EE9}"/>
              </a:ext>
            </a:extLst>
          </p:cNvPr>
          <p:cNvSpPr/>
          <p:nvPr/>
        </p:nvSpPr>
        <p:spPr>
          <a:xfrm rot="20990396">
            <a:off x="278115" y="649408"/>
            <a:ext cx="2763955" cy="1949165"/>
          </a:xfrm>
          <a:prstGeom prst="hear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131C27-BA39-4670-A469-D2D06214ED4D}"/>
              </a:ext>
            </a:extLst>
          </p:cNvPr>
          <p:cNvSpPr txBox="1"/>
          <p:nvPr/>
        </p:nvSpPr>
        <p:spPr>
          <a:xfrm>
            <a:off x="2927794" y="1225243"/>
            <a:ext cx="75021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i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Đọc</a:t>
            </a:r>
            <a:r>
              <a:rPr lang="en-US" sz="54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 to </a:t>
            </a:r>
            <a:r>
              <a:rPr lang="en-US" sz="5400" i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các</a:t>
            </a:r>
            <a:r>
              <a:rPr lang="en-US" sz="54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 </a:t>
            </a:r>
            <a:r>
              <a:rPr lang="en-US" sz="5400" i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từ</a:t>
            </a:r>
            <a:r>
              <a:rPr lang="en-US" sz="54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 </a:t>
            </a:r>
            <a:r>
              <a:rPr lang="en-US" sz="5400" i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sau</a:t>
            </a:r>
            <a:r>
              <a:rPr lang="en-US" sz="54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840831-C1FD-4D2D-8FFC-B08C8FA5F66D}"/>
              </a:ext>
            </a:extLst>
          </p:cNvPr>
          <p:cNvSpPr txBox="1"/>
          <p:nvPr/>
        </p:nvSpPr>
        <p:spPr>
          <a:xfrm>
            <a:off x="2927794" y="3264259"/>
            <a:ext cx="63364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i="1" dirty="0" err="1">
                <a:latin typeface="+mj-lt"/>
                <a:cs typeface="Calibri" panose="020F0502020204030204" pitchFamily="34" charset="0"/>
              </a:rPr>
              <a:t>tiếng</a:t>
            </a:r>
            <a:r>
              <a:rPr lang="en-US" sz="6000" i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6000" i="1" dirty="0" err="1">
                <a:latin typeface="+mj-lt"/>
                <a:cs typeface="Calibri" panose="020F0502020204030204" pitchFamily="34" charset="0"/>
              </a:rPr>
              <a:t>hót</a:t>
            </a:r>
            <a:endParaRPr lang="en-US" sz="6000" i="1" dirty="0">
              <a:latin typeface="+mj-lt"/>
              <a:cs typeface="Calibri" panose="020F0502020204030204" pitchFamily="34" charset="0"/>
            </a:endParaRPr>
          </a:p>
          <a:p>
            <a:pPr algn="ctr"/>
            <a:r>
              <a:rPr lang="en-US" sz="6000" i="1" dirty="0" err="1">
                <a:latin typeface="+mj-lt"/>
                <a:cs typeface="Calibri" panose="020F0502020204030204" pitchFamily="34" charset="0"/>
              </a:rPr>
              <a:t>mắt</a:t>
            </a:r>
            <a:r>
              <a:rPr lang="en-US" sz="6000" i="1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6000" i="1" dirty="0" err="1">
                <a:latin typeface="+mj-lt"/>
                <a:cs typeface="Calibri" panose="020F0502020204030204" pitchFamily="34" charset="0"/>
              </a:rPr>
              <a:t>biếc</a:t>
            </a:r>
            <a:endParaRPr lang="en-US" sz="6000" i="1" dirty="0"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8" name="11566775_funny-kids_by_andrew_g_preview (1) cut">
            <a:hlinkClick r:id="" action="ppaction://media"/>
            <a:extLst>
              <a:ext uri="{FF2B5EF4-FFF2-40B4-BE49-F238E27FC236}">
                <a16:creationId xmlns:a16="http://schemas.microsoft.com/office/drawing/2014/main" id="{B7347D9B-EABF-4E7A-9592-04170B59E9F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3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14445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60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2353</TotalTime>
  <Words>430</Words>
  <Application>Microsoft Office PowerPoint</Application>
  <PresentationFormat>Widescreen</PresentationFormat>
  <Paragraphs>76</Paragraphs>
  <Slides>31</Slides>
  <Notes>4</Notes>
  <HiddenSlides>0</HiddenSlides>
  <MMClips>10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UTM Avo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Ziczac</cp:lastModifiedBy>
  <cp:revision>70</cp:revision>
  <dcterms:created xsi:type="dcterms:W3CDTF">2021-11-01T08:16:43Z</dcterms:created>
  <dcterms:modified xsi:type="dcterms:W3CDTF">2021-12-09T04:23:47Z</dcterms:modified>
</cp:coreProperties>
</file>