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466" r:id="rId2"/>
    <p:sldId id="341" r:id="rId3"/>
    <p:sldId id="342" r:id="rId4"/>
    <p:sldId id="328" r:id="rId5"/>
    <p:sldId id="317" r:id="rId6"/>
    <p:sldId id="319" r:id="rId7"/>
    <p:sldId id="321" r:id="rId8"/>
    <p:sldId id="322" r:id="rId9"/>
    <p:sldId id="323" r:id="rId10"/>
    <p:sldId id="469" r:id="rId11"/>
    <p:sldId id="324" r:id="rId12"/>
    <p:sldId id="325" r:id="rId13"/>
    <p:sldId id="329" r:id="rId14"/>
    <p:sldId id="326" r:id="rId15"/>
    <p:sldId id="330" r:id="rId16"/>
    <p:sldId id="331" r:id="rId17"/>
    <p:sldId id="327" r:id="rId18"/>
    <p:sldId id="468" r:id="rId19"/>
    <p:sldId id="332" r:id="rId20"/>
    <p:sldId id="333" r:id="rId21"/>
    <p:sldId id="334" r:id="rId22"/>
    <p:sldId id="335" r:id="rId23"/>
    <p:sldId id="470" r:id="rId24"/>
    <p:sldId id="343" r:id="rId25"/>
    <p:sldId id="471" r:id="rId26"/>
    <p:sldId id="467" r:id="rId27"/>
  </p:sldIdLst>
  <p:sldSz cx="12192000" cy="6858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HP001 4 hàng" panose="020B0603050302020204" pitchFamily="34" charset="0"/>
      <p:regular r:id="rId33"/>
      <p:bold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AF6C"/>
    <a:srgbClr val="FF8119"/>
    <a:srgbClr val="FF7707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57" autoAdjust="0"/>
    <p:restoredTop sz="94660"/>
  </p:normalViewPr>
  <p:slideViewPr>
    <p:cSldViewPr snapToGrid="0">
      <p:cViewPr>
        <p:scale>
          <a:sx n="66" d="100"/>
          <a:sy n="66" d="100"/>
        </p:scale>
        <p:origin x="922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A356C-4E29-4B51-8192-FB6AC9BA75D7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04840-FF1B-46C7-AC67-9D82010F6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07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2965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51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5767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4298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9605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12156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6664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10888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3434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1491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015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7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1556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74176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6405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892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1371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373192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2420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99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17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000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6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618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524DFA-13F6-43C0-9053-95A339ACE8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3A6E64-5B43-4BA6-8890-55DEB65F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79167-2151-44FC-BF25-DFD27049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6E8D4D-9575-44FE-80EF-A5E5D3774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DF73A-77BC-4174-B01E-823EE96F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8BB73-AA98-40B8-86A0-7E9FF8C4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D71948-3005-4AD2-A429-FBDF9FC90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925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49" r:id="rId7"/>
    <p:sldLayoutId id="2147483650" r:id="rId8"/>
    <p:sldLayoutId id="2147483656" r:id="rId9"/>
    <p:sldLayoutId id="2147483686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7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jpe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gif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900412" y="1203862"/>
            <a:ext cx="10076541" cy="11686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Chào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mừng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con </a:t>
            </a: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đến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8727371" y="49694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0299916" y="628964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pic>
        <p:nvPicPr>
          <p:cNvPr id="7" name="Picture 2" descr="Cô Giáo Hình ảnh PNG | Vector và các tập tin PSD | Tải về miễn phí trên  Pngtree">
            <a:extLst>
              <a:ext uri="{FF2B5EF4-FFF2-40B4-BE49-F238E27FC236}">
                <a16:creationId xmlns:a16="http://schemas.microsoft.com/office/drawing/2014/main" id="{A0575FFE-6F23-B597-1E72-CF87F3A3E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3356" y="1056486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rá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9" y="434739"/>
            <a:ext cx="3601381" cy="295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sú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038" y="434739"/>
            <a:ext cx="3782138" cy="2957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cá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4275" y="434739"/>
            <a:ext cx="3818911" cy="2957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trú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7273" y="3665412"/>
            <a:ext cx="3867254" cy="3037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xúc đấ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7565" y="3665412"/>
            <a:ext cx="3625551" cy="30379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5153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inh-nen-silde-dep-tinh-te-chuyen-nghiep-nha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1212"/>
            <a:ext cx="12192000" cy="5766788"/>
          </a:xfrm>
          <a:prstGeom prst="rect">
            <a:avLst/>
          </a:prstGeom>
        </p:spPr>
      </p:pic>
      <p:pic>
        <p:nvPicPr>
          <p:cNvPr id="3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307" y="500648"/>
            <a:ext cx="1148693" cy="111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63346" y="571820"/>
            <a:ext cx="8055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/>
              <a:t>2. Tiếng nào có vần </a:t>
            </a:r>
            <a:r>
              <a:rPr lang="vi-VN" sz="2400" b="1" dirty="0">
                <a:solidFill>
                  <a:srgbClr val="C00000"/>
                </a:solidFill>
              </a:rPr>
              <a:t>ung</a:t>
            </a:r>
            <a:r>
              <a:rPr lang="vi-VN" sz="2400" b="1" dirty="0"/>
              <a:t>?</a:t>
            </a:r>
            <a:r>
              <a:rPr lang="vi-VN" sz="2400" b="1" dirty="0">
                <a:solidFill>
                  <a:srgbClr val="C00000"/>
                </a:solidFill>
              </a:rPr>
              <a:t> </a:t>
            </a:r>
            <a:r>
              <a:rPr lang="vi-VN" sz="2400" b="1" dirty="0"/>
              <a:t>Tiếng nào có vần </a:t>
            </a:r>
            <a:r>
              <a:rPr lang="vi-VN" sz="2400" b="1" dirty="0">
                <a:solidFill>
                  <a:srgbClr val="C00000"/>
                </a:solidFill>
              </a:rPr>
              <a:t>uc</a:t>
            </a:r>
            <a:r>
              <a:rPr lang="vi-VN" sz="2400" b="1" dirty="0"/>
              <a:t>?</a:t>
            </a:r>
            <a:endParaRPr lang="en-US" sz="2400" b="1" dirty="0"/>
          </a:p>
        </p:txBody>
      </p:sp>
      <p:sp>
        <p:nvSpPr>
          <p:cNvPr id="5" name="Cloud 4"/>
          <p:cNvSpPr/>
          <p:nvPr/>
        </p:nvSpPr>
        <p:spPr>
          <a:xfrm>
            <a:off x="1799898" y="1149272"/>
            <a:ext cx="2351315" cy="1387401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C00000"/>
                </a:solidFill>
              </a:rPr>
              <a:t>ung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7540170" y="1185555"/>
            <a:ext cx="2351315" cy="1387401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C00000"/>
                </a:solidFill>
              </a:rPr>
              <a:t>uc</a:t>
            </a:r>
            <a:endParaRPr lang="en-US" sz="3200" b="1" dirty="0">
              <a:solidFill>
                <a:srgbClr val="C00000"/>
              </a:solidFill>
            </a:endParaRPr>
          </a:p>
        </p:txBody>
      </p:sp>
      <p:pic>
        <p:nvPicPr>
          <p:cNvPr id="7" name="Picture 6" descr="rá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" y="4368415"/>
            <a:ext cx="2162629" cy="1775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sún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61191" y="4368416"/>
            <a:ext cx="2271174" cy="1775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cá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1499" y="4368416"/>
            <a:ext cx="2293256" cy="1775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trúc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03885" y="4319795"/>
            <a:ext cx="2322286" cy="1824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xúc đấ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8353" y="4319795"/>
            <a:ext cx="2177143" cy="1824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2" name="Straight Arrow Connector 11"/>
          <p:cNvCxnSpPr/>
          <p:nvPr/>
        </p:nvCxnSpPr>
        <p:spPr>
          <a:xfrm rot="5400000" flipH="1" flipV="1">
            <a:off x="978386" y="2640163"/>
            <a:ext cx="1853787" cy="155972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  <a:stCxn id="8" idx="0"/>
          </p:cNvCxnSpPr>
          <p:nvPr/>
        </p:nvCxnSpPr>
        <p:spPr>
          <a:xfrm flipH="1" flipV="1">
            <a:off x="3032592" y="2669092"/>
            <a:ext cx="664186" cy="169932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6049108" y="2536673"/>
            <a:ext cx="2165978" cy="182431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  <a:stCxn id="10" idx="0"/>
          </p:cNvCxnSpPr>
          <p:nvPr/>
        </p:nvCxnSpPr>
        <p:spPr>
          <a:xfrm flipH="1" flipV="1">
            <a:off x="8548916" y="2580215"/>
            <a:ext cx="116112" cy="17395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  <a:stCxn id="11" idx="0"/>
          </p:cNvCxnSpPr>
          <p:nvPr/>
        </p:nvCxnSpPr>
        <p:spPr>
          <a:xfrm flipH="1" flipV="1">
            <a:off x="9190069" y="2464101"/>
            <a:ext cx="1886856" cy="18556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C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8424"/>
            <a:ext cx="12192000" cy="5479576"/>
          </a:xfrm>
          <a:prstGeom prst="rect">
            <a:avLst/>
          </a:prstGeom>
        </p:spPr>
      </p:pic>
      <p:pic>
        <p:nvPicPr>
          <p:cNvPr id="3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4400" y="453736"/>
            <a:ext cx="1117600" cy="117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80114" y="603861"/>
            <a:ext cx="4354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C00000"/>
                </a:solidFill>
              </a:rPr>
              <a:t>THƯ GIÃN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 Em Là Công Nhân Lái Xe - Ca Nhạc Thiếu Nhi 3D Vui Nhộn Sôi Động Mới - Skids">
            <a:hlinkClick r:id="" action="ppaction://media"/>
            <a:extLst>
              <a:ext uri="{FF2B5EF4-FFF2-40B4-BE49-F238E27FC236}">
                <a16:creationId xmlns:a16="http://schemas.microsoft.com/office/drawing/2014/main" id="{FCC20FEE-A1D8-4CC2-ADA9-2498733CE9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2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à 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8122"/>
            <a:ext cx="12192000" cy="642987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à 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66" y="3551964"/>
            <a:ext cx="11722392" cy="3358371"/>
          </a:xfrm>
          <a:prstGeom prst="rect">
            <a:avLst/>
          </a:prstGeom>
        </p:spPr>
      </p:pic>
      <p:pic>
        <p:nvPicPr>
          <p:cNvPr id="3" name="Picture 2" descr="image (4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866" y="403749"/>
            <a:ext cx="11722392" cy="3298239"/>
          </a:xfrm>
          <a:prstGeom prst="rect">
            <a:avLst/>
          </a:prstGeom>
        </p:spPr>
      </p:pic>
      <p:pic>
        <p:nvPicPr>
          <p:cNvPr id="5" name="Picture 4" descr="39495461-little-boy-reading-a-blue-book-a-little-cute-boy-reading-a-blue-book-w_0907202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0332" y="0"/>
            <a:ext cx="1129230" cy="9743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7603"/>
            <a:ext cx="12298166" cy="60974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4173" y="3287484"/>
            <a:ext cx="37011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Sáng</a:t>
            </a:r>
            <a:r>
              <a:rPr lang="en-US" sz="4000" b="1" dirty="0"/>
              <a:t> </a:t>
            </a:r>
            <a:r>
              <a:rPr lang="en-US" sz="4000" b="1" dirty="0" err="1"/>
              <a:t>sớm</a:t>
            </a:r>
            <a:endParaRPr lang="en-US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23275" y="5389538"/>
            <a:ext cx="3556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rúc</a:t>
            </a:r>
            <a:endParaRPr lang="en-US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560458" y="1422400"/>
            <a:ext cx="36430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Rét</a:t>
            </a:r>
            <a:r>
              <a:rPr lang="en-US" sz="4000" b="1" dirty="0"/>
              <a:t> run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85040" y="5435600"/>
            <a:ext cx="3802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/>
              <a:t>Ấp</a:t>
            </a:r>
            <a:r>
              <a:rPr lang="en-US" sz="4000" b="1" dirty="0"/>
              <a:t> ủ</a:t>
            </a:r>
          </a:p>
        </p:txBody>
      </p:sp>
      <p:sp>
        <p:nvSpPr>
          <p:cNvPr id="7" name="Cloud 6"/>
          <p:cNvSpPr/>
          <p:nvPr/>
        </p:nvSpPr>
        <p:spPr>
          <a:xfrm>
            <a:off x="1698171" y="428171"/>
            <a:ext cx="4572001" cy="18578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C00000"/>
                </a:solidFill>
              </a:rPr>
              <a:t>Luyện đọc từ ngữ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à 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568" y="3472066"/>
            <a:ext cx="11053011" cy="3385934"/>
          </a:xfrm>
          <a:prstGeom prst="rect">
            <a:avLst/>
          </a:prstGeom>
        </p:spPr>
      </p:pic>
      <p:pic>
        <p:nvPicPr>
          <p:cNvPr id="3" name="Picture 2" descr="image (4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568" y="483649"/>
            <a:ext cx="11053011" cy="2994069"/>
          </a:xfrm>
          <a:prstGeom prst="rect">
            <a:avLst/>
          </a:prstGeom>
        </p:spPr>
      </p:pic>
      <p:sp>
        <p:nvSpPr>
          <p:cNvPr id="4" name="Flowchart: Connector 3"/>
          <p:cNvSpPr/>
          <p:nvPr/>
        </p:nvSpPr>
        <p:spPr>
          <a:xfrm>
            <a:off x="1987075" y="1372072"/>
            <a:ext cx="288884" cy="249382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1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lowchart: Connector 4"/>
          <p:cNvSpPr/>
          <p:nvPr/>
        </p:nvSpPr>
        <p:spPr>
          <a:xfrm>
            <a:off x="3198317" y="1744924"/>
            <a:ext cx="288884" cy="249382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owchart: Connector 5"/>
          <p:cNvSpPr/>
          <p:nvPr/>
        </p:nvSpPr>
        <p:spPr>
          <a:xfrm>
            <a:off x="7812424" y="1737138"/>
            <a:ext cx="288884" cy="249382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Flowchart: Connector 6"/>
          <p:cNvSpPr/>
          <p:nvPr/>
        </p:nvSpPr>
        <p:spPr>
          <a:xfrm>
            <a:off x="2855941" y="2608661"/>
            <a:ext cx="288884" cy="249382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5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lowchart: Connector 7"/>
          <p:cNvSpPr/>
          <p:nvPr/>
        </p:nvSpPr>
        <p:spPr>
          <a:xfrm>
            <a:off x="3732591" y="2183652"/>
            <a:ext cx="288884" cy="249382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4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3946252" y="2993508"/>
            <a:ext cx="288884" cy="249382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6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3946252" y="3342924"/>
            <a:ext cx="288884" cy="249382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b="1" dirty="0">
                <a:latin typeface="Times New Roman" pitchFamily="18" charset="0"/>
                <a:cs typeface="Times New Roman" pitchFamily="18" charset="0"/>
              </a:rPr>
              <a:t>7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39495461-little-boy-reading-a-blue-book-a-little-cute-boy-reading-a-blue-book-w_0907202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5978" y="0"/>
            <a:ext cx="1254456" cy="929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à 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" y="3472065"/>
            <a:ext cx="10641330" cy="3048655"/>
          </a:xfrm>
          <a:prstGeom prst="rect">
            <a:avLst/>
          </a:prstGeom>
        </p:spPr>
      </p:pic>
      <p:pic>
        <p:nvPicPr>
          <p:cNvPr id="3" name="Picture 2" descr="image (4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" y="483648"/>
            <a:ext cx="10641330" cy="2994069"/>
          </a:xfrm>
          <a:prstGeom prst="rect">
            <a:avLst/>
          </a:prstGeom>
        </p:spPr>
      </p:pic>
      <p:pic>
        <p:nvPicPr>
          <p:cNvPr id="5" name="Picture 4" descr="39495461-little-boy-reading-a-blue-book-a-little-cute-boy-reading-a-blue-book-w_09072021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0332" y="0"/>
            <a:ext cx="1129230" cy="97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49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-ctu.vn_anh_dong_mau_slide_powerpoint_dep_(8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66008"/>
            <a:ext cx="1304145" cy="1091992"/>
          </a:xfrm>
          <a:prstGeom prst="rect">
            <a:avLst/>
          </a:prstGeom>
        </p:spPr>
      </p:pic>
      <p:pic>
        <p:nvPicPr>
          <p:cNvPr id="5" name="Picture 4" descr="image (5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39140"/>
            <a:ext cx="12294480" cy="4526868"/>
          </a:xfrm>
          <a:prstGeom prst="rect">
            <a:avLst/>
          </a:prstGeom>
        </p:spPr>
      </p:pic>
      <p:pic>
        <p:nvPicPr>
          <p:cNvPr id="6" name="Picture 5" descr="3-mau_slide_powerpoint_dep_ctu.vn_(116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7314" y="5643240"/>
            <a:ext cx="1204686" cy="1043215"/>
          </a:xfrm>
          <a:prstGeom prst="rect">
            <a:avLst/>
          </a:prstGeom>
        </p:spPr>
      </p:pic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4509230" y="3414007"/>
            <a:ext cx="764498" cy="113925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 flipV="1">
            <a:off x="4509230" y="3429000"/>
            <a:ext cx="629587" cy="128915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Ảnh-động-đặt-câu-hỏi-thắc-mắc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0158" y="450376"/>
            <a:ext cx="1663908" cy="1274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973ac68654e2dff98487aa46fec459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03793"/>
          </a:xfrm>
          <a:prstGeom prst="rect">
            <a:avLst/>
          </a:prstGeom>
        </p:spPr>
      </p:pic>
      <p:pic>
        <p:nvPicPr>
          <p:cNvPr id="3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0" y="450378"/>
            <a:ext cx="1219200" cy="114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60828" y="2875002"/>
            <a:ext cx="60154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solidFill>
                  <a:srgbClr val="FF0000"/>
                </a:solidFill>
              </a:rPr>
              <a:t>KHỞI ĐỘNG 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310ed248e4ce1690f01369433bfbc8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963514" y="2633585"/>
            <a:ext cx="6284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>
                <a:solidFill>
                  <a:schemeClr val="bg1"/>
                </a:solidFill>
              </a:rPr>
              <a:t>TẬP VIẾT</a:t>
            </a:r>
            <a:endParaRPr lang="en-US" sz="9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33486" y="558800"/>
            <a:ext cx="62411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rgbClr val="002060"/>
                </a:solidFill>
              </a:rPr>
              <a:t>Viết bảng con</a:t>
            </a:r>
            <a:endParaRPr lang="en-US" sz="4800" b="1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E00216-939E-438B-A992-CF316AF5B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010" y="1809335"/>
            <a:ext cx="3018408" cy="20724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BA626B-997E-4556-8B77-8C6113EB52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404" t="31853" r="11751" b="32212"/>
          <a:stretch/>
        </p:blipFill>
        <p:spPr>
          <a:xfrm>
            <a:off x="8133010" y="4515949"/>
            <a:ext cx="3087330" cy="13022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6CEEDB-9E4D-4427-881D-E7E33C1699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88" t="20193" r="6031" b="20116"/>
          <a:stretch/>
        </p:blipFill>
        <p:spPr>
          <a:xfrm>
            <a:off x="620433" y="1809335"/>
            <a:ext cx="6421702" cy="40088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506B88-7F49-4696-95DF-58BFDC5D7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3010" y="1892462"/>
            <a:ext cx="3018408" cy="20724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15E6B3-981B-4C57-A81F-FE595CDD68A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88" t="20193" r="6031" b="20116"/>
          <a:stretch/>
        </p:blipFill>
        <p:spPr>
          <a:xfrm>
            <a:off x="620433" y="1892462"/>
            <a:ext cx="6421702" cy="40088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W311202_1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5771" y="0"/>
            <a:ext cx="2685143" cy="19158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3F9DFD-5241-4B5D-ABBC-D4347D5E39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324" y="2584195"/>
            <a:ext cx="11337351" cy="20290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0"/>
            <a:ext cx="11236960" cy="685800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420168" y="2521401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349891" y="3740354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332163" y="5000477"/>
            <a:ext cx="391956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Ǖ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ί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ả ǧ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ί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94720" y="323204"/>
            <a:ext cx="85147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Thứ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Hai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ngày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26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tháng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12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năm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2022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409491" y="1574570"/>
            <a:ext cx="7023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Bài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88:       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ung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-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uc</a:t>
            </a:r>
            <a:endParaRPr lang="en-US" altLang="vi-VN" sz="3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973023" y="2521164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124309" y="2522981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59050" y="2518252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278562" y="3768387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066361" y="3763731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849513" y="3740409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599702" y="3753774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71154" y="3747787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9543189" y="3742708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Ďc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870056" y="938795"/>
            <a:ext cx="22647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Ğng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V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İt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A6D601-BC0B-68CF-6E95-0EA493DC7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3370" y="4994074"/>
            <a:ext cx="391956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Ǖ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ί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ả ǧ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ί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02003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5" grpId="0"/>
      <p:bldP spid="11" grpId="0"/>
      <p:bldP spid="12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0"/>
            <a:ext cx="11236960" cy="6858000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429008" y="4385974"/>
            <a:ext cx="925020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đàn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gà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con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Θ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łm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Θ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Ğp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: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429008" y="655222"/>
            <a:ext cx="3325753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bŪg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cúc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887246" y="5617902"/>
            <a:ext cx="925020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Ε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−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ấm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Ǖ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ί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á!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ấm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Ǖ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ί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á!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3B968A-E470-2AF0-F88B-06B6201E4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2363" y="656653"/>
            <a:ext cx="3325753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bŪg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cúc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F5A552-5097-9E94-E83E-E24160F21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151" y="3133219"/>
            <a:ext cx="4476127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khóm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trúc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EFD389-876E-0BBE-6F44-0587199E8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8" y="1897170"/>
            <a:ext cx="4476127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thùng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ǟác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E67F92-47A3-C864-759A-A13918141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739" y="1891459"/>
            <a:ext cx="4476127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thùng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ǟác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35340F-F105-7386-A167-FA0EBEDEB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1328" y="3130324"/>
            <a:ext cx="4476127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khóm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trúc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897912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/>
      <p:bldP spid="8" grpId="0"/>
      <p:bldP spid="9" grpId="0"/>
      <p:bldP spid="10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90D78DE3-6D2F-F672-3691-67017CCFEA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868276"/>
              </p:ext>
            </p:extLst>
          </p:nvPr>
        </p:nvGraphicFramePr>
        <p:xfrm>
          <a:off x="0" y="0"/>
          <a:ext cx="6420463" cy="6975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209">
                  <a:extLst>
                    <a:ext uri="{9D8B030D-6E8A-4147-A177-3AD203B41FA5}">
                      <a16:colId xmlns:a16="http://schemas.microsoft.com/office/drawing/2014/main" val="1005318883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891989839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2572313129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725636240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277940426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2076279683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365835538"/>
                    </a:ext>
                  </a:extLst>
                </a:gridCol>
              </a:tblGrid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6600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0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3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4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5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187545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0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139218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514441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977692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3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499298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4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00B0F0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AF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294134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37604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CEAA4EF-0156-358C-64CA-2A61850BCE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203962"/>
              </p:ext>
            </p:extLst>
          </p:nvPr>
        </p:nvGraphicFramePr>
        <p:xfrm>
          <a:off x="6420463" y="0"/>
          <a:ext cx="6420463" cy="6975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209">
                  <a:extLst>
                    <a:ext uri="{9D8B030D-6E8A-4147-A177-3AD203B41FA5}">
                      <a16:colId xmlns:a16="http://schemas.microsoft.com/office/drawing/2014/main" val="1005318883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891989839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2572313129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725636240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277940426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2076279683"/>
                    </a:ext>
                  </a:extLst>
                </a:gridCol>
                <a:gridCol w="917209">
                  <a:extLst>
                    <a:ext uri="{9D8B030D-6E8A-4147-A177-3AD203B41FA5}">
                      <a16:colId xmlns:a16="http://schemas.microsoft.com/office/drawing/2014/main" val="365835538"/>
                    </a:ext>
                  </a:extLst>
                </a:gridCol>
              </a:tblGrid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66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187545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9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139218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8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514441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977692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499298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294134"/>
                  </a:ext>
                </a:extLst>
              </a:tr>
              <a:tr h="979714"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40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376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04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-mam-non_04010966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079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by Shack">
            <a:hlinkClick r:id="" action="ppaction://media"/>
            <a:extLst>
              <a:ext uri="{FF2B5EF4-FFF2-40B4-BE49-F238E27FC236}">
                <a16:creationId xmlns:a16="http://schemas.microsoft.com/office/drawing/2014/main" id="{B2BA028D-FA01-4E2B-9934-9607A12721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63826"/>
            <a:ext cx="12152243" cy="639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6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h-dong-powerpoint-vo-tay_013558838.gif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552989"/>
            <a:ext cx="2470245" cy="196527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22948" y="1446662"/>
            <a:ext cx="4967785" cy="400765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4400" b="1" i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ung</a:t>
            </a:r>
            <a:endParaRPr lang="en-US" sz="14400" b="1" i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" name="Picture 9" descr="1-mau_slide_powerpoint_dep_ctu.vn_(4)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0004" y="4975123"/>
            <a:ext cx="1861457" cy="1322614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6562749" y="1446662"/>
            <a:ext cx="4885898" cy="400765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4400" b="1" i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uc</a:t>
            </a:r>
            <a:endParaRPr lang="en-US" sz="14400" b="1" i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7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307" y="1"/>
            <a:ext cx="1148693" cy="114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Ảnh-động-slide-học-tập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7898" y="4217158"/>
            <a:ext cx="3129317" cy="26408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84D154C-1844-452E-7BB7-96B001441AAD}"/>
              </a:ext>
            </a:extLst>
          </p:cNvPr>
          <p:cNvSpPr txBox="1"/>
          <p:nvPr/>
        </p:nvSpPr>
        <p:spPr>
          <a:xfrm>
            <a:off x="2754313" y="338666"/>
            <a:ext cx="60154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</a:rPr>
              <a:t>Bài</a:t>
            </a:r>
            <a:r>
              <a:rPr lang="en-US" sz="6600" b="1" dirty="0">
                <a:solidFill>
                  <a:srgbClr val="FF0000"/>
                </a:solidFill>
              </a:rPr>
              <a:t> 88: </a:t>
            </a:r>
            <a:r>
              <a:rPr lang="en-US" sz="6600" b="1" dirty="0" err="1">
                <a:solidFill>
                  <a:srgbClr val="FF0000"/>
                </a:solidFill>
              </a:rPr>
              <a:t>ung</a:t>
            </a:r>
            <a:r>
              <a:rPr lang="en-US" sz="6600" b="1" dirty="0">
                <a:solidFill>
                  <a:srgbClr val="FF0000"/>
                </a:solidFill>
              </a:rPr>
              <a:t>- </a:t>
            </a:r>
            <a:r>
              <a:rPr lang="en-US" sz="6600" b="1" dirty="0" err="1">
                <a:solidFill>
                  <a:srgbClr val="FF0000"/>
                </a:solidFill>
              </a:rPr>
              <a:t>uc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399643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307" y="465164"/>
            <a:ext cx="1148693" cy="114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8292" y="1998968"/>
            <a:ext cx="7166507" cy="4748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41437" y="1444970"/>
            <a:ext cx="3181444" cy="110799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i="1" dirty="0">
                <a:latin typeface="+mj-lt"/>
                <a:cs typeface="Times New Roman" pitchFamily="18" charset="0"/>
              </a:rPr>
              <a:t>s</a:t>
            </a:r>
            <a:r>
              <a:rPr lang="vi-VN" sz="6600" b="1" i="1" dirty="0">
                <a:latin typeface="+mj-lt"/>
                <a:cs typeface="Times New Roman" pitchFamily="18" charset="0"/>
              </a:rPr>
              <a:t>ung  </a:t>
            </a:r>
            <a:endParaRPr lang="en-US" sz="6600" b="1" i="1" dirty="0">
              <a:latin typeface="+mj-lt"/>
              <a:cs typeface="Times New Roman" pitchFamily="18" charset="0"/>
            </a:endParaRPr>
          </a:p>
        </p:txBody>
      </p:sp>
      <p:grpSp>
        <p:nvGrpSpPr>
          <p:cNvPr id="7" name="Group 15"/>
          <p:cNvGrpSpPr/>
          <p:nvPr/>
        </p:nvGrpSpPr>
        <p:grpSpPr>
          <a:xfrm>
            <a:off x="661064" y="3371810"/>
            <a:ext cx="3261817" cy="2250830"/>
            <a:chOff x="3810000" y="1447800"/>
            <a:chExt cx="2209800" cy="1524000"/>
          </a:xfrm>
        </p:grpSpPr>
        <p:sp>
          <p:nvSpPr>
            <p:cNvPr id="8" name="Rectangle 7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i="1" dirty="0">
                  <a:solidFill>
                    <a:srgbClr val="FF0000"/>
                  </a:solidFill>
                  <a:latin typeface="+mj-lt"/>
                  <a:cs typeface="Times New Roman" pitchFamily="18" charset="0"/>
                </a:rPr>
                <a:t>ung</a:t>
              </a:r>
              <a:endParaRPr lang="en-US" sz="6000" b="1" i="1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i="1" dirty="0">
                  <a:solidFill>
                    <a:srgbClr val="FF0000"/>
                  </a:solidFill>
                  <a:latin typeface="+mj-lt"/>
                  <a:cs typeface="Times New Roman" pitchFamily="18" charset="0"/>
                </a:rPr>
                <a:t>u</a:t>
              </a:r>
              <a:endParaRPr lang="en-US" sz="6000" b="1" i="1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i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ng</a:t>
              </a:r>
              <a:endParaRPr lang="en-US" sz="6000" b="1" i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F0AC44-15A8-4BD4-B63C-4A176F1A12B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3" r="14253"/>
          <a:stretch/>
        </p:blipFill>
        <p:spPr>
          <a:xfrm>
            <a:off x="-648945" y="1277041"/>
            <a:ext cx="6011057" cy="53000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49441" y="786242"/>
            <a:ext cx="3181444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+mj-lt"/>
                <a:cs typeface="Times New Roman" pitchFamily="18" charset="0"/>
              </a:rPr>
              <a:t>c</a:t>
            </a:r>
            <a:r>
              <a:rPr lang="vi-VN" sz="8000" b="1" dirty="0">
                <a:latin typeface="+mj-lt"/>
                <a:cs typeface="Times New Roman" pitchFamily="18" charset="0"/>
              </a:rPr>
              <a:t>úc  </a:t>
            </a:r>
            <a:endParaRPr lang="en-US" sz="8000" b="1" dirty="0">
              <a:latin typeface="+mj-lt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39052" y="786242"/>
            <a:ext cx="14659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000" b="1" dirty="0">
                <a:solidFill>
                  <a:srgbClr val="FF0000"/>
                </a:solidFill>
              </a:rPr>
              <a:t>úc</a:t>
            </a:r>
            <a:endParaRPr lang="en-US" sz="8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51392" y="2817269"/>
            <a:ext cx="3248168" cy="120032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72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uc</a:t>
            </a:r>
            <a:endParaRPr lang="en-US" sz="72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grpSp>
        <p:nvGrpSpPr>
          <p:cNvPr id="8" name="Group 15"/>
          <p:cNvGrpSpPr/>
          <p:nvPr/>
        </p:nvGrpSpPr>
        <p:grpSpPr>
          <a:xfrm>
            <a:off x="7237742" y="4098918"/>
            <a:ext cx="3286421" cy="2250830"/>
            <a:chOff x="3810000" y="1447800"/>
            <a:chExt cx="2209800" cy="1524000"/>
          </a:xfrm>
        </p:grpSpPr>
        <p:sp>
          <p:nvSpPr>
            <p:cNvPr id="9" name="Rectangle 8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FF0000"/>
                  </a:solidFill>
                  <a:latin typeface="+mj-lt"/>
                  <a:cs typeface="Times New Roman" pitchFamily="18" charset="0"/>
                </a:rPr>
                <a:t>uc</a:t>
              </a:r>
              <a:endParaRPr lang="en-US" sz="6000" b="1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FF0000"/>
                  </a:solidFill>
                  <a:latin typeface="+mj-lt"/>
                  <a:cs typeface="Times New Roman" pitchFamily="18" charset="0"/>
                </a:rPr>
                <a:t>u</a:t>
              </a:r>
              <a:endParaRPr lang="en-US" sz="6000" b="1" dirty="0">
                <a:solidFill>
                  <a:srgbClr val="FF0000"/>
                </a:solidFill>
                <a:latin typeface="+mj-lt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rgbClr val="FF0000"/>
                  </a:solidFill>
                  <a:latin typeface="UTM Avo" panose="02040603050506020204" pitchFamily="18" charset="0"/>
                </a:rPr>
                <a:t>c</a:t>
              </a:r>
              <a:endParaRPr lang="en-US" sz="60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63452" y="4366752"/>
            <a:ext cx="2376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i="1" dirty="0"/>
              <a:t>s</a:t>
            </a:r>
            <a:r>
              <a:rPr lang="vi-VN" sz="5400" b="1" i="1" dirty="0">
                <a:solidFill>
                  <a:srgbClr val="FF0000"/>
                </a:solidFill>
              </a:rPr>
              <a:t>ung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307" y="510229"/>
            <a:ext cx="1148693" cy="114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93898"/>
            <a:ext cx="5870970" cy="33033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0AC44-15A8-4BD4-B63C-4A176F1A12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9" r="10259"/>
          <a:stretch/>
        </p:blipFill>
        <p:spPr>
          <a:xfrm>
            <a:off x="6782540" y="510230"/>
            <a:ext cx="4270650" cy="33870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23557" y="5546489"/>
            <a:ext cx="19283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i="1" dirty="0">
                <a:solidFill>
                  <a:srgbClr val="FF0000"/>
                </a:solidFill>
              </a:rPr>
              <a:t>ung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43036" y="4366752"/>
            <a:ext cx="14540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i="1" dirty="0"/>
              <a:t>c</a:t>
            </a:r>
            <a:r>
              <a:rPr lang="vi-VN" sz="5400" b="1" i="1" dirty="0">
                <a:solidFill>
                  <a:srgbClr val="FF0000"/>
                </a:solidFill>
              </a:rPr>
              <a:t>úc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96030" y="5546489"/>
            <a:ext cx="2164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>
                <a:solidFill>
                  <a:srgbClr val="FF0000"/>
                </a:solidFill>
              </a:rPr>
              <a:t>u</a:t>
            </a:r>
            <a:r>
              <a:rPr lang="vi-VN" sz="5400" b="1" i="1" dirty="0">
                <a:solidFill>
                  <a:srgbClr val="FF0000"/>
                </a:solidFill>
              </a:rPr>
              <a:t>c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487886" y="1134384"/>
            <a:ext cx="5704114" cy="5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" y="1211944"/>
            <a:ext cx="5846000" cy="5646056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4503762" y="413659"/>
            <a:ext cx="3493827" cy="122829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rgbClr val="C00000"/>
                </a:solidFill>
              </a:rPr>
              <a:t>So sánh</a:t>
            </a:r>
            <a:endParaRPr lang="en-US" sz="4000" b="1" dirty="0">
              <a:solidFill>
                <a:srgbClr val="C00000"/>
              </a:solidFill>
            </a:endParaRPr>
          </a:p>
        </p:txBody>
      </p:sp>
      <p:pic>
        <p:nvPicPr>
          <p:cNvPr id="5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307" y="413660"/>
            <a:ext cx="1148693" cy="114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00042" y="2389505"/>
            <a:ext cx="2151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i="1" dirty="0">
                <a:latin typeface="Calibri" panose="020F0502020204030204" pitchFamily="34" charset="0"/>
                <a:cs typeface="Calibri" panose="020F0502020204030204" pitchFamily="34" charset="0"/>
              </a:rPr>
              <a:t>ung</a:t>
            </a:r>
            <a:endParaRPr lang="en-US" sz="6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96629" y="2380345"/>
            <a:ext cx="1553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1" i="1" dirty="0">
                <a:latin typeface="Calibri" panose="020F0502020204030204" pitchFamily="34" charset="0"/>
                <a:cs typeface="Calibri" panose="020F0502020204030204" pitchFamily="34" charset="0"/>
              </a:rPr>
              <a:t>uc</a:t>
            </a:r>
            <a:endParaRPr lang="en-US" sz="6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81592" y="2399462"/>
            <a:ext cx="7726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endParaRPr lang="en-US" sz="60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27196" y="2380087"/>
            <a:ext cx="605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endParaRPr lang="en-US" sz="60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-mam-non_04010966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1476"/>
            <a:ext cx="12191999" cy="6486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Content Placeholder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63" y="2185329"/>
            <a:ext cx="6243163" cy="45720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ounded Rectangular Callout 3"/>
          <p:cNvSpPr/>
          <p:nvPr/>
        </p:nvSpPr>
        <p:spPr>
          <a:xfrm>
            <a:off x="3295752" y="514698"/>
            <a:ext cx="6234546" cy="755863"/>
          </a:xfrm>
          <a:prstGeom prst="wedgeRoundRectCallou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5400" b="1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BẢNG </a:t>
            </a:r>
            <a:r>
              <a:rPr lang="en-US" sz="5400" b="1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G</a:t>
            </a:r>
            <a:r>
              <a:rPr lang="vi-VN" sz="5400" b="1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ÀI</a:t>
            </a:r>
            <a:endParaRPr lang="en-US" sz="5400" b="1" i="1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3307" y="614363"/>
            <a:ext cx="1148693" cy="107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436888" y="1723664"/>
            <a:ext cx="1978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i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ung</a:t>
            </a:r>
            <a:endParaRPr lang="en-US" sz="5400" b="1" i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15244" y="2995296"/>
            <a:ext cx="21983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i="1" dirty="0">
                <a:latin typeface="+mj-lt"/>
                <a:cs typeface="Times New Roman" pitchFamily="18" charset="0"/>
              </a:rPr>
              <a:t>s</a:t>
            </a:r>
            <a:r>
              <a:rPr lang="vi-VN" sz="5400" b="1" i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ung</a:t>
            </a:r>
            <a:endParaRPr lang="en-US" sz="5400" b="1" i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43802" y="1658349"/>
            <a:ext cx="19789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b="1" i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uc</a:t>
            </a:r>
            <a:endParaRPr lang="en-US" sz="5400" b="1" i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18164" y="3148508"/>
            <a:ext cx="1588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i="1" dirty="0"/>
              <a:t>c</a:t>
            </a:r>
            <a:r>
              <a:rPr lang="vi-VN" sz="5400" b="1" i="1" dirty="0">
                <a:solidFill>
                  <a:srgbClr val="FF0000"/>
                </a:solidFill>
              </a:rPr>
              <a:t>úc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3089</TotalTime>
  <Words>255</Words>
  <Application>Microsoft Office PowerPoint</Application>
  <PresentationFormat>Widescreen</PresentationFormat>
  <Paragraphs>158</Paragraphs>
  <Slides>26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HP001 4 hàng</vt:lpstr>
      <vt:lpstr>Arial</vt:lpstr>
      <vt:lpstr>UTM Avo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100</cp:revision>
  <dcterms:created xsi:type="dcterms:W3CDTF">2021-11-01T08:16:43Z</dcterms:created>
  <dcterms:modified xsi:type="dcterms:W3CDTF">2022-12-26T09:25:56Z</dcterms:modified>
</cp:coreProperties>
</file>