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8" r:id="rId2"/>
    <p:sldId id="310" r:id="rId3"/>
    <p:sldId id="319" r:id="rId4"/>
    <p:sldId id="320" r:id="rId5"/>
    <p:sldId id="317" r:id="rId6"/>
    <p:sldId id="314" r:id="rId7"/>
    <p:sldId id="312" r:id="rId8"/>
    <p:sldId id="313" r:id="rId9"/>
    <p:sldId id="276" r:id="rId10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7691" autoAdjust="0"/>
  </p:normalViewPr>
  <p:slideViewPr>
    <p:cSldViewPr snapToGrid="0">
      <p:cViewPr varScale="1">
        <p:scale>
          <a:sx n="61" d="100"/>
          <a:sy n="61" d="100"/>
        </p:scale>
        <p:origin x="111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94A46-C361-4976-8C31-F67C521657BB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A2D2D-9BBB-4508-A88F-DA72A7697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1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3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15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6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7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1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7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5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.emf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90" y="0"/>
            <a:ext cx="112997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5921" y="395514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4000" b="1" dirty="0" smtClean="0"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latin typeface="HP001 4 hàng" panose="020B0603050302020204" pitchFamily="34" charset="0"/>
              </a:rPr>
              <a:t> 2021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4367" y="1141121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ang 1 ô ly" pitchFamily="34" charset="0"/>
              </a:rPr>
              <a:t>Tiếng</a:t>
            </a:r>
            <a:r>
              <a:rPr lang="en-US" sz="4000" b="1" dirty="0" smtClean="0">
                <a:latin typeface="HP001 4 hang 1 ô ly" pitchFamily="34" charset="0"/>
              </a:rPr>
              <a:t> </a:t>
            </a:r>
            <a:r>
              <a:rPr lang="en-US" sz="4000" b="1" dirty="0" err="1" smtClean="0">
                <a:latin typeface="HP001 4 hang 1 ô ly" pitchFamily="34" charset="0"/>
              </a:rPr>
              <a:t>Việt</a:t>
            </a:r>
            <a:r>
              <a:rPr lang="en-US" sz="4000" b="1" dirty="0" smtClean="0">
                <a:latin typeface="HP001 4 hang 1 ô ly" pitchFamily="34" charset="0"/>
              </a:rPr>
              <a:t>(</a:t>
            </a:r>
            <a:r>
              <a:rPr lang="en-US" sz="4000" b="1" dirty="0" err="1" smtClean="0">
                <a:latin typeface="HP001 4 hang 1 ô ly" pitchFamily="34" charset="0"/>
              </a:rPr>
              <a:t>Nghe</a:t>
            </a:r>
            <a:r>
              <a:rPr lang="en-US" sz="4000" b="1" dirty="0" smtClean="0">
                <a:latin typeface="HP001 4 hang 1 ô ly" pitchFamily="34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latin typeface="HP001 4 hang 1 ô ly" pitchFamily="34" charset="0"/>
              </a:rPr>
              <a:t> </a:t>
            </a:r>
            <a:r>
              <a:rPr lang="en-US" sz="4000" b="1" dirty="0" err="1" smtClean="0">
                <a:latin typeface="HP001 4 hang 1 ô ly" pitchFamily="34" charset="0"/>
              </a:rPr>
              <a:t>viết</a:t>
            </a:r>
            <a:r>
              <a:rPr lang="en-US" sz="4000" b="1" dirty="0" smtClean="0">
                <a:latin typeface="HP001 4 hang 1 ô ly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24077" y="1889161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latin typeface="HP001 4 hàng" panose="020B0603050302020204" pitchFamily="34" charset="0"/>
              </a:rPr>
              <a:t> 2: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hôm</a:t>
            </a:r>
            <a:r>
              <a:rPr lang="en-US" sz="4000" b="1" dirty="0" smtClean="0">
                <a:latin typeface="HP001 4 hàng" panose="020B0603050302020204" pitchFamily="34" charset="0"/>
              </a:rPr>
              <a:t> qua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đâu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rồi</a:t>
            </a:r>
            <a:r>
              <a:rPr lang="en-US" sz="4000" b="1" dirty="0" smtClean="0">
                <a:latin typeface="HP001 4 hàng" panose="020B0603050302020204" pitchFamily="34" charset="0"/>
              </a:rPr>
              <a:t>?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151" y="470457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22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412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viết</a:t>
            </a: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46" y="1145783"/>
            <a:ext cx="10022376" cy="3478523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00" y="295841"/>
            <a:ext cx="2001014" cy="19956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88693" y="2371648"/>
            <a:ext cx="5649415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hạt lúa Ε− ǇrŬg</a:t>
            </a:r>
          </a:p>
          <a:p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Cáζ đŬg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εờ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gặt hái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Chín vàng jàu Ŕϐ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jΪg. </a:t>
            </a:r>
            <a:endParaRPr lang="vi-VN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9580" y="1476888"/>
            <a:ext cx="5968653" cy="123104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Ngày hį Ǖίa đâu </a:t>
            </a:r>
            <a:r>
              <a:rPr lang="vi-VN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ǟē? 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  <a:p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88933" y="2356078"/>
            <a:ext cx="4577831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vở hŬg của cΪ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CΪ hǌ hàζ εăm εỉ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Là wgày Ǖίa vẫn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cŜ.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1357" y="4909647"/>
            <a:ext cx="10167720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khổ thơ cuối, bố đã dặn bạn nhỏ làm gì để “ngày hôm qua vẫn còn”?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39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151" y="470457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22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412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viết</a:t>
            </a: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46" y="1145783"/>
            <a:ext cx="10022376" cy="3478523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00" y="295841"/>
            <a:ext cx="2001014" cy="19956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88693" y="2371648"/>
            <a:ext cx="5649415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hạt lúa Ε− ǇrŬg</a:t>
            </a:r>
          </a:p>
          <a:p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Cáζ đŬg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εờ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gặt hái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Chín vàng jàu Ŕϐ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jΪg. </a:t>
            </a:r>
            <a:endParaRPr lang="vi-VN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9580" y="1476888"/>
            <a:ext cx="5968653" cy="123104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Ngày hį Ǖίa đâu </a:t>
            </a:r>
            <a:r>
              <a:rPr lang="vi-VN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ǟē? 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  <a:p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88933" y="2356078"/>
            <a:ext cx="4577831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vở hŬg của cΪ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CΪ hǌ hàζ εăm εỉ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Là wgày Ǖίa vẫn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cŜ.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86772" y="4974406"/>
            <a:ext cx="886131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 thơ có những chữ nào viết hoa?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87458" y="5087434"/>
            <a:ext cx="961382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đoạn thơ cần viết như thế nào?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39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3" grpId="0"/>
      <p:bldP spid="24" grpId="0"/>
      <p:bldP spid="24" grpId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151" y="470457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22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412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viết</a:t>
            </a: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46" y="1145783"/>
            <a:ext cx="10022376" cy="3478523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00" y="295841"/>
            <a:ext cx="2001014" cy="19956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88693" y="2371648"/>
            <a:ext cx="5649415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hạt lúa Ε− ǇrŬg</a:t>
            </a:r>
          </a:p>
          <a:p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Cáζ đŬg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εờ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gặt hái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Chín vàng jàu Ŕϐ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jΪg. </a:t>
            </a:r>
            <a:endParaRPr lang="vi-VN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9580" y="1476888"/>
            <a:ext cx="5968653" cy="123104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Ngày hį Ǖίa đâu </a:t>
            </a:r>
            <a:r>
              <a:rPr lang="vi-VN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ǟē? 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  <a:p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88933" y="2356078"/>
            <a:ext cx="4577831" cy="209281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lại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vở hŬg của cΪ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CΪ hǌ hàζ εăm εỉ</a:t>
            </a:r>
          </a:p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Là wgày Ǖίa vẫn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cŜ.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534929" y="2780269"/>
            <a:ext cx="840259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922107" y="3266301"/>
            <a:ext cx="840259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563761" y="4238367"/>
            <a:ext cx="1565190" cy="288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5139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66" y="1546989"/>
            <a:ext cx="3284120" cy="3479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1" y="485191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b="1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b="1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b="1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b="1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b="1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b="1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b="1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b="1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b="1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b="1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b="1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1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五角星 32"/>
          <p:cNvSpPr/>
          <p:nvPr/>
        </p:nvSpPr>
        <p:spPr>
          <a:xfrm rot="2121297">
            <a:off x="1167493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2" name="五角星 36"/>
          <p:cNvSpPr/>
          <p:nvPr/>
        </p:nvSpPr>
        <p:spPr>
          <a:xfrm rot="2755789">
            <a:off x="987049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3" name="五角星 35"/>
          <p:cNvSpPr/>
          <p:nvPr/>
        </p:nvSpPr>
        <p:spPr>
          <a:xfrm rot="19384917">
            <a:off x="10646270" y="-97402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4" name="五角星 34"/>
          <p:cNvSpPr/>
          <p:nvPr/>
        </p:nvSpPr>
        <p:spPr>
          <a:xfrm rot="337835">
            <a:off x="1146237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5" name="五角星 36"/>
          <p:cNvSpPr/>
          <p:nvPr/>
        </p:nvSpPr>
        <p:spPr>
          <a:xfrm rot="20248740">
            <a:off x="1156011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899234" y="489789"/>
            <a:ext cx="5398965" cy="768270"/>
            <a:chOff x="693241" y="945059"/>
            <a:chExt cx="5398965" cy="768270"/>
          </a:xfrm>
        </p:grpSpPr>
        <p:sp>
          <p:nvSpPr>
            <p:cNvPr id="29" name="Rounded Rectangle 28"/>
            <p:cNvSpPr/>
            <p:nvPr/>
          </p:nvSpPr>
          <p:spPr>
            <a:xfrm>
              <a:off x="693241" y="945059"/>
              <a:ext cx="3220853" cy="76827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3241" y="958427"/>
              <a:ext cx="5398965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Tư thế ngồi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250924" y="1281502"/>
            <a:ext cx="6421642" cy="455502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Lưng thẳng.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tì ngực xuống bàn.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hơi cúi.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 cách vở khoảng 25-30cm.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 phải cầm bút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 trái tì nhẹ lên mép vở để giữ.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chân để song song thoải mái.</a:t>
            </a:r>
          </a:p>
          <a:p>
            <a:endParaRPr lang="en-US" sz="3200" b="1" dirty="0" smtClean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488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80012" y="453151"/>
            <a:ext cx="6672269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Ngày hį Ǖίa đâu ǟē?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1470" y="1150954"/>
            <a:ext cx="467873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Ngày hį Ǖίa ở lại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0995" y="3191070"/>
            <a:ext cx="550841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Chín vàng jàu Ŕϐ jΪg.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1470" y="1833542"/>
            <a:ext cx="4967224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hạt lúa Ε− ǇrŬg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2986" y="2499381"/>
            <a:ext cx="467873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Cáζ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đŬg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εờ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gặt hái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8531" y="4516417"/>
            <a:ext cx="603859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Ngày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hį Ǖίa ở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lại</a:t>
            </a:r>
            <a:endParaRPr lang="vi-VN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7016" y="5876150"/>
            <a:ext cx="4898594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CΪ hǌ hàζ εăm εỉ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8040" y="5195111"/>
            <a:ext cx="603859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TǟΪg vở hŬg của cΪ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7016" y="6361383"/>
            <a:ext cx="471345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Là wgày Ǖίa vẫn cŜ.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21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A76B35-C53E-4365-88B0-78505D3005E0}"/>
              </a:ext>
            </a:extLst>
          </p:cNvPr>
          <p:cNvSpPr txBox="1"/>
          <p:nvPr/>
        </p:nvSpPr>
        <p:spPr>
          <a:xfrm>
            <a:off x="164271" y="322124"/>
            <a:ext cx="11432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Học </a:t>
            </a:r>
            <a:r>
              <a:rPr lang="en-US" sz="3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thuộc 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 các chữ cái.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489B9A-25A7-4D92-8A21-5F251666A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560502"/>
              </p:ext>
            </p:extLst>
          </p:nvPr>
        </p:nvGraphicFramePr>
        <p:xfrm>
          <a:off x="1269144" y="1358277"/>
          <a:ext cx="461160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135133656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6393010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959943400"/>
                    </a:ext>
                  </a:extLst>
                </a:gridCol>
              </a:tblGrid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Số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thứ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tự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Tên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1678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97545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á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01351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ớ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25244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bê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18233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xê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3529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6DDEDE-BF00-48BA-A1F0-F12C707DD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09953"/>
              </p:ext>
            </p:extLst>
          </p:nvPr>
        </p:nvGraphicFramePr>
        <p:xfrm>
          <a:off x="6400362" y="1573607"/>
          <a:ext cx="4611603" cy="3817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245313428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8756628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1615209565"/>
                    </a:ext>
                  </a:extLst>
                </a:gridCol>
              </a:tblGrid>
              <a:tr h="763460"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Số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thứ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tự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Tên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319990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6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dê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44045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7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71777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8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462052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9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pc="-150" dirty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894435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4B8590E9-AACB-4AA7-BF01-493B277D5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6D9AEB-1365-44A3-8829-9B5C294A14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14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5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6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7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8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7607" t="9720" r="7737" b="54882"/>
          <a:stretch/>
        </p:blipFill>
        <p:spPr>
          <a:xfrm>
            <a:off x="23754" y="6298673"/>
            <a:ext cx="12211050" cy="1104900"/>
          </a:xfrm>
          <a:prstGeom prst="rect">
            <a:avLst/>
          </a:prstGeom>
        </p:spPr>
      </p:pic>
      <p:pic>
        <p:nvPicPr>
          <p:cNvPr id="20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319" y="5198259"/>
            <a:ext cx="1292858" cy="16882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2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Rectangle: Rounded Corners 20">
            <a:extLst/>
          </p:cNvPr>
          <p:cNvSpPr/>
          <p:nvPr/>
        </p:nvSpPr>
        <p:spPr>
          <a:xfrm>
            <a:off x="3334953" y="434517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4" name="Rectangle: Rounded Corners 20">
            <a:extLst/>
          </p:cNvPr>
          <p:cNvSpPr/>
          <p:nvPr/>
        </p:nvSpPr>
        <p:spPr>
          <a:xfrm>
            <a:off x="3334953" y="5959348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5" name="Rectangle: Rounded Corners 20">
            <a:extLst/>
          </p:cNvPr>
          <p:cNvSpPr/>
          <p:nvPr/>
        </p:nvSpPr>
        <p:spPr>
          <a:xfrm>
            <a:off x="8450650" y="2412949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Rectangle: Rounded Corners 20">
            <a:extLst/>
          </p:cNvPr>
          <p:cNvSpPr/>
          <p:nvPr/>
        </p:nvSpPr>
        <p:spPr>
          <a:xfrm>
            <a:off x="8450650" y="402450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7" name="Rectangle: Rounded Corners 20">
            <a:extLst/>
          </p:cNvPr>
          <p:cNvSpPr/>
          <p:nvPr/>
        </p:nvSpPr>
        <p:spPr>
          <a:xfrm>
            <a:off x="3334953" y="434517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â</a:t>
            </a:r>
          </a:p>
        </p:txBody>
      </p:sp>
      <p:sp>
        <p:nvSpPr>
          <p:cNvPr id="28" name="Rectangle: Rounded Corners 20">
            <a:extLst/>
          </p:cNvPr>
          <p:cNvSpPr/>
          <p:nvPr/>
        </p:nvSpPr>
        <p:spPr>
          <a:xfrm>
            <a:off x="8450650" y="402450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9" name="Rectangle: Rounded Corners 20">
            <a:extLst/>
          </p:cNvPr>
          <p:cNvSpPr/>
          <p:nvPr/>
        </p:nvSpPr>
        <p:spPr>
          <a:xfrm>
            <a:off x="3334953" y="5949129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c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0" name="Rectangle: Rounded Corners 20">
            <a:extLst/>
          </p:cNvPr>
          <p:cNvSpPr/>
          <p:nvPr/>
        </p:nvSpPr>
        <p:spPr>
          <a:xfrm>
            <a:off x="8476052" y="2425413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d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402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1B5463-821B-400E-81CD-9FB5FFB1A54E}"/>
              </a:ext>
            </a:extLst>
          </p:cNvPr>
          <p:cNvSpPr txBox="1"/>
          <p:nvPr/>
        </p:nvSpPr>
        <p:spPr>
          <a:xfrm>
            <a:off x="194252" y="626914"/>
            <a:ext cx="11432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3. Sắp xếp các chữ cái dưới đây theo đúng thứ tự </a:t>
            </a:r>
            <a:r>
              <a:rPr lang="vi-VN" sz="3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 </a:t>
            </a:r>
            <a:r>
              <a:rPr lang="vi-VN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bảng chữ cái.</a:t>
            </a:r>
            <a:endParaRPr lang="en-US" sz="30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BD6566-7495-4508-922D-F832A7CE5D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68750" l="70498" r="88946"/>
                    </a14:imgEffect>
                  </a14:imgLayer>
                </a14:imgProps>
              </a:ext>
            </a:extLst>
          </a:blip>
          <a:srcRect l="77024" t="52065" r="13333" b="34236"/>
          <a:stretch/>
        </p:blipFill>
        <p:spPr>
          <a:xfrm>
            <a:off x="9243621" y="2027648"/>
            <a:ext cx="1175658" cy="9390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D89BAB-33FC-4364-A1D0-80F0CD5543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66146" l="52928" r="60981"/>
                    </a14:imgEffect>
                  </a14:imgLayer>
                </a14:imgProps>
              </a:ext>
            </a:extLst>
          </a:blip>
          <a:srcRect l="52797" t="48253" r="38393" b="34236"/>
          <a:stretch/>
        </p:blipFill>
        <p:spPr>
          <a:xfrm>
            <a:off x="5489697" y="1817192"/>
            <a:ext cx="1074058" cy="1200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1CEB73-A4B1-4EBE-BAED-C21E909313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23" b="66667" l="40264" r="48975"/>
                    </a14:imgEffect>
                  </a14:imgLayer>
                </a14:imgProps>
              </a:ext>
            </a:extLst>
          </a:blip>
          <a:srcRect l="40832" t="50370" r="50001" b="34236"/>
          <a:stretch/>
        </p:blipFill>
        <p:spPr>
          <a:xfrm>
            <a:off x="3775692" y="1962334"/>
            <a:ext cx="1117601" cy="1055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25A11C-F9F9-4A70-AA46-D55EB4C1DE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4" b="64013" l="23988" r="79702"/>
                    </a14:imgEffect>
                  </a14:imgLayer>
                </a14:imgProps>
              </a:ext>
            </a:extLst>
          </a:blip>
          <a:srcRect l="29225" t="48253" r="61965" b="34236"/>
          <a:stretch/>
        </p:blipFill>
        <p:spPr>
          <a:xfrm>
            <a:off x="2177140" y="1889763"/>
            <a:ext cx="1074059" cy="12003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BD74A1-188D-46C6-B73D-ADBACC8D309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63932" l="17496" r="27086"/>
                    </a14:imgEffect>
                  </a14:imgLayer>
                </a14:imgProps>
              </a:ext>
            </a:extLst>
          </a:blip>
          <a:srcRect l="17023" t="48253" r="71786" b="34236"/>
          <a:stretch/>
        </p:blipFill>
        <p:spPr>
          <a:xfrm>
            <a:off x="486228" y="1889763"/>
            <a:ext cx="1364343" cy="12003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4641C4-6EB8-4F18-921A-7696C2694A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474" b="65885" l="63470" r="73353"/>
                    </a14:imgEffect>
                  </a14:imgLayer>
                </a14:imgProps>
              </a:ext>
            </a:extLst>
          </a:blip>
          <a:srcRect l="64583" t="51111" r="26726" b="34236"/>
          <a:stretch/>
        </p:blipFill>
        <p:spPr>
          <a:xfrm>
            <a:off x="7368639" y="1962334"/>
            <a:ext cx="1059544" cy="10043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B7E4BB-F31A-481F-B44D-9959BB24019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02EE55-99A8-4D15-928F-C390CD3669E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15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6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7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8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9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21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81" y="5100925"/>
            <a:ext cx="1303468" cy="17020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Text Box 1"/>
          <p:cNvSpPr txBox="1"/>
          <p:nvPr/>
        </p:nvSpPr>
        <p:spPr>
          <a:xfrm>
            <a:off x="2926732" y="645208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23" name="图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518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53073 0.41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36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0875 0.4247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0.2056 0.4247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73" y="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07396 0.4349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2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63412 0.4270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06" y="2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06927 0.4349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4" y="2173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59" t="6591" b="4038"/>
          <a:stretch/>
        </p:blipFill>
        <p:spPr>
          <a:xfrm>
            <a:off x="-821841" y="0"/>
            <a:ext cx="5668841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41" r="81278" b="5687"/>
          <a:stretch/>
        </p:blipFill>
        <p:spPr>
          <a:xfrm>
            <a:off x="10242499" y="0"/>
            <a:ext cx="1949501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4418" y="4887918"/>
            <a:ext cx="1056732" cy="1007960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8A48957D-0930-4CC6-BD89-09BECFA4F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0054" y="5573456"/>
            <a:ext cx="1056732" cy="100796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BAAF0A8D-9072-4A02-BB48-6BA11C62A6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840" y="4887918"/>
            <a:ext cx="1056732" cy="100796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63F67BE8-5F60-4FEB-87D0-52974DE89F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9078" y="5391898"/>
            <a:ext cx="1056732" cy="1007960"/>
          </a:xfrm>
          <a:prstGeom prst="rect">
            <a:avLst/>
          </a:prstGeom>
        </p:spPr>
      </p:pic>
      <p:sp>
        <p:nvSpPr>
          <p:cNvPr id="8" name="文本框 22">
            <a:extLst>
              <a:ext uri="{FF2B5EF4-FFF2-40B4-BE49-F238E27FC236}">
                <a16:creationId xmlns:a16="http://schemas.microsoft.com/office/drawing/2014/main" id="{0C9928D3-15CE-463A-8DD4-D2BDB8DB2C15}"/>
              </a:ext>
            </a:extLst>
          </p:cNvPr>
          <p:cNvSpPr txBox="1"/>
          <p:nvPr/>
        </p:nvSpPr>
        <p:spPr>
          <a:xfrm>
            <a:off x="1704108" y="2415571"/>
            <a:ext cx="8918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Tạm biệt và hẹn gặp lại các con </a:t>
            </a:r>
          </a:p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trong các tiết học sau!</a:t>
            </a:r>
            <a:endParaRPr lang="zh-CN" altLang="en-US" sz="48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063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600">
        <p14:ripple/>
      </p:transition>
    </mc:Choice>
    <mc:Fallback xmlns="">
      <p:transition spd="slow" advTm="76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D229F5A-975D-4BA7-863A-5EF29FB4BCA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Chính tả tuần 1 - Ngày hôm qua đâu rồi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C2A6BC-B834-4DD8-8D34-B1F87B08BB2B}:2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3150DE-6240-4A1C-951C-99CDCDEDF991}:3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E4D804-32CD-4D8B-A155-33AF8BC23920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34A29A-20C0-4F27-B1B7-484023E6BF48}:3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8FB529-99E1-459C-A6BB-06962EA59275}:3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5549DA-C385-4225-9A0F-CCECE1BC3B47}:3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02B485-D7E1-4807-9841-DB558C398388}:3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41BDE9-F0E8-4AA4-ACE5-BC67EE3F5A04}:3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0A6DA3-C5BB-4385-8AE6-20C9CD868E02}:31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486</Words>
  <Application>Microsoft Office PowerPoint</Application>
  <PresentationFormat>Widescreen</PresentationFormat>
  <Paragraphs>103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宋体</vt:lpstr>
      <vt:lpstr>Arial</vt:lpstr>
      <vt:lpstr>Arial-Rounded</vt:lpstr>
      <vt:lpstr>Calibri</vt:lpstr>
      <vt:lpstr>Calibri Light</vt:lpstr>
      <vt:lpstr>HP001 4 hàng</vt:lpstr>
      <vt:lpstr>HP001 4 hang 1 ô ly</vt:lpstr>
      <vt:lpstr>iCiel Cadena</vt:lpstr>
      <vt:lpstr>Times New Roman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Chính tả tuần 1 - Ngày hôm qua đâu rồi</dc:title>
  <dc:creator>AutoBVT</dc:creator>
  <cp:lastModifiedBy>pc</cp:lastModifiedBy>
  <cp:revision>170</cp:revision>
  <dcterms:created xsi:type="dcterms:W3CDTF">2021-06-02T14:23:54Z</dcterms:created>
  <dcterms:modified xsi:type="dcterms:W3CDTF">2024-06-15T08:01:31Z</dcterms:modified>
</cp:coreProperties>
</file>