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346" r:id="rId2"/>
    <p:sldId id="347" r:id="rId3"/>
    <p:sldId id="336" r:id="rId4"/>
    <p:sldId id="337" r:id="rId5"/>
    <p:sldId id="344" r:id="rId6"/>
    <p:sldId id="348" r:id="rId7"/>
    <p:sldId id="345" r:id="rId8"/>
    <p:sldId id="339" r:id="rId9"/>
    <p:sldId id="328" r:id="rId10"/>
  </p:sldIdLst>
  <p:sldSz cx="12192000" cy="6858000"/>
  <p:notesSz cx="6858000" cy="9144000"/>
  <p:custDataLst>
    <p:tags r:id="rId1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8" autoAdjust="0"/>
    <p:restoredTop sz="97691" autoAdjust="0"/>
  </p:normalViewPr>
  <p:slideViewPr>
    <p:cSldViewPr snapToGrid="0">
      <p:cViewPr varScale="1">
        <p:scale>
          <a:sx n="61" d="100"/>
          <a:sy n="61" d="100"/>
        </p:scale>
        <p:origin x="1110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gs" Target="tags/tag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94A46-C361-4976-8C31-F67C521657BB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DA2D2D-9BBB-4508-A88F-DA72A7697D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231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A2D2D-9BBB-4508-A88F-DA72A7697DA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469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A2D2D-9BBB-4508-A88F-DA72A7697DA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63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FBE8AA-52C3-4508-A74C-9B5F52229672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01550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4695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401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32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370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2547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664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214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973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751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0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103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78F2A3-D581-48CC-BEE3-0982EB8DB330}" type="datetimeFigureOut">
              <a:rPr lang="en-US" smtClean="0"/>
              <a:t>6/15/2024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8C058-2AB2-4F66-8B3A-4DA10EBC1D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01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5.emf"/><Relationship Id="rId5" Type="http://schemas.openxmlformats.org/officeDocument/2006/relationships/image" Target="../media/image4.png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5.emf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microsoft.com/office/2007/relationships/hdphoto" Target="../media/hdphoto1.wdp"/><Relationship Id="rId12" Type="http://schemas.openxmlformats.org/officeDocument/2006/relationships/image" Target="../media/image1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image" Target="../media/image8.png"/><Relationship Id="rId11" Type="http://schemas.openxmlformats.org/officeDocument/2006/relationships/image" Target="../media/image11.png"/><Relationship Id="rId5" Type="http://schemas.openxmlformats.org/officeDocument/2006/relationships/image" Target="../media/image5.emf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5.emf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5.emf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40944" y="0"/>
            <a:ext cx="12192000" cy="684589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38957" y="940328"/>
            <a:ext cx="10853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16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4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0200" y="1614890"/>
            <a:ext cx="6849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</a:t>
            </a:r>
            <a:endParaRPr lang="en-US" sz="4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817369" y="2284585"/>
            <a:ext cx="12457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4 :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Làm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việc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thật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là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vui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lang="en-US" sz="40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1331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6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3436" t="84985" r="12967" b="6114"/>
          <a:stretch/>
        </p:blipFill>
        <p:spPr>
          <a:xfrm>
            <a:off x="-57151" y="23540"/>
            <a:ext cx="12249151" cy="31247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51" y="4954288"/>
            <a:ext cx="1508265" cy="196949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241288" y="329570"/>
            <a:ext cx="309907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viết</a:t>
            </a:r>
          </a:p>
        </p:txBody>
      </p:sp>
      <p:pic>
        <p:nvPicPr>
          <p:cNvPr id="11" name="图片 4">
            <a:extLst>
              <a:ext uri="{FF2B5EF4-FFF2-40B4-BE49-F238E27FC236}">
                <a16:creationId xmlns:a16="http://schemas.microsoft.com/office/drawing/2014/main" id="{1D7BF903-E6F8-4C5D-84EC-8C9BF12F5F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86" y="1518978"/>
            <a:ext cx="9695544" cy="3299765"/>
          </a:xfrm>
          <a:prstGeom prst="rect">
            <a:avLst/>
          </a:prstGeom>
        </p:spPr>
      </p:pic>
      <p:pic>
        <p:nvPicPr>
          <p:cNvPr id="12" name="图片 6">
            <a:extLst>
              <a:ext uri="{FF2B5EF4-FFF2-40B4-BE49-F238E27FC236}">
                <a16:creationId xmlns:a16="http://schemas.microsoft.com/office/drawing/2014/main" id="{5B0CAB89-445F-470E-840C-54C5DA35E9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2914" y="824058"/>
            <a:ext cx="1823658" cy="181873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421446" y="1679959"/>
            <a:ext cx="5213345" cy="73859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 </a:t>
            </a:r>
            <a:r>
              <a:rPr lang="vi-VN" sz="4000" b="1" dirty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HP001 4 hàng" pitchFamily="34" charset="0"/>
                <a:cs typeface="Arial" panose="020B0604020202020204" pitchFamily="34" charset="0"/>
              </a:rPr>
              <a:t>Làm νμİc κật là νίi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1531216" y="2149730"/>
            <a:ext cx="938352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Quaζ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Ǉa, jĊ vật, jĊ wgưƟ Αϛu làm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νμİc. </a:t>
            </a:r>
            <a:endParaRPr lang="vi-VN" sz="3200" b="1" dirty="0">
              <a:latin typeface="HP001 4 hàng" pitchFamily="34" charset="0"/>
              <a:cs typeface="Arial" panose="020B0604020202020204" pitchFamily="34" charset="0"/>
            </a:endParaRPr>
          </a:p>
          <a:p>
            <a:pPr algn="just"/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   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Cái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đŬg hồ báo ιút, báo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gi</a:t>
            </a:r>
            <a:r>
              <a:rPr lang="en-US" sz="3200" b="1" dirty="0" smtClean="0">
                <a:latin typeface="HP001 4 hàng" pitchFamily="34" charset="0"/>
                <a:cs typeface="Arial" panose="020B0604020202020204" pitchFamily="34" charset="0"/>
              </a:rPr>
              <a:t>ờ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.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CΪ gà Ǉrūg gáy vang báo ǇrƟ sắp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sáng. CΪ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Ǉu hú gĊ jùa vải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εín. Càζ </a:t>
            </a:r>
            <a:r>
              <a:rPr lang="vi-VN" sz="3200" b="1" dirty="0">
                <a:latin typeface="HP001 4 hàng" pitchFamily="34" charset="0"/>
                <a:cs typeface="Arial" panose="020B0604020202020204" pitchFamily="34" charset="0"/>
              </a:rPr>
              <a:t>đào wở hΞ εo sắc xuân Όłm ǟực ǟỡ, wgày xuân Όłm Ǉưng </a:t>
            </a:r>
            <a:r>
              <a:rPr lang="vi-VN" sz="3200" b="1" dirty="0" smtClean="0">
                <a:latin typeface="HP001 4 hàng" pitchFamily="34" charset="0"/>
                <a:cs typeface="Arial" panose="020B0604020202020204" pitchFamily="34" charset="0"/>
              </a:rPr>
              <a:t>λẂng. </a:t>
            </a:r>
            <a:endParaRPr lang="en-US" sz="3200" b="1" dirty="0">
              <a:latin typeface="HP001 4 hàng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745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13436" r="12967"/>
          <a:stretch/>
        </p:blipFill>
        <p:spPr>
          <a:xfrm>
            <a:off x="0" y="6092786"/>
            <a:ext cx="16370573" cy="8047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3436" t="84985" r="12967" b="6114"/>
          <a:stretch/>
        </p:blipFill>
        <p:spPr>
          <a:xfrm>
            <a:off x="-57151" y="0"/>
            <a:ext cx="16370573" cy="3124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6005" y="1919298"/>
            <a:ext cx="1104736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Con gà trống có nhiệm vụ làm gì?</a:t>
            </a:r>
          </a:p>
        </p:txBody>
      </p:sp>
      <p:sp>
        <p:nvSpPr>
          <p:cNvPr id="12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3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4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5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6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43" y="4908842"/>
            <a:ext cx="1522959" cy="198868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90491" y="71418"/>
            <a:ext cx="977643" cy="1232391"/>
          </a:xfrm>
          <a:prstGeom prst="rect">
            <a:avLst/>
          </a:prstGeom>
        </p:spPr>
      </p:pic>
      <p:pic>
        <p:nvPicPr>
          <p:cNvPr id="21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Group 22"/>
          <p:cNvGrpSpPr/>
          <p:nvPr/>
        </p:nvGrpSpPr>
        <p:grpSpPr>
          <a:xfrm>
            <a:off x="579312" y="1917100"/>
            <a:ext cx="857619" cy="614181"/>
            <a:chOff x="2485459" y="1975436"/>
            <a:chExt cx="1772914" cy="1393004"/>
          </a:xfrm>
        </p:grpSpPr>
        <p:pic>
          <p:nvPicPr>
            <p:cNvPr id="25" name="图片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27" name="图片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29" name="图片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sp>
        <p:nvSpPr>
          <p:cNvPr id="36" name="TextBox 35"/>
          <p:cNvSpPr txBox="1"/>
          <p:nvPr/>
        </p:nvSpPr>
        <p:spPr>
          <a:xfrm>
            <a:off x="2151251" y="2805928"/>
            <a:ext cx="8405919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Con gà trống gáy vang báo trời sắp sáng.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3870265" y="711073"/>
            <a:ext cx="4443881" cy="967261"/>
          </a:xfrm>
          <a:prstGeom prst="cloudCallou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/>
          </a:p>
        </p:txBody>
      </p:sp>
      <p:sp>
        <p:nvSpPr>
          <p:cNvPr id="51" name="TextBox 50"/>
          <p:cNvSpPr txBox="1"/>
          <p:nvPr/>
        </p:nvSpPr>
        <p:spPr>
          <a:xfrm>
            <a:off x="4210384" y="886958"/>
            <a:ext cx="3892744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Nội dung bài viết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36931" y="3596495"/>
            <a:ext cx="9613827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Con tu hú có nhiệm vụ gì?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640236" y="3497312"/>
            <a:ext cx="847302" cy="587251"/>
            <a:chOff x="5056546" y="1975436"/>
            <a:chExt cx="1772914" cy="1393004"/>
          </a:xfrm>
        </p:grpSpPr>
        <p:pic>
          <p:nvPicPr>
            <p:cNvPr id="30" name="图片 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31" name="图片 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32" name="图片 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sp>
        <p:nvSpPr>
          <p:cNvPr id="33" name="TextBox 32"/>
          <p:cNvSpPr txBox="1"/>
          <p:nvPr/>
        </p:nvSpPr>
        <p:spPr>
          <a:xfrm>
            <a:off x="2214953" y="4211984"/>
            <a:ext cx="6535152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Con tu hú gọi mùa vải chín.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148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6" grpId="0"/>
      <p:bldP spid="51" grpId="0"/>
      <p:bldP spid="2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/>
          <a:srcRect l="13436" r="12967"/>
          <a:stretch/>
        </p:blipFill>
        <p:spPr>
          <a:xfrm>
            <a:off x="0" y="6092786"/>
            <a:ext cx="16370573" cy="80474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3"/>
          <a:srcRect l="13436" t="84985" r="12967" b="6114"/>
          <a:stretch/>
        </p:blipFill>
        <p:spPr>
          <a:xfrm>
            <a:off x="-57151" y="0"/>
            <a:ext cx="16370573" cy="31247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1975" y="2653153"/>
            <a:ext cx="9613827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Khi viết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văn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cần viết như thế nào?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06002" y="1230308"/>
            <a:ext cx="1104736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Đoạn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văn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 có những chữ nào viết hoa?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06002" y="4151860"/>
            <a:ext cx="9613827" cy="1600374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Các từ dễ viết sai trong bài: </a:t>
            </a:r>
          </a:p>
          <a:p>
            <a:endParaRPr lang="en-US" sz="3200" b="1" dirty="0" smtClean="0">
              <a:solidFill>
                <a:srgbClr val="00206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HP001 4 hàng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làm việc, báo giờ, sắp sáng, sắc xuân, rực rỡ,...</a:t>
            </a:r>
          </a:p>
        </p:txBody>
      </p:sp>
      <p:sp>
        <p:nvSpPr>
          <p:cNvPr id="12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3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4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5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6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4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1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443" y="4715624"/>
            <a:ext cx="1670928" cy="218190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2109" b="97764" l="0" r="53514">
                        <a14:foregroundMark x1="22045" y1="66134" x2="21725" y2="70288"/>
                        <a14:foregroundMark x1="36102" y1="58786" x2="36102" y2="645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228" r="47031"/>
          <a:stretch/>
        </p:blipFill>
        <p:spPr>
          <a:xfrm>
            <a:off x="53443" y="-37687"/>
            <a:ext cx="977643" cy="1232391"/>
          </a:xfrm>
          <a:prstGeom prst="rect">
            <a:avLst/>
          </a:prstGeom>
        </p:spPr>
      </p:pic>
      <p:pic>
        <p:nvPicPr>
          <p:cNvPr id="21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3" name="Group 22"/>
          <p:cNvGrpSpPr/>
          <p:nvPr/>
        </p:nvGrpSpPr>
        <p:grpSpPr>
          <a:xfrm>
            <a:off x="709309" y="1228110"/>
            <a:ext cx="857619" cy="614181"/>
            <a:chOff x="2485459" y="1975436"/>
            <a:chExt cx="1772914" cy="1393004"/>
          </a:xfrm>
        </p:grpSpPr>
        <p:pic>
          <p:nvPicPr>
            <p:cNvPr id="25" name="图片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5459" y="1975436"/>
              <a:ext cx="1772914" cy="1393004"/>
            </a:xfrm>
            <a:prstGeom prst="rect">
              <a:avLst/>
            </a:prstGeom>
          </p:spPr>
        </p:pic>
        <p:pic>
          <p:nvPicPr>
            <p:cNvPr id="27" name="图片 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4444" y="2576026"/>
              <a:ext cx="341348" cy="792414"/>
            </a:xfrm>
            <a:prstGeom prst="rect">
              <a:avLst/>
            </a:prstGeom>
          </p:spPr>
        </p:pic>
        <p:pic>
          <p:nvPicPr>
            <p:cNvPr id="29" name="图片 9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9695" y="2331298"/>
              <a:ext cx="596041" cy="841269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85280" y="2553970"/>
            <a:ext cx="847302" cy="587251"/>
            <a:chOff x="5056546" y="1975436"/>
            <a:chExt cx="1772914" cy="1393004"/>
          </a:xfrm>
        </p:grpSpPr>
        <p:pic>
          <p:nvPicPr>
            <p:cNvPr id="33" name="图片 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56546" y="1975436"/>
              <a:ext cx="1772914" cy="1393004"/>
            </a:xfrm>
            <a:prstGeom prst="rect">
              <a:avLst/>
            </a:prstGeom>
          </p:spPr>
        </p:pic>
        <p:pic>
          <p:nvPicPr>
            <p:cNvPr id="34" name="图片 3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9550" y="2383789"/>
              <a:ext cx="455161" cy="736288"/>
            </a:xfrm>
            <a:prstGeom prst="rect">
              <a:avLst/>
            </a:prstGeom>
          </p:spPr>
        </p:pic>
        <p:pic>
          <p:nvPicPr>
            <p:cNvPr id="35" name="图片 5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42409" y="2576026"/>
              <a:ext cx="469353" cy="792414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685280" y="4102353"/>
            <a:ext cx="906987" cy="569344"/>
            <a:chOff x="8317164" y="2100522"/>
            <a:chExt cx="1772914" cy="1393004"/>
          </a:xfrm>
        </p:grpSpPr>
        <p:pic>
          <p:nvPicPr>
            <p:cNvPr id="40" name="图片 1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7164" y="2100522"/>
              <a:ext cx="1772914" cy="1393004"/>
            </a:xfrm>
            <a:prstGeom prst="rect">
              <a:avLst/>
            </a:prstGeom>
          </p:spPr>
        </p:pic>
        <p:pic>
          <p:nvPicPr>
            <p:cNvPr id="41" name="图片 10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39363" y="2383789"/>
              <a:ext cx="560164" cy="826471"/>
            </a:xfrm>
            <a:prstGeom prst="rect">
              <a:avLst/>
            </a:prstGeom>
          </p:spPr>
        </p:pic>
        <p:pic>
          <p:nvPicPr>
            <p:cNvPr id="42" name="图片 13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2645" y="2582875"/>
              <a:ext cx="560786" cy="865560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3889236" y="207166"/>
            <a:ext cx="3494976" cy="967261"/>
            <a:chOff x="3889236" y="207166"/>
            <a:chExt cx="3494976" cy="967261"/>
          </a:xfrm>
        </p:grpSpPr>
        <p:sp>
          <p:nvSpPr>
            <p:cNvPr id="36" name="Cloud Callout 35"/>
            <p:cNvSpPr/>
            <p:nvPr/>
          </p:nvSpPr>
          <p:spPr>
            <a:xfrm>
              <a:off x="3889236" y="207166"/>
              <a:ext cx="3494976" cy="967261"/>
            </a:xfrm>
            <a:prstGeom prst="cloudCallou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4130098" y="373839"/>
              <a:ext cx="3154288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Lưu ý khi viết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1506002" y="1924252"/>
            <a:ext cx="11047361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Viết hoa chữ cái đầu câu.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20059" y="3310815"/>
            <a:ext cx="11926792" cy="615489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- Khi viết chú ý viết đúng chính tả, các dấu ngắt nghỉ câu.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3072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32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2566" y="1546989"/>
            <a:ext cx="3284120" cy="34799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7607" t="9720" r="7737" b="54882"/>
          <a:stretch/>
        </p:blipFill>
        <p:spPr>
          <a:xfrm>
            <a:off x="-13319" y="5781578"/>
            <a:ext cx="12211050" cy="11049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951" y="4851918"/>
            <a:ext cx="1508265" cy="196949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五角星 32"/>
          <p:cNvSpPr/>
          <p:nvPr/>
        </p:nvSpPr>
        <p:spPr>
          <a:xfrm rot="2121297">
            <a:off x="1167493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2" name="五角星 36"/>
          <p:cNvSpPr/>
          <p:nvPr/>
        </p:nvSpPr>
        <p:spPr>
          <a:xfrm rot="2755789">
            <a:off x="987049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3" name="五角星 35"/>
          <p:cNvSpPr/>
          <p:nvPr/>
        </p:nvSpPr>
        <p:spPr>
          <a:xfrm rot="19384917">
            <a:off x="10646270" y="-97402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4" name="五角星 34"/>
          <p:cNvSpPr/>
          <p:nvPr/>
        </p:nvSpPr>
        <p:spPr>
          <a:xfrm rot="337835">
            <a:off x="1146237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sp>
        <p:nvSpPr>
          <p:cNvPr id="15" name="五角星 36"/>
          <p:cNvSpPr/>
          <p:nvPr/>
        </p:nvSpPr>
        <p:spPr>
          <a:xfrm rot="20248740">
            <a:off x="1156011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 b="1">
              <a:solidFill>
                <a:prstClr val="white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1899234" y="489789"/>
            <a:ext cx="5398965" cy="768270"/>
            <a:chOff x="693241" y="945059"/>
            <a:chExt cx="5398965" cy="768270"/>
          </a:xfrm>
        </p:grpSpPr>
        <p:sp>
          <p:nvSpPr>
            <p:cNvPr id="29" name="Rounded Rectangle 28"/>
            <p:cNvSpPr/>
            <p:nvPr/>
          </p:nvSpPr>
          <p:spPr>
            <a:xfrm>
              <a:off x="693241" y="945059"/>
              <a:ext cx="3220853" cy="768270"/>
            </a:xfrm>
            <a:prstGeom prst="roundRect">
              <a:avLst/>
            </a:prstGeom>
            <a:noFill/>
            <a:ln w="28575">
              <a:solidFill>
                <a:schemeClr val="accent1"/>
              </a:solidFill>
              <a:prstDash val="dash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693241" y="958427"/>
              <a:ext cx="5398965" cy="615489"/>
            </a:xfrm>
            <a:prstGeom prst="rect">
              <a:avLst/>
            </a:prstGeom>
            <a:noFill/>
          </p:spPr>
          <p:txBody>
            <a:bodyPr wrap="square" lIns="121855" tIns="60928" rIns="121855" bIns="60928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Arial" panose="020B0604020202020204" pitchFamily="34" charset="0"/>
                  <a:ea typeface="Arial-Rounded" panose="020B0500000000000000" pitchFamily="34" charset="0"/>
                  <a:cs typeface="Arial" panose="020B0604020202020204" pitchFamily="34" charset="0"/>
                </a:rPr>
                <a:t>Tư thế ngồi viết</a:t>
              </a: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705003" y="1458926"/>
            <a:ext cx="7606479" cy="4062586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Lưng thẳng.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Không tì ngực xuống bàn.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Đầu hơi cúi.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Mắt cách vở khoảng 25-30cm.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 phải cầm bút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Tay trái tì nhẹ lên mép vở để giữ.</a:t>
            </a:r>
          </a:p>
          <a:p>
            <a:pPr marL="457200" indent="-457200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ea typeface="Arial-Rounded" panose="020B0500000000000000" pitchFamily="34" charset="0"/>
                <a:cs typeface="Arial" panose="020B0604020202020204" pitchFamily="34" charset="0"/>
              </a:rPr>
              <a:t>Hai chân để song song thoải mái.</a:t>
            </a:r>
          </a:p>
          <a:p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ea typeface="Arial-Rounded" panose="020B0500000000000000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488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TÀI LIỆU THAM KHẢO\HÌNH NỀN PP\drive-download-20210909T075010Z-001\ô li vàn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0944" y="0"/>
            <a:ext cx="12192000" cy="684589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938957" y="940328"/>
            <a:ext cx="108536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16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9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4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980200" y="1614890"/>
            <a:ext cx="68496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(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 </a:t>
            </a:r>
            <a:r>
              <a:rPr lang="en-US" sz="40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r>
              <a:rPr lang="en-US" sz="40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)</a:t>
            </a:r>
            <a:endParaRPr lang="en-US" sz="40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817369" y="2284585"/>
            <a:ext cx="12457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Bài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4 :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Làm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việc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thật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là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40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vui</a:t>
            </a:r>
            <a:r>
              <a:rPr lang="en-US" sz="40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lang="en-US" sz="40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930574" y="3004784"/>
            <a:ext cx="8937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Quaζ </a:t>
            </a:r>
            <a:r>
              <a:rPr lang="vi-VN" sz="3600" b="1" dirty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Ǉa, jĊ vật, jĊ wgưƟ Αϛu làm 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νμİc. </a:t>
            </a:r>
            <a:endParaRPr lang="vi-VN" sz="3600" b="1" dirty="0">
              <a:solidFill>
                <a:schemeClr val="bg1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675730" y="3698932"/>
            <a:ext cx="11432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Cái </a:t>
            </a:r>
            <a:r>
              <a:rPr lang="vi-VN" sz="3600" b="1" dirty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đŬg hồ báo ιút, báo 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gi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ờ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. CΪ </a:t>
            </a:r>
            <a:r>
              <a:rPr lang="vi-VN" sz="3600" b="1" dirty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gà 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Ǉrūg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gáy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vang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endParaRPr lang="vi-VN" sz="3600" b="1" dirty="0">
              <a:solidFill>
                <a:schemeClr val="bg1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281268" y="5735221"/>
            <a:ext cx="47292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λẂng. </a:t>
            </a:r>
            <a:endParaRPr lang="en-US" sz="3600" b="1" dirty="0">
              <a:solidFill>
                <a:schemeClr val="bg1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-330019" y="4374236"/>
            <a:ext cx="129951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báo </a:t>
            </a:r>
            <a:r>
              <a:rPr lang="vi-VN" sz="3600" b="1" dirty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ǇrƟ sắp 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sáng. CΪ </a:t>
            </a:r>
            <a:r>
              <a:rPr lang="vi-VN" sz="3600" b="1" dirty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Ǉu hú gĊ jùa vải 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εín.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Cành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đào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endParaRPr lang="en-US" sz="3600" b="1" dirty="0">
              <a:solidFill>
                <a:schemeClr val="bg1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0BC6C5-A6F0-43B5-A34F-5A5BEF1D9F19}"/>
              </a:ext>
            </a:extLst>
          </p:cNvPr>
          <p:cNvSpPr txBox="1"/>
          <p:nvPr/>
        </p:nvSpPr>
        <p:spPr>
          <a:xfrm>
            <a:off x="303661" y="5056642"/>
            <a:ext cx="114329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wở </a:t>
            </a:r>
            <a:r>
              <a:rPr lang="vi-VN" sz="3600" b="1" dirty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hΞ εo sắc xuân Όłm ǟực ǟỡ, </a:t>
            </a:r>
            <a:r>
              <a:rPr lang="vi-VN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wgày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xuân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thêm</a:t>
            </a:r>
            <a:r>
              <a:rPr lang="en-US" sz="3600" b="1" dirty="0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HP001 4 hàng" pitchFamily="34" charset="0"/>
                <a:cs typeface="Arial" panose="020B0604020202020204" pitchFamily="34" charset="0"/>
              </a:rPr>
              <a:t>tưng</a:t>
            </a:r>
            <a:endParaRPr lang="en-US" sz="3600" b="1" dirty="0">
              <a:solidFill>
                <a:schemeClr val="bg1"/>
              </a:solidFill>
              <a:latin typeface="HP001 4 hàng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6824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B8590E9-AACB-4AA7-BF01-493B277D58B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l="7607" t="9720" r="7737" b="54882"/>
          <a:stretch/>
        </p:blipFill>
        <p:spPr>
          <a:xfrm>
            <a:off x="23754" y="6298673"/>
            <a:ext cx="12211050" cy="1104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7A76B35-C53E-4365-88B0-78505D3005E0}"/>
              </a:ext>
            </a:extLst>
          </p:cNvPr>
          <p:cNvSpPr txBox="1"/>
          <p:nvPr/>
        </p:nvSpPr>
        <p:spPr>
          <a:xfrm>
            <a:off x="164271" y="337248"/>
            <a:ext cx="1143295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2.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Tìm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chữ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cái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còn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thiếu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trong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bảng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 Học </a:t>
            </a:r>
            <a:r>
              <a:rPr lang="en-US" sz="3000" b="1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thuộc </a:t>
            </a:r>
            <a:r>
              <a:rPr lang="en-US" sz="30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tên các chữ cái.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A1489B9A-25A7-4D92-8A21-5F251666A8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6967378"/>
              </p:ext>
            </p:extLst>
          </p:nvPr>
        </p:nvGraphicFramePr>
        <p:xfrm>
          <a:off x="1269144" y="1467463"/>
          <a:ext cx="4611603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201">
                  <a:extLst>
                    <a:ext uri="{9D8B030D-6E8A-4147-A177-3AD203B41FA5}">
                      <a16:colId xmlns:a16="http://schemas.microsoft.com/office/drawing/2014/main" val="135133656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2663930103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959943400"/>
                    </a:ext>
                  </a:extLst>
                </a:gridCol>
              </a:tblGrid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Số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thứ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tự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Chữ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cái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Tên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chữ</a:t>
                      </a:r>
                      <a:r>
                        <a:rPr lang="en-US" sz="2400" spc="-150" dirty="0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</a:t>
                      </a:r>
                      <a:r>
                        <a:rPr lang="en-US" sz="2400" spc="-150" dirty="0" err="1">
                          <a:solidFill>
                            <a:schemeClr val="bg1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cái</a:t>
                      </a:r>
                      <a:endParaRPr lang="en-US" sz="2400" spc="-150" dirty="0">
                        <a:solidFill>
                          <a:schemeClr val="bg1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1216786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10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g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giê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997545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11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hát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4013511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12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i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0252446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13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k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ca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3182331"/>
                  </a:ext>
                </a:extLst>
              </a:tr>
              <a:tr h="763460"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14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50000"/>
                        </a:lnSpc>
                      </a:pPr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e</a:t>
                      </a:r>
                      <a:r>
                        <a:rPr lang="en-US" sz="3200" spc="-150" baseline="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 – lờ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335296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2F6DDEDE-BF00-48BA-A1F0-F12C707DD2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966024"/>
              </p:ext>
            </p:extLst>
          </p:nvPr>
        </p:nvGraphicFramePr>
        <p:xfrm>
          <a:off x="6174861" y="1553535"/>
          <a:ext cx="4611603" cy="47640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7201">
                  <a:extLst>
                    <a:ext uri="{9D8B030D-6E8A-4147-A177-3AD203B41FA5}">
                      <a16:colId xmlns:a16="http://schemas.microsoft.com/office/drawing/2014/main" val="245313428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2687566283"/>
                    </a:ext>
                  </a:extLst>
                </a:gridCol>
                <a:gridCol w="1537201">
                  <a:extLst>
                    <a:ext uri="{9D8B030D-6E8A-4147-A177-3AD203B41FA5}">
                      <a16:colId xmlns:a16="http://schemas.microsoft.com/office/drawing/2014/main" val="1615209565"/>
                    </a:ext>
                  </a:extLst>
                </a:gridCol>
              </a:tblGrid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Số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thứ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tự</a:t>
                      </a:r>
                      <a:endParaRPr lang="en-US" sz="2400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Chữ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cái</a:t>
                      </a:r>
                      <a:endParaRPr lang="en-US" sz="2400" spc="-1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spc="-150" dirty="0" err="1"/>
                        <a:t>Tên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chữ</a:t>
                      </a:r>
                      <a:r>
                        <a:rPr lang="en-US" sz="2400" spc="-150" dirty="0"/>
                        <a:t> </a:t>
                      </a:r>
                      <a:r>
                        <a:rPr lang="en-US" sz="2400" spc="-150" dirty="0" err="1"/>
                        <a:t>cái</a:t>
                      </a:r>
                      <a:endParaRPr lang="en-US" sz="2400" spc="-1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1319990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15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m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em-mờ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440451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16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en-nờ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871777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17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o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462052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18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ô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ô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8894435"/>
                  </a:ext>
                </a:extLst>
              </a:tr>
              <a:tr h="794004"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19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spc="-150" dirty="0" smtClean="0">
                          <a:solidFill>
                            <a:srgbClr val="002060"/>
                          </a:solidFill>
                          <a:latin typeface="Arial-Rounded" pitchFamily="34" charset="0"/>
                          <a:ea typeface="Arial-Rounded" pitchFamily="34" charset="0"/>
                          <a:cs typeface="Arial-Rounded" pitchFamily="34" charset="0"/>
                        </a:rPr>
                        <a:t>ơ</a:t>
                      </a:r>
                      <a:endParaRPr lang="en-US" sz="3200" spc="-150" dirty="0">
                        <a:solidFill>
                          <a:srgbClr val="002060"/>
                        </a:solidFill>
                        <a:latin typeface="Arial-Rounded" pitchFamily="34" charset="0"/>
                        <a:ea typeface="Arial-Rounded" pitchFamily="34" charset="0"/>
                        <a:cs typeface="Arial-Rounded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3" name="Picture 12">
            <a:extLst>
              <a:ext uri="{FF2B5EF4-FFF2-40B4-BE49-F238E27FC236}">
                <a16:creationId xmlns:a16="http://schemas.microsoft.com/office/drawing/2014/main" id="{9F6D9AEB-1365-44A3-8829-9B5C294A14E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sp>
        <p:nvSpPr>
          <p:cNvPr id="14" name="五角星 32"/>
          <p:cNvSpPr/>
          <p:nvPr/>
        </p:nvSpPr>
        <p:spPr>
          <a:xfrm rot="2121297">
            <a:off x="11785778" y="1007192"/>
            <a:ext cx="334275" cy="375024"/>
          </a:xfrm>
          <a:prstGeom prst="star5">
            <a:avLst>
              <a:gd name="adj" fmla="val 28548"/>
              <a:gd name="hf" fmla="val 105146"/>
              <a:gd name="vf" fmla="val 110557"/>
            </a:avLst>
          </a:prstGeom>
          <a:pattFill prst="ltDnDiag">
            <a:fgClr>
              <a:srgbClr val="00B0F0"/>
            </a:fgClr>
            <a:bgClr>
              <a:srgbClr val="FCFFD9"/>
            </a:bgClr>
          </a:patt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5" name="五角星 36"/>
          <p:cNvSpPr/>
          <p:nvPr/>
        </p:nvSpPr>
        <p:spPr>
          <a:xfrm rot="2755789">
            <a:off x="9981335" y="144569"/>
            <a:ext cx="286011" cy="286011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6" name="五角星 35"/>
          <p:cNvSpPr/>
          <p:nvPr/>
        </p:nvSpPr>
        <p:spPr>
          <a:xfrm rot="19384917">
            <a:off x="10701549" y="66256"/>
            <a:ext cx="620833" cy="620833"/>
          </a:xfrm>
          <a:prstGeom prst="star5">
            <a:avLst>
              <a:gd name="adj" fmla="val 25251"/>
              <a:gd name="hf" fmla="val 105146"/>
              <a:gd name="vf" fmla="val 110557"/>
            </a:avLst>
          </a:prstGeom>
          <a:pattFill prst="ltDnDiag">
            <a:fgClr>
              <a:srgbClr val="00B050"/>
            </a:fgClr>
            <a:bgClr>
              <a:srgbClr val="FCFFD9"/>
            </a:bgClr>
          </a:patt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7" name="五角星 34"/>
          <p:cNvSpPr/>
          <p:nvPr/>
        </p:nvSpPr>
        <p:spPr>
          <a:xfrm rot="337835">
            <a:off x="11573210" y="-28478"/>
            <a:ext cx="632109" cy="632109"/>
          </a:xfrm>
          <a:prstGeom prst="star5">
            <a:avLst>
              <a:gd name="adj" fmla="val 30106"/>
              <a:gd name="hf" fmla="val 105146"/>
              <a:gd name="vf" fmla="val 110557"/>
            </a:avLst>
          </a:prstGeom>
          <a:pattFill prst="ltDnDiag">
            <a:fgClr>
              <a:srgbClr val="FFC000"/>
            </a:fgClr>
            <a:bgClr>
              <a:srgbClr val="FCFFD9"/>
            </a:bgClr>
          </a:patt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8" name="五角星 36"/>
          <p:cNvSpPr/>
          <p:nvPr/>
        </p:nvSpPr>
        <p:spPr>
          <a:xfrm rot="20248740">
            <a:off x="11670957" y="1651895"/>
            <a:ext cx="505484" cy="485649"/>
          </a:xfrm>
          <a:prstGeom prst="star5">
            <a:avLst>
              <a:gd name="adj" fmla="val 26277"/>
              <a:gd name="hf" fmla="val 105146"/>
              <a:gd name="vf" fmla="val 110557"/>
            </a:avLst>
          </a:prstGeom>
          <a:pattFill prst="ltDnDiag">
            <a:fgClr>
              <a:srgbClr val="EB3A03"/>
            </a:fgClr>
            <a:bgClr>
              <a:srgbClr val="FCFFD9"/>
            </a:bgClr>
          </a:pattFill>
          <a:ln>
            <a:solidFill>
              <a:srgbClr val="EB3A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sz="2400">
              <a:solidFill>
                <a:prstClr val="white"/>
              </a:solidFill>
            </a:endParaRPr>
          </a:p>
        </p:txBody>
      </p:sp>
      <p:pic>
        <p:nvPicPr>
          <p:cNvPr id="20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3319" y="5198259"/>
            <a:ext cx="1292858" cy="1688219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86464" y="5026951"/>
            <a:ext cx="1320274" cy="182417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Rectangle: Rounded Corners 20">
            <a:extLst/>
          </p:cNvPr>
          <p:cNvSpPr/>
          <p:nvPr/>
        </p:nvSpPr>
        <p:spPr>
          <a:xfrm>
            <a:off x="3334953" y="4422952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4" name="Rectangle: Rounded Corners 20">
            <a:extLst/>
          </p:cNvPr>
          <p:cNvSpPr/>
          <p:nvPr/>
        </p:nvSpPr>
        <p:spPr>
          <a:xfrm>
            <a:off x="3334953" y="6043146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5" name="Rectangle: Rounded Corners 20">
            <a:extLst/>
          </p:cNvPr>
          <p:cNvSpPr/>
          <p:nvPr/>
        </p:nvSpPr>
        <p:spPr>
          <a:xfrm>
            <a:off x="8285548" y="3240640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6" name="Rectangle: Rounded Corners 20">
            <a:extLst/>
          </p:cNvPr>
          <p:cNvSpPr/>
          <p:nvPr/>
        </p:nvSpPr>
        <p:spPr>
          <a:xfrm>
            <a:off x="8305510" y="4075634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27" name="Rectangle: Rounded Corners 20">
            <a:extLst/>
          </p:cNvPr>
          <p:cNvSpPr/>
          <p:nvPr/>
        </p:nvSpPr>
        <p:spPr>
          <a:xfrm>
            <a:off x="3334953" y="3629863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h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8" name="Rectangle: Rounded Corners 20">
            <a:extLst/>
          </p:cNvPr>
          <p:cNvSpPr/>
          <p:nvPr/>
        </p:nvSpPr>
        <p:spPr>
          <a:xfrm>
            <a:off x="8296748" y="3240640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n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29" name="Rectangle: Rounded Corners 20">
            <a:extLst/>
          </p:cNvPr>
          <p:cNvSpPr/>
          <p:nvPr/>
        </p:nvSpPr>
        <p:spPr>
          <a:xfrm>
            <a:off x="3341839" y="6026789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l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0" name="Rectangle: Rounded Corners 20">
            <a:extLst/>
          </p:cNvPr>
          <p:cNvSpPr/>
          <p:nvPr/>
        </p:nvSpPr>
        <p:spPr>
          <a:xfrm>
            <a:off x="3341839" y="4445830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1" name="Rectangle: Rounded Corners 20">
            <a:extLst/>
          </p:cNvPr>
          <p:cNvSpPr/>
          <p:nvPr/>
        </p:nvSpPr>
        <p:spPr>
          <a:xfrm>
            <a:off x="3334953" y="3629863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2" name="Rectangle: Rounded Corners 20">
            <a:extLst/>
          </p:cNvPr>
          <p:cNvSpPr/>
          <p:nvPr/>
        </p:nvSpPr>
        <p:spPr>
          <a:xfrm>
            <a:off x="8334249" y="5667366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002060"/>
                </a:solidFill>
              </a:rPr>
              <a:t>?</a:t>
            </a:r>
          </a:p>
        </p:txBody>
      </p:sp>
      <p:sp>
        <p:nvSpPr>
          <p:cNvPr id="33" name="Rectangle: Rounded Corners 20">
            <a:extLst/>
          </p:cNvPr>
          <p:cNvSpPr/>
          <p:nvPr/>
        </p:nvSpPr>
        <p:spPr>
          <a:xfrm>
            <a:off x="8305510" y="4075634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 smtClean="0">
                <a:solidFill>
                  <a:srgbClr val="FF0000"/>
                </a:solidFill>
              </a:rPr>
              <a:t>o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34" name="Rectangle: Rounded Corners 20">
            <a:extLst/>
          </p:cNvPr>
          <p:cNvSpPr/>
          <p:nvPr/>
        </p:nvSpPr>
        <p:spPr>
          <a:xfrm>
            <a:off x="8334249" y="5667366"/>
            <a:ext cx="533400" cy="48418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b="1" dirty="0">
                <a:solidFill>
                  <a:srgbClr val="FF0000"/>
                </a:solidFill>
              </a:rPr>
              <a:t>ơ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296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8" grpId="0" animBg="1"/>
      <p:bldP spid="29" grpId="0" animBg="1"/>
      <p:bldP spid="30" grpId="0" animBg="1"/>
      <p:bldP spid="31" grpId="0" animBg="1"/>
      <p:bldP spid="31" grpId="1" animBg="1"/>
      <p:bldP spid="32" grpId="0" animBg="1"/>
      <p:bldP spid="32" grpId="1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1B5463-821B-400E-81CD-9FB5FFB1A54E}"/>
              </a:ext>
            </a:extLst>
          </p:cNvPr>
          <p:cNvSpPr txBox="1"/>
          <p:nvPr/>
        </p:nvSpPr>
        <p:spPr>
          <a:xfrm>
            <a:off x="350947" y="340087"/>
            <a:ext cx="1143295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b="1" dirty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3. Dựa vào chữ cái đầu tiên, sắp xếp tên các cuốn sách theo thứ tự bảng chữ cái.</a:t>
            </a:r>
            <a:endParaRPr lang="en-US" sz="3200" b="1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D94991-54D7-47D7-8127-3D42C5E7A0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6589" b="80599" l="5198" r="98902">
                        <a14:foregroundMark x1="11420" y1="64583" x2="49048" y2="63672"/>
                        <a14:foregroundMark x1="89385" y1="67057" x2="97072" y2="64583"/>
                        <a14:foregroundMark x1="92094" y1="58333" x2="91069" y2="65885"/>
                        <a14:foregroundMark x1="20498" y1="57682" x2="22548" y2="70182"/>
                        <a14:foregroundMark x1="17789" y1="62760" x2="25329" y2="56771"/>
                        <a14:foregroundMark x1="19327" y1="56120" x2="26501" y2="69531"/>
                        <a14:foregroundMark x1="19473" y1="62240" x2="19473" y2="62240"/>
                        <a14:foregroundMark x1="19473" y1="61589" x2="19473" y2="60677"/>
                        <a14:foregroundMark x1="19619" y1="60026" x2="20351" y2="59115"/>
                        <a14:foregroundMark x1="20498" y1="58854" x2="20498" y2="58854"/>
                      </a14:backgroundRemoval>
                    </a14:imgEffect>
                  </a14:imgLayer>
                </a14:imgProps>
              </a:ext>
            </a:extLst>
          </a:blip>
          <a:srcRect l="7024" t="36396" r="2262" b="23373"/>
          <a:stretch/>
        </p:blipFill>
        <p:spPr>
          <a:xfrm>
            <a:off x="2078035" y="1301191"/>
            <a:ext cx="7978778" cy="1989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D518CB-BDA8-4AFC-AE58-1068B346E08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r="12967"/>
          <a:stretch/>
        </p:blipFill>
        <p:spPr>
          <a:xfrm>
            <a:off x="0" y="6092786"/>
            <a:ext cx="12249151" cy="80474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E654F54-5797-4934-89BF-6E20543006C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3436" t="84985" r="12967" b="6114"/>
          <a:stretch/>
        </p:blipFill>
        <p:spPr>
          <a:xfrm>
            <a:off x="-57151" y="0"/>
            <a:ext cx="12249151" cy="3124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D4C7FE-A097-4B86-8754-FA8DC5A5ED06}"/>
              </a:ext>
            </a:extLst>
          </p:cNvPr>
          <p:cNvSpPr txBox="1"/>
          <p:nvPr/>
        </p:nvSpPr>
        <p:spPr>
          <a:xfrm>
            <a:off x="876638" y="3074209"/>
            <a:ext cx="5360389" cy="36944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Gà trống nhanh trí.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Hoa màu gà.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Kiến và chim bồ câu.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Nàng tiên Ốc.</a:t>
            </a:r>
          </a:p>
          <a:p>
            <a:pPr marL="571500" indent="-571500">
              <a:lnSpc>
                <a:spcPct val="150000"/>
              </a:lnSpc>
              <a:buFontTx/>
              <a:buChar char="-"/>
            </a:pPr>
            <a:r>
              <a:rPr lang="vi-VN" sz="3200" b="1" dirty="0">
                <a:solidFill>
                  <a:srgbClr val="00206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Ông Cản Ngũ.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99030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>
            <a:extLst>
              <a:ext uri="{FF2B5EF4-FFF2-40B4-BE49-F238E27FC236}">
                <a16:creationId xmlns:a16="http://schemas.microsoft.com/office/drawing/2014/main" id="{431AFA33-AE91-4A61-A807-3A28EC7602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5559" t="6591" b="4038"/>
          <a:stretch/>
        </p:blipFill>
        <p:spPr>
          <a:xfrm>
            <a:off x="-821841" y="0"/>
            <a:ext cx="5668841" cy="6858000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F6AFA1B4-2960-4D3C-8A16-63FD261FE6C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4941" r="81278" b="5687"/>
          <a:stretch/>
        </p:blipFill>
        <p:spPr>
          <a:xfrm>
            <a:off x="10242499" y="0"/>
            <a:ext cx="1949501" cy="6858000"/>
          </a:xfrm>
          <a:prstGeom prst="rect">
            <a:avLst/>
          </a:prstGeom>
        </p:spPr>
      </p:pic>
      <p:pic>
        <p:nvPicPr>
          <p:cNvPr id="54" name="图片 53">
            <a:extLst>
              <a:ext uri="{FF2B5EF4-FFF2-40B4-BE49-F238E27FC236}">
                <a16:creationId xmlns:a16="http://schemas.microsoft.com/office/drawing/2014/main" id="{B084D209-23B3-4351-8DDB-9DF7E55EAE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84418" y="4887918"/>
            <a:ext cx="1056732" cy="1007960"/>
          </a:xfrm>
          <a:prstGeom prst="rect">
            <a:avLst/>
          </a:prstGeom>
        </p:spPr>
      </p:pic>
      <p:pic>
        <p:nvPicPr>
          <p:cNvPr id="55" name="图片 54">
            <a:extLst>
              <a:ext uri="{FF2B5EF4-FFF2-40B4-BE49-F238E27FC236}">
                <a16:creationId xmlns:a16="http://schemas.microsoft.com/office/drawing/2014/main" id="{8A48957D-0930-4CC6-BD89-09BECFA4F1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50054" y="5573456"/>
            <a:ext cx="1056732" cy="1007960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BAAF0A8D-9072-4A02-BB48-6BA11C62A6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6840" y="4887918"/>
            <a:ext cx="1056732" cy="1007960"/>
          </a:xfrm>
          <a:prstGeom prst="rect">
            <a:avLst/>
          </a:prstGeom>
        </p:spPr>
      </p:pic>
      <p:pic>
        <p:nvPicPr>
          <p:cNvPr id="57" name="图片 56">
            <a:extLst>
              <a:ext uri="{FF2B5EF4-FFF2-40B4-BE49-F238E27FC236}">
                <a16:creationId xmlns:a16="http://schemas.microsoft.com/office/drawing/2014/main" id="{63F67BE8-5F60-4FEB-87D0-52974DE89F0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9078" y="5391898"/>
            <a:ext cx="1056732" cy="1007960"/>
          </a:xfrm>
          <a:prstGeom prst="rect">
            <a:avLst/>
          </a:prstGeom>
        </p:spPr>
      </p:pic>
      <p:sp>
        <p:nvSpPr>
          <p:cNvPr id="8" name="文本框 22">
            <a:extLst>
              <a:ext uri="{FF2B5EF4-FFF2-40B4-BE49-F238E27FC236}">
                <a16:creationId xmlns:a16="http://schemas.microsoft.com/office/drawing/2014/main" id="{0C9928D3-15CE-463A-8DD4-D2BDB8DB2C15}"/>
              </a:ext>
            </a:extLst>
          </p:cNvPr>
          <p:cNvSpPr txBox="1"/>
          <p:nvPr/>
        </p:nvSpPr>
        <p:spPr>
          <a:xfrm>
            <a:off x="1704108" y="2415571"/>
            <a:ext cx="89181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Tạm biệt và hẹn gặp lại các con </a:t>
            </a:r>
          </a:p>
          <a:p>
            <a:pPr algn="ctr"/>
            <a:r>
              <a:rPr lang="en-US" altLang="zh-CN" sz="4800" dirty="0" smtClean="0">
                <a:solidFill>
                  <a:srgbClr val="FF0000"/>
                </a:solidFill>
                <a:latin typeface="Times New Roman" panose="02020603050405020304" pitchFamily="18" charset="0"/>
                <a:ea typeface="思源黑体 CN Bold" panose="020B0800000000000000" pitchFamily="34" charset="-122"/>
                <a:cs typeface="Times New Roman" panose="02020603050405020304" pitchFamily="18" charset="0"/>
              </a:rPr>
              <a:t>trong các tiết học sau!</a:t>
            </a:r>
            <a:endParaRPr lang="zh-CN" altLang="en-US" sz="4800" dirty="0">
              <a:solidFill>
                <a:srgbClr val="FF0000"/>
              </a:solidFill>
              <a:latin typeface="Times New Roman" panose="02020603050405020304" pitchFamily="18" charset="0"/>
              <a:ea typeface="思源黑体 CN Bold" panose="020B0800000000000000" pitchFamily="3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764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7600">
        <p14:ripple/>
      </p:transition>
    </mc:Choice>
    <mc:Fallback xmlns="">
      <p:transition spd="slow" advTm="76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DA4B1E2C-24E8-4238-8E3C-DC23899E054F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t\u001B\uFFFD{4F7FB430-D4F2-4E3C-AA25-2EB02AF6CDFE}&quot;,&quot;E:\\Kho dữ liệu\\KHỐI 2\\BGĐT\\TV\\KÌ 1\\T2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Chính tả tuần 2 - Làm việc thật là vui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2356CC-3CA8-4891-847A-240EFEEA355F}:32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313B1FA-7BCB-4F6D-86CD-759DAC880B91}:34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E0182D-EBDD-4C4E-B796-4F7B27B1532D}:34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1EC388-4309-4B77-B440-033D79CCADD5}:33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14D274-27D6-48AF-A08A-0139C63F1A01}:33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66DAF0E-A292-433E-8455-79D52D876DBA}:3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34793FB-3F9F-4E36-846D-1AB3CE6BBCAF}:34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0AC26F-728D-478F-9427-6B4C16C139EE}:34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C55CF47-7174-4840-9D4E-002864A43331}:33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1214</TotalTime>
  <Words>463</Words>
  <Application>Microsoft Office PowerPoint</Application>
  <PresentationFormat>Widescreen</PresentationFormat>
  <Paragraphs>90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宋体</vt:lpstr>
      <vt:lpstr>Arial</vt:lpstr>
      <vt:lpstr>Arial-Rounded</vt:lpstr>
      <vt:lpstr>Calibri</vt:lpstr>
      <vt:lpstr>Calibri Light</vt:lpstr>
      <vt:lpstr>HP001 4 hàng</vt:lpstr>
      <vt:lpstr>Times New Roman</vt:lpstr>
      <vt:lpstr>思源黑体 CN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Chính tả tuần 2 - Làm việc thật là vui</dc:title>
  <dc:creator>AutoBVT</dc:creator>
  <cp:lastModifiedBy>pc</cp:lastModifiedBy>
  <cp:revision>180</cp:revision>
  <dcterms:created xsi:type="dcterms:W3CDTF">2021-06-02T14:23:54Z</dcterms:created>
  <dcterms:modified xsi:type="dcterms:W3CDTF">2024-06-15T08:08:02Z</dcterms:modified>
</cp:coreProperties>
</file>