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346" r:id="rId3"/>
    <p:sldId id="326" r:id="rId4"/>
    <p:sldId id="337" r:id="rId5"/>
    <p:sldId id="344" r:id="rId6"/>
    <p:sldId id="347" r:id="rId7"/>
    <p:sldId id="341" r:id="rId8"/>
    <p:sldId id="342" r:id="rId9"/>
    <p:sldId id="35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7691" autoAdjust="0"/>
  </p:normalViewPr>
  <p:slideViewPr>
    <p:cSldViewPr snapToGrid="0">
      <p:cViewPr varScale="1">
        <p:scale>
          <a:sx n="61" d="100"/>
          <a:sy n="61" d="100"/>
        </p:scale>
        <p:origin x="111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94A46-C361-4976-8C31-F67C521657BB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A2D2D-9BBB-4508-A88F-DA72A769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3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2D2D-9BBB-4508-A88F-DA72A7697D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19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2D2D-9BBB-4508-A88F-DA72A7697D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40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6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41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28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78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00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819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803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6820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90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70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993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794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89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4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6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1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7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5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0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0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6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1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3.xm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microsoft.com/office/2007/relationships/hdphoto" Target="../media/hdphoto7.wdp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microsoft.com/office/2007/relationships/media" Target="../media/media3.mp3"/><Relationship Id="rId7" Type="http://schemas.openxmlformats.org/officeDocument/2006/relationships/image" Target="../media/image40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10" Type="http://schemas.microsoft.com/office/2007/relationships/hdphoto" Target="../media/hdphoto4.wdp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.emf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10" Type="http://schemas.openxmlformats.org/officeDocument/2006/relationships/image" Target="../media/image5.png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6" Type="http://schemas.microsoft.com/office/2007/relationships/hdphoto" Target="../media/hdphoto5.wdp"/><Relationship Id="rId5" Type="http://schemas.openxmlformats.org/officeDocument/2006/relationships/image" Target="../media/image24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6794" y="1770056"/>
            <a:ext cx="7981414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6:   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.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0014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23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9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41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8">
            <a:extLst>
              <a:ext uri="{FF2B5EF4-FFF2-40B4-BE49-F238E27FC236}">
                <a16:creationId xmlns:a16="http://schemas.microsoft.com/office/drawing/2014/main" id="{79FCFEFF-67C3-45A4-AD69-784C06703128}"/>
              </a:ext>
            </a:extLst>
          </p:cNvPr>
          <p:cNvSpPr/>
          <p:nvPr/>
        </p:nvSpPr>
        <p:spPr>
          <a:xfrm>
            <a:off x="3282905" y="234781"/>
            <a:ext cx="5626187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</a:t>
            </a:r>
          </a:p>
        </p:txBody>
      </p:sp>
      <p:pic>
        <p:nvPicPr>
          <p:cNvPr id="2" name="Chữ hoa B">
            <a:hlinkClick r:id="" action="ppaction://media"/>
            <a:extLst>
              <a:ext uri="{FF2B5EF4-FFF2-40B4-BE49-F238E27FC236}">
                <a16:creationId xmlns:a16="http://schemas.microsoft.com/office/drawing/2014/main" id="{0B16E908-4613-497B-A236-554A04D929D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65663" y="1134023"/>
            <a:ext cx="7762960" cy="49089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085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>
            <a:extLst>
              <a:ext uri="{FF2B5EF4-FFF2-40B4-BE49-F238E27FC236}">
                <a16:creationId xmlns:a16="http://schemas.microsoft.com/office/drawing/2014/main" id="{9235F0AB-6740-4475-85B2-2B2CAE3E2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506" y="5789376"/>
            <a:ext cx="106079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Con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nhận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xét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hoa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B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nhỏ</a:t>
            </a: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9386E9-D5B2-4376-BEEA-31CEBDFBA1A3}"/>
              </a:ext>
            </a:extLst>
          </p:cNvPr>
          <p:cNvGrpSpPr/>
          <p:nvPr/>
        </p:nvGrpSpPr>
        <p:grpSpPr>
          <a:xfrm>
            <a:off x="8145001" y="3725258"/>
            <a:ext cx="194847" cy="1707295"/>
            <a:chOff x="1042416" y="804672"/>
            <a:chExt cx="210312" cy="436168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FB022A4-D41C-4B87-9FF9-86AB54BB28B5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FFA823-211E-473E-839D-01122551269D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1E5F55D-62A5-4E0A-AC5E-48D385636EB2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41A25E1-69F3-4F08-9965-507F08D8A122}"/>
              </a:ext>
            </a:extLst>
          </p:cNvPr>
          <p:cNvGrpSpPr/>
          <p:nvPr/>
        </p:nvGrpSpPr>
        <p:grpSpPr>
          <a:xfrm>
            <a:off x="2174562" y="1189114"/>
            <a:ext cx="157383" cy="4320291"/>
            <a:chOff x="1042416" y="804672"/>
            <a:chExt cx="210312" cy="436168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7321439-356F-4938-B29A-3E223586E731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C187CF0-01BB-4CFB-859E-565CAC7B0D1F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5F17F98-1D26-4D0F-8381-AF80C3C6F55D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8">
            <a:extLst>
              <a:ext uri="{FF2B5EF4-FFF2-40B4-BE49-F238E27FC236}">
                <a16:creationId xmlns:a16="http://schemas.microsoft.com/office/drawing/2014/main" id="{C4826827-15BD-4B9F-AEE2-F9BD3E138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777" y="399458"/>
            <a:ext cx="27562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4 ô li </a:t>
            </a:r>
            <a:r>
              <a:rPr lang="en-US" altLang="en-US" b="1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rưỡi</a:t>
            </a:r>
            <a:endParaRPr lang="en-US" altLang="en-US" b="1" dirty="0">
              <a:solidFill>
                <a:srgbClr val="FF000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CBC9C2A4-31B4-4CF2-AB27-8CED754EF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0" y="3774918"/>
            <a:ext cx="1130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2 ô li </a:t>
            </a:r>
            <a:r>
              <a:rPr lang="en-US" altLang="en-US" b="1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rưỡi</a:t>
            </a:r>
            <a:endParaRPr lang="en-US" altLang="en-US" b="1" dirty="0">
              <a:solidFill>
                <a:srgbClr val="FF000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909A3C8C-6F9A-45DB-B9CE-60CCB861E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985" y="3007584"/>
            <a:ext cx="12533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5 ô li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AB79CA-65FF-4091-AA8A-084E340CB742}"/>
              </a:ext>
            </a:extLst>
          </p:cNvPr>
          <p:cNvGrpSpPr/>
          <p:nvPr/>
        </p:nvGrpSpPr>
        <p:grpSpPr>
          <a:xfrm>
            <a:off x="8477442" y="3189147"/>
            <a:ext cx="1536508" cy="63303"/>
            <a:chOff x="5440680" y="1322832"/>
            <a:chExt cx="3017520" cy="195072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CE472B-6F8D-44E4-894F-0A0DA8FB5B53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C057339-8C9F-4DCA-A0EC-62B5E8ACB4E4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16DB23D-AB02-41DE-B3BE-BE16CF20DCD8}"/>
                </a:ext>
              </a:extLst>
            </p:cNvPr>
            <p:cNvCxnSpPr/>
            <p:nvPr/>
          </p:nvCxnSpPr>
          <p:spPr>
            <a:xfrm>
              <a:off x="8458200" y="1322832"/>
              <a:ext cx="0" cy="182881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18">
            <a:extLst>
              <a:ext uri="{FF2B5EF4-FFF2-40B4-BE49-F238E27FC236}">
                <a16:creationId xmlns:a16="http://schemas.microsoft.com/office/drawing/2014/main" id="{0E482085-2257-4528-8E39-2CE2C3AA7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387" y="2579224"/>
            <a:ext cx="27946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hơn</a:t>
            </a: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2 ô li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7B61414-7F0F-42F2-8980-62BC620414A1}"/>
              </a:ext>
            </a:extLst>
          </p:cNvPr>
          <p:cNvGrpSpPr/>
          <p:nvPr/>
        </p:nvGrpSpPr>
        <p:grpSpPr>
          <a:xfrm>
            <a:off x="2864969" y="884017"/>
            <a:ext cx="3231031" cy="118362"/>
            <a:chOff x="5440680" y="1322832"/>
            <a:chExt cx="3017520" cy="195072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E93B230-C6EA-4A4B-BD16-A5BD5AE5CC36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38AFDE7-990D-4F92-AF40-480C4F3873C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B8A67B8-1A04-4067-B694-72314FCB6581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7">
            <a:extLst>
              <a:ext uri="{FF2B5EF4-FFF2-40B4-BE49-F238E27FC236}">
                <a16:creationId xmlns:a16="http://schemas.microsoft.com/office/drawing/2014/main" id="{70E04AC6-AD20-4E02-BE26-64FE2FFD7E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22533" r="8413" b="19597"/>
          <a:stretch/>
        </p:blipFill>
        <p:spPr bwMode="auto">
          <a:xfrm>
            <a:off x="8339849" y="3277598"/>
            <a:ext cx="2407904" cy="239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4CDF41C-8216-47BC-9797-EDEDB41B70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9" t="4079" r="5226" b="4031"/>
          <a:stretch/>
        </p:blipFill>
        <p:spPr bwMode="auto">
          <a:xfrm>
            <a:off x="2436808" y="1082040"/>
            <a:ext cx="3820668" cy="449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664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22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B">
            <a:hlinkClick r:id="" action="ppaction://media"/>
            <a:extLst>
              <a:ext uri="{FF2B5EF4-FFF2-40B4-BE49-F238E27FC236}">
                <a16:creationId xmlns:a16="http://schemas.microsoft.com/office/drawing/2014/main" id="{55E0FCAE-30B5-4615-94CD-40B83A81EAF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b="10071"/>
          <a:stretch/>
        </p:blipFill>
        <p:spPr>
          <a:xfrm>
            <a:off x="2667000" y="345332"/>
            <a:ext cx="6858000" cy="61673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418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sp>
        <p:nvSpPr>
          <p:cNvPr id="7" name="矩形 28">
            <a:extLst>
              <a:ext uri="{FF2B5EF4-FFF2-40B4-BE49-F238E27FC236}">
                <a16:creationId xmlns:a16="http://schemas.microsoft.com/office/drawing/2014/main" id="{F8678CC8-34FB-4384-BAEF-64F681CA6D89}"/>
              </a:ext>
            </a:extLst>
          </p:cNvPr>
          <p:cNvSpPr/>
          <p:nvPr/>
        </p:nvSpPr>
        <p:spPr>
          <a:xfrm>
            <a:off x="1323320" y="2657317"/>
            <a:ext cx="4871159" cy="944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Câu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ứng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dụng</a:t>
            </a:r>
            <a:endParaRPr lang="en-US" altLang="en-US" sz="48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  <p:pic>
        <p:nvPicPr>
          <p:cNvPr id="24" name="图片 40">
            <a:extLst>
              <a:ext uri="{FF2B5EF4-FFF2-40B4-BE49-F238E27FC236}">
                <a16:creationId xmlns:a16="http://schemas.microsoft.com/office/drawing/2014/main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119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50">
            <a:extLst>
              <a:ext uri="{FF2B5EF4-FFF2-40B4-BE49-F238E27FC236}">
                <a16:creationId xmlns:a16="http://schemas.microsoft.com/office/drawing/2014/main" id="{1FDD44AD-C89D-45B4-AA40-ACA70E8887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75369" y="434429"/>
          <a:ext cx="7041664" cy="131511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4270293533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115">
            <a:extLst>
              <a:ext uri="{FF2B5EF4-FFF2-40B4-BE49-F238E27FC236}">
                <a16:creationId xmlns:a16="http://schemas.microsoft.com/office/drawing/2014/main" id="{BAF1A9C5-279E-4876-B053-E96162F2E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543" y="291352"/>
            <a:ext cx="637257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χ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ǩ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ia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ngọt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bùi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4532BC-4AB0-4680-993B-4452A8B984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1853861" y="3195738"/>
            <a:ext cx="1649531" cy="207935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C86FC20-4146-4A9A-9F07-4EDFBEB5DD5F}"/>
              </a:ext>
            </a:extLst>
          </p:cNvPr>
          <p:cNvGrpSpPr/>
          <p:nvPr/>
        </p:nvGrpSpPr>
        <p:grpSpPr>
          <a:xfrm>
            <a:off x="4100508" y="2434891"/>
            <a:ext cx="6774338" cy="2353330"/>
            <a:chOff x="3754849" y="1730426"/>
            <a:chExt cx="5525739" cy="1757031"/>
          </a:xfrm>
        </p:grpSpPr>
        <p:sp>
          <p:nvSpPr>
            <p:cNvPr id="18" name="Text Box 1736">
              <a:extLst>
                <a:ext uri="{FF2B5EF4-FFF2-40B4-BE49-F238E27FC236}">
                  <a16:creationId xmlns:a16="http://schemas.microsoft.com/office/drawing/2014/main" id="{C00689C1-6928-49C6-8C41-987AA2D81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7871" y="2206808"/>
              <a:ext cx="4309436" cy="1171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Con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hiểu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“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bè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chia </a:t>
              </a:r>
              <a:r>
                <a:rPr lang="en-US" altLang="en-US" b="1" dirty="0" err="1" smtClean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ngọt</a:t>
              </a:r>
              <a:r>
                <a:rPr lang="en-US" altLang="en-US" b="1" dirty="0" smtClean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 smtClean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sẻ</a:t>
              </a:r>
              <a:r>
                <a:rPr lang="en-US" altLang="en-US" b="1" dirty="0" smtClean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 smtClean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bùi</a:t>
              </a:r>
              <a:r>
                <a:rPr lang="en-US" altLang="en-US" b="1" dirty="0" smtClean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”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điều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9" name="Cloud Callout 11">
              <a:extLst>
                <a:ext uri="{FF2B5EF4-FFF2-40B4-BE49-F238E27FC236}">
                  <a16:creationId xmlns:a16="http://schemas.microsoft.com/office/drawing/2014/main" id="{28094029-FC0F-4221-AC8A-D085F7560866}"/>
                </a:ext>
              </a:extLst>
            </p:cNvPr>
            <p:cNvSpPr/>
            <p:nvPr/>
          </p:nvSpPr>
          <p:spPr>
            <a:xfrm>
              <a:off x="3754849" y="1730426"/>
              <a:ext cx="5525739" cy="1757031"/>
            </a:xfrm>
            <a:prstGeom prst="cloudCallout">
              <a:avLst>
                <a:gd name="adj1" fmla="val -60774"/>
                <a:gd name="adj2" fmla="val 3188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white"/>
                </a:solidFill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F93E97E-26AE-4E0A-8476-B27C1B80E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393" y="867974"/>
            <a:ext cx="2798307" cy="2780017"/>
          </a:xfrm>
          <a:prstGeom prst="rect">
            <a:avLst/>
          </a:prstGeom>
        </p:spPr>
      </p:pic>
      <p:sp>
        <p:nvSpPr>
          <p:cNvPr id="21" name="Text Box 1736">
            <a:extLst>
              <a:ext uri="{FF2B5EF4-FFF2-40B4-BE49-F238E27FC236}">
                <a16:creationId xmlns:a16="http://schemas.microsoft.com/office/drawing/2014/main" id="{C8081D32-CBA7-4616-A566-1F24744BB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543" y="2132792"/>
            <a:ext cx="87458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chia sẻ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niềm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nỗi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buồn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với nhau, cùng hưởng với nhau, không kể ít hay nhiều.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4EDFD5-6EDF-4295-90F4-3875C6DE28CE}"/>
              </a:ext>
            </a:extLst>
          </p:cNvPr>
          <p:cNvSpPr txBox="1"/>
          <p:nvPr/>
        </p:nvSpPr>
        <p:spPr>
          <a:xfrm>
            <a:off x="3354023" y="3999921"/>
            <a:ext cx="88379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chia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ngọt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bùi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chia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cùng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DE928B5-DB79-4D30-B236-8CEDA8229E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482918" y="3564266"/>
            <a:ext cx="2703269" cy="2132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85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25">
            <a:extLst>
              <a:ext uri="{FF2B5EF4-FFF2-40B4-BE49-F238E27FC236}">
                <a16:creationId xmlns:a16="http://schemas.microsoft.com/office/drawing/2014/main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3" y="2716415"/>
            <a:ext cx="114299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Con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hãy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nêu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độ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cao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ứng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dụng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ext Box 1727">
            <a:extLst>
              <a:ext uri="{FF2B5EF4-FFF2-40B4-BE49-F238E27FC236}">
                <a16:creationId xmlns:a16="http://schemas.microsoft.com/office/drawing/2014/main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1613" y="5591812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còn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1 li.</a:t>
            </a:r>
          </a:p>
        </p:txBody>
      </p:sp>
      <p:sp>
        <p:nvSpPr>
          <p:cNvPr id="7" name="Text Box 1736">
            <a:extLst>
              <a:ext uri="{FF2B5EF4-FFF2-40B4-BE49-F238E27FC236}">
                <a16:creationId xmlns:a16="http://schemas.microsoft.com/office/drawing/2014/main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999" y="2683923"/>
            <a:ext cx="87355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Cách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dấu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ở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Text Box 1737">
            <a:extLst>
              <a:ext uri="{FF2B5EF4-FFF2-40B4-BE49-F238E27FC236}">
                <a16:creationId xmlns:a16="http://schemas.microsoft.com/office/drawing/2014/main" id="{0A407149-A354-4EFC-919A-A81DFEA8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86" y="3429000"/>
            <a:ext cx="11907964" cy="24929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nặng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wgĠ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);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huyền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 (</a:t>
            </a:r>
            <a:r>
              <a:rPr lang="el-GR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χ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ǩ)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(</a:t>
            </a:r>
            <a:r>
              <a:rPr lang="el-GR" altLang="en-US" sz="36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λ</a:t>
            </a:r>
            <a:r>
              <a:rPr lang="en-US" altLang="en-US" sz="36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ǽi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); </a:t>
            </a:r>
            <a:r>
              <a:rPr lang="en-US" altLang="en-US" sz="3400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altLang="en-US" sz="3400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</a:t>
            </a:r>
            <a:r>
              <a:rPr lang="en-US" altLang="en-US" sz="3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</a:p>
        </p:txBody>
      </p:sp>
      <p:sp>
        <p:nvSpPr>
          <p:cNvPr id="9" name="Text Box 1727">
            <a:extLst>
              <a:ext uri="{FF2B5EF4-FFF2-40B4-BE49-F238E27FC236}">
                <a16:creationId xmlns:a16="http://schemas.microsoft.com/office/drawing/2014/main" id="{FAAD9A04-D9AF-4C1F-909C-A3DC6136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482" y="3429000"/>
            <a:ext cx="115865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B, b, h, g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(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1,5 li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</a:p>
        </p:txBody>
      </p:sp>
      <p:sp>
        <p:nvSpPr>
          <p:cNvPr id="10" name="Text Box 1727">
            <a:extLst>
              <a:ext uri="{FF2B5EF4-FFF2-40B4-BE49-F238E27FC236}">
                <a16:creationId xmlns:a16="http://schemas.microsoft.com/office/drawing/2014/main" id="{14920965-6F24-4B32-9D52-F204732E0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5168" y="4773235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1 li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rưỡi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;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hơn</a:t>
            </a:r>
            <a:r>
              <a:rPr lang="en-US" alt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1 li.</a:t>
            </a:r>
          </a:p>
        </p:txBody>
      </p:sp>
      <p:sp>
        <p:nvSpPr>
          <p:cNvPr id="11" name="Text Box 1737">
            <a:extLst>
              <a:ext uri="{FF2B5EF4-FFF2-40B4-BE49-F238E27FC236}">
                <a16:creationId xmlns:a16="http://schemas.microsoft.com/office/drawing/2014/main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83" y="3507014"/>
            <a:ext cx="10562496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 dụng, các con chú ý khoảng cách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 1 con chữ o.</a:t>
            </a:r>
            <a:endParaRPr lang="en-US" altLang="en-US" sz="34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15">
            <a:extLst>
              <a:ext uri="{FF2B5EF4-FFF2-40B4-BE49-F238E27FC236}">
                <a16:creationId xmlns:a16="http://schemas.microsoft.com/office/drawing/2014/main" id="{8439AFF1-B94B-4079-9677-1431F8881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409" y="1290288"/>
            <a:ext cx="7964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14" name="Rectangle 115">
            <a:extLst>
              <a:ext uri="{FF2B5EF4-FFF2-40B4-BE49-F238E27FC236}">
                <a16:creationId xmlns:a16="http://schemas.microsoft.com/office/drawing/2014/main" id="{653C630B-7A2F-4F35-B525-02CB435F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7817" y="1311981"/>
            <a:ext cx="7964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15" name="Rectangle 115">
            <a:extLst>
              <a:ext uri="{FF2B5EF4-FFF2-40B4-BE49-F238E27FC236}">
                <a16:creationId xmlns:a16="http://schemas.microsoft.com/office/drawing/2014/main" id="{6B51569B-D8BB-4250-AF88-D0984D00A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0490" y="1299993"/>
            <a:ext cx="7964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16" name="Rectangle 115">
            <a:extLst>
              <a:ext uri="{FF2B5EF4-FFF2-40B4-BE49-F238E27FC236}">
                <a16:creationId xmlns:a16="http://schemas.microsoft.com/office/drawing/2014/main" id="{4187409D-76C2-40CD-BCB3-2538C39D2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4498" y="1306356"/>
            <a:ext cx="7964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17" name="Rectangle 115">
            <a:extLst>
              <a:ext uri="{FF2B5EF4-FFF2-40B4-BE49-F238E27FC236}">
                <a16:creationId xmlns:a16="http://schemas.microsoft.com/office/drawing/2014/main" id="{8DBDC7B6-6E33-486F-8766-24100ED67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9446" y="1306356"/>
            <a:ext cx="7964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4135" y="3547835"/>
            <a:ext cx="767715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Vị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trí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dấu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chấm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ở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cuối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spcBef>
                <a:spcPct val="50000"/>
              </a:spcBef>
              <a:buFontTx/>
              <a:buNone/>
            </a:pP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ngay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“</a:t>
            </a:r>
            <a:r>
              <a:rPr lang="en-US" b="1" dirty="0" err="1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bùi</a:t>
            </a:r>
            <a:r>
              <a:rPr lang="vi-VN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altLang="en-US" sz="3400" b="1" dirty="0">
              <a:solidFill>
                <a:srgbClr val="00206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Group 150">
            <a:extLst>
              <a:ext uri="{FF2B5EF4-FFF2-40B4-BE49-F238E27FC236}">
                <a16:creationId xmlns:a16="http://schemas.microsoft.com/office/drawing/2014/main" id="{3108F83D-F16C-4557-B6A7-45723EDD1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092567"/>
              </p:ext>
            </p:extLst>
          </p:nvPr>
        </p:nvGraphicFramePr>
        <p:xfrm>
          <a:off x="2565932" y="880719"/>
          <a:ext cx="7041664" cy="131511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4270293533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Rectangle 115">
            <a:extLst>
              <a:ext uri="{FF2B5EF4-FFF2-40B4-BE49-F238E27FC236}">
                <a16:creationId xmlns:a16="http://schemas.microsoft.com/office/drawing/2014/main" id="{9E156891-3555-4523-B51C-E4849A05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1648" y="751216"/>
            <a:ext cx="637257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χ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ǩ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ia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ngọt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λ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ǽi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670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3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9012372" y="3524827"/>
            <a:ext cx="2900228" cy="262222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4F69D4A-64E2-4994-942B-8967A480B941}"/>
              </a:ext>
            </a:extLst>
          </p:cNvPr>
          <p:cNvGrpSpPr/>
          <p:nvPr/>
        </p:nvGrpSpPr>
        <p:grpSpPr>
          <a:xfrm>
            <a:off x="9012372" y="397137"/>
            <a:ext cx="2900228" cy="2526159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0" name="Cartoon Music (21)">
            <a:hlinkClick r:id="" action="ppaction://media"/>
            <a:extLst>
              <a:ext uri="{FF2B5EF4-FFF2-40B4-BE49-F238E27FC236}">
                <a16:creationId xmlns:a16="http://schemas.microsoft.com/office/drawing/2014/main" id="{8D9DB482-9792-48D9-B9D1-853DACF190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22469.3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558800" cy="558800"/>
          </a:xfrm>
          <a:prstGeom prst="rect">
            <a:avLst/>
          </a:prstGeom>
        </p:spPr>
      </p:pic>
      <p:pic>
        <p:nvPicPr>
          <p:cNvPr id="18" name="Picture 27">
            <a:extLst>
              <a:ext uri="{FF2B5EF4-FFF2-40B4-BE49-F238E27FC236}">
                <a16:creationId xmlns:a16="http://schemas.microsoft.com/office/drawing/2014/main" id="{B76E8A5C-4204-4328-8141-243135616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22533" r="8413" b="19597"/>
          <a:stretch/>
        </p:blipFill>
        <p:spPr bwMode="auto">
          <a:xfrm>
            <a:off x="5703406" y="2335410"/>
            <a:ext cx="1996355" cy="198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F53C82C-0E56-400F-A77A-DB45F64C1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9" t="4079" r="5226" b="4031"/>
          <a:stretch/>
        </p:blipFill>
        <p:spPr bwMode="auto">
          <a:xfrm>
            <a:off x="1595801" y="471653"/>
            <a:ext cx="3167656" cy="372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Group 150">
            <a:extLst>
              <a:ext uri="{FF2B5EF4-FFF2-40B4-BE49-F238E27FC236}">
                <a16:creationId xmlns:a16="http://schemas.microsoft.com/office/drawing/2014/main" id="{A47A8ACD-7243-43E1-A0A0-9A5EE91CDD2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30759" y="4665667"/>
          <a:ext cx="7041664" cy="131511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val="4270293533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" name="Rectangle 115">
            <a:extLst>
              <a:ext uri="{FF2B5EF4-FFF2-40B4-BE49-F238E27FC236}">
                <a16:creationId xmlns:a16="http://schemas.microsoft.com/office/drawing/2014/main" id="{01E297C7-B54A-456C-830A-B70750193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933" y="4522590"/>
            <a:ext cx="637257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χ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ǩ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ia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wgĠ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altLang="en-US" sz="4400" b="1" dirty="0" smtClean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λ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ǽi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265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19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pic>
        <p:nvPicPr>
          <p:cNvPr id="24" name="图片 40">
            <a:extLst>
              <a:ext uri="{FF2B5EF4-FFF2-40B4-BE49-F238E27FC236}">
                <a16:creationId xmlns:a16="http://schemas.microsoft.com/office/drawing/2014/main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  <p:sp>
        <p:nvSpPr>
          <p:cNvPr id="15" name="文本框 22">
            <a:extLst>
              <a:ext uri="{FF2B5EF4-FFF2-40B4-BE49-F238E27FC236}">
                <a16:creationId xmlns:a16="http://schemas.microsoft.com/office/drawing/2014/main" id="{13192161-E47F-46A2-A54C-44ED57702632}"/>
              </a:ext>
            </a:extLst>
          </p:cNvPr>
          <p:cNvSpPr txBox="1"/>
          <p:nvPr/>
        </p:nvSpPr>
        <p:spPr>
          <a:xfrm>
            <a:off x="1135171" y="3844651"/>
            <a:ext cx="5113535" cy="241431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CHÀO TẠM BIỆT </a:t>
            </a:r>
          </a:p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CÁC CON!</a:t>
            </a:r>
            <a:endParaRPr lang="zh-CN" altLang="en-US" sz="5400" dirty="0">
              <a:solidFill>
                <a:srgbClr val="FF0000"/>
              </a:solidFill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325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3436" t="84985" r="12967" b="6114"/>
          <a:stretch/>
        </p:blipFill>
        <p:spPr>
          <a:xfrm>
            <a:off x="-57151" y="23540"/>
            <a:ext cx="12249151" cy="31247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51" y="4954288"/>
            <a:ext cx="1508265" cy="19694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41288" y="329570"/>
            <a:ext cx="30990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viết</a:t>
            </a:r>
          </a:p>
        </p:txBody>
      </p:sp>
      <p:pic>
        <p:nvPicPr>
          <p:cNvPr id="11" name="图片 4">
            <a:extLst>
              <a:ext uri="{FF2B5EF4-FFF2-40B4-BE49-F238E27FC236}">
                <a16:creationId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46" y="1530847"/>
            <a:ext cx="10612055" cy="3055663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080" y="855024"/>
            <a:ext cx="1823658" cy="18187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1127722" y="1904777"/>
            <a:ext cx="10077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MŎ giờ hǌ</a:t>
            </a:r>
          </a:p>
          <a:p>
            <a:r>
              <a:rPr lang="vi-VN" sz="32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     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Đúng là wĀ Ǉrư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ϐ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cả lġ 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κ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ì 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ε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ẳng 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Ύ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ğ 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ε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út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wào. 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Lúc đầu, Quang cŜ wgưŖg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wg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hịu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. Nǖưng 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η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ờ 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κ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ầy giáo và các bạn đųg 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νμ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łn, Quang đã Ǉự Ǉin h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Ω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và wĀ jŎ cá</a:t>
            </a:r>
            <a:r>
              <a:rPr lang="el-GR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ε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lưu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lǨt.  </a:t>
            </a:r>
            <a:endParaRPr lang="en-US" sz="3200" b="1" dirty="0">
              <a:solidFill>
                <a:srgbClr val="00206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293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13436" r="12967"/>
          <a:stretch/>
        </p:blipFill>
        <p:spPr>
          <a:xfrm>
            <a:off x="0" y="6092786"/>
            <a:ext cx="16370573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0"/>
            <a:ext cx="16370573" cy="3124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1975" y="2653153"/>
            <a:ext cx="961382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 viết cần chú ý điều gì?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6002" y="1230308"/>
            <a:ext cx="1104736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 văn gồm có mấy câu?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6002" y="4151860"/>
            <a:ext cx="9613827" cy="160037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 từ dễ viết sai trong bài: </a:t>
            </a:r>
          </a:p>
          <a:p>
            <a:endParaRPr lang="en-US" sz="3200" dirty="0" smtClean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trước, chẳng, Quang, lưu loát,...</a:t>
            </a:r>
          </a:p>
        </p:txBody>
      </p:sp>
      <p:sp>
        <p:nvSpPr>
          <p:cNvPr id="12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3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4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5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6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3" y="471562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3443" y="-37687"/>
            <a:ext cx="977643" cy="1232391"/>
          </a:xfrm>
          <a:prstGeom prst="rect">
            <a:avLst/>
          </a:prstGeom>
        </p:spPr>
      </p:pic>
      <p:pic>
        <p:nvPicPr>
          <p:cNvPr id="21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709309" y="1228110"/>
            <a:ext cx="857619" cy="614181"/>
            <a:chOff x="2485459" y="1975436"/>
            <a:chExt cx="1772914" cy="1393004"/>
          </a:xfrm>
        </p:grpSpPr>
        <p:pic>
          <p:nvPicPr>
            <p:cNvPr id="25" name="图片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27" name="图片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29" name="图片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85280" y="2553970"/>
            <a:ext cx="847302" cy="587251"/>
            <a:chOff x="5056546" y="1975436"/>
            <a:chExt cx="1772914" cy="1393004"/>
          </a:xfrm>
        </p:grpSpPr>
        <p:pic>
          <p:nvPicPr>
            <p:cNvPr id="33" name="图片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34" name="图片 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35" name="图片 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85280" y="4102353"/>
            <a:ext cx="906987" cy="569344"/>
            <a:chOff x="8317164" y="2100522"/>
            <a:chExt cx="1772914" cy="1393004"/>
          </a:xfrm>
        </p:grpSpPr>
        <p:pic>
          <p:nvPicPr>
            <p:cNvPr id="40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7164" y="2100522"/>
              <a:ext cx="1772914" cy="1393004"/>
            </a:xfrm>
            <a:prstGeom prst="rect">
              <a:avLst/>
            </a:prstGeom>
          </p:spPr>
        </p:pic>
        <p:pic>
          <p:nvPicPr>
            <p:cNvPr id="41" name="图片 1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363" y="2383789"/>
              <a:ext cx="560164" cy="826471"/>
            </a:xfrm>
            <a:prstGeom prst="rect">
              <a:avLst/>
            </a:prstGeom>
          </p:spPr>
        </p:pic>
        <p:pic>
          <p:nvPicPr>
            <p:cNvPr id="42" name="图片 1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2645" y="2582875"/>
              <a:ext cx="560786" cy="86556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3889235" y="207166"/>
            <a:ext cx="4481041" cy="967261"/>
            <a:chOff x="3889236" y="207166"/>
            <a:chExt cx="3769102" cy="967261"/>
          </a:xfrm>
        </p:grpSpPr>
        <p:sp>
          <p:nvSpPr>
            <p:cNvPr id="36" name="Cloud Callout 35"/>
            <p:cNvSpPr/>
            <p:nvPr/>
          </p:nvSpPr>
          <p:spPr>
            <a:xfrm>
              <a:off x="3889236" y="207166"/>
              <a:ext cx="3494976" cy="967261"/>
            </a:xfrm>
            <a:prstGeom prst="cloud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327047" y="373839"/>
              <a:ext cx="3331291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Lưu ý khi viết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06002" y="1924252"/>
            <a:ext cx="1104736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Đoạn văn gồm có 3 câu.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493786" y="3282679"/>
            <a:ext cx="11406288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Viết hoa tên đề bài,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dòng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câu, tên riêng: Quang.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307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2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566" y="1546989"/>
            <a:ext cx="3284120" cy="3479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51" y="4851918"/>
            <a:ext cx="1508265" cy="19694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五角星 32"/>
          <p:cNvSpPr/>
          <p:nvPr/>
        </p:nvSpPr>
        <p:spPr>
          <a:xfrm rot="2121297">
            <a:off x="1167493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2" name="五角星 36"/>
          <p:cNvSpPr/>
          <p:nvPr/>
        </p:nvSpPr>
        <p:spPr>
          <a:xfrm rot="2755789">
            <a:off x="987049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3" name="五角星 35"/>
          <p:cNvSpPr/>
          <p:nvPr/>
        </p:nvSpPr>
        <p:spPr>
          <a:xfrm rot="19384917">
            <a:off x="10646270" y="-97402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4" name="五角星 34"/>
          <p:cNvSpPr/>
          <p:nvPr/>
        </p:nvSpPr>
        <p:spPr>
          <a:xfrm rot="337835">
            <a:off x="1146237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5" name="五角星 36"/>
          <p:cNvSpPr/>
          <p:nvPr/>
        </p:nvSpPr>
        <p:spPr>
          <a:xfrm rot="20248740">
            <a:off x="1156011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899234" y="489789"/>
            <a:ext cx="5453557" cy="768270"/>
            <a:chOff x="693241" y="945059"/>
            <a:chExt cx="5453557" cy="768270"/>
          </a:xfrm>
        </p:grpSpPr>
        <p:sp>
          <p:nvSpPr>
            <p:cNvPr id="29" name="Rounded Rectangle 28"/>
            <p:cNvSpPr/>
            <p:nvPr/>
          </p:nvSpPr>
          <p:spPr>
            <a:xfrm>
              <a:off x="693241" y="945059"/>
              <a:ext cx="3600814" cy="76827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47833" y="999371"/>
              <a:ext cx="5398965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Tư thế ngồi viết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91356" y="1404334"/>
            <a:ext cx="7401763" cy="406258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Lưng thẳng.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 tì ngực xuống bàn.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 hơi cúi.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 cách vở khoảng 25-30cm.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 phải cầm bút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 trái tì nhẹ lên mép vở để giữ.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 chân để song song thoải mái.</a:t>
            </a:r>
          </a:p>
          <a:p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488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8658" y="1826328"/>
            <a:ext cx="7981414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4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34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27:      </a:t>
            </a:r>
            <a:r>
              <a:rPr lang="en-US" sz="34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Một</a:t>
            </a:r>
            <a:r>
              <a:rPr lang="en-US" sz="34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giờ</a:t>
            </a:r>
            <a:r>
              <a:rPr lang="en-US" sz="34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học</a:t>
            </a:r>
            <a:r>
              <a:rPr lang="en-US" sz="34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.</a:t>
            </a:r>
            <a:endParaRPr lang="vi-VN" sz="34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0014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2650192" y="2499810"/>
            <a:ext cx="97450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Đúng là wĀ Ǉrư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ϐ 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cả lġ 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κ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ì 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ε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ẳng 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Ύ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ğ 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ε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út wào.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1024708" y="3180311"/>
            <a:ext cx="114329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Lúc đầu, Quang cŜ wgưŖg </a:t>
            </a:r>
            <a:r>
              <a:rPr lang="vi-VN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wg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h</a:t>
            </a:r>
            <a:r>
              <a:rPr lang="vi-VN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ịu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.  Nǖưng 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η</a:t>
            </a:r>
            <a:r>
              <a:rPr lang="vi-VN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ờ</a:t>
            </a:r>
            <a:endParaRPr lang="vi-VN" sz="3400" b="1" dirty="0">
              <a:solidFill>
                <a:prstClr val="black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1362572" y="3840710"/>
            <a:ext cx="114329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t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hầy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giáo 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và các bạn đųg 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νμ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łn, </a:t>
            </a:r>
            <a:r>
              <a:rPr lang="vi-VN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Quang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đã Ǉự Ǉin h</a:t>
            </a:r>
            <a:r>
              <a:rPr lang="el-GR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Ω</a:t>
            </a:r>
            <a:endParaRPr lang="en-US" sz="3400" b="1" dirty="0">
              <a:solidFill>
                <a:prstClr val="black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1981081" y="4523961"/>
            <a:ext cx="114329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v</a:t>
            </a:r>
            <a:r>
              <a:rPr lang="en-US" sz="3400" b="1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à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nói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jŎ 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cá</a:t>
            </a:r>
            <a:r>
              <a:rPr lang="el-GR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ε </a:t>
            </a:r>
            <a:r>
              <a:rPr lang="vi-VN" sz="3400" b="1" dirty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lưu </a:t>
            </a:r>
            <a:r>
              <a:rPr lang="vi-VN" sz="3400" b="1" dirty="0" smtClean="0">
                <a:solidFill>
                  <a:prstClr val="black"/>
                </a:solidFill>
                <a:latin typeface="HP001 4 hàng" pitchFamily="34" charset="0"/>
                <a:cs typeface="Arial" panose="020B0604020202020204" pitchFamily="34" charset="0"/>
              </a:rPr>
              <a:t>lǨt.  </a:t>
            </a:r>
            <a:endParaRPr lang="en-US" sz="3400" b="1" dirty="0">
              <a:solidFill>
                <a:prstClr val="black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22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9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19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A76B35-C53E-4365-88B0-78505D3005E0}"/>
              </a:ext>
            </a:extLst>
          </p:cNvPr>
          <p:cNvSpPr txBox="1"/>
          <p:nvPr/>
        </p:nvSpPr>
        <p:spPr>
          <a:xfrm>
            <a:off x="176322" y="342448"/>
            <a:ext cx="12233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chữ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còn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thiếu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bảng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thuộc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tên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chữ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A7FE26E-62EC-4943-82CE-B660B1F408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36" r="12967"/>
          <a:stretch/>
        </p:blipFill>
        <p:spPr>
          <a:xfrm>
            <a:off x="0" y="6119290"/>
            <a:ext cx="12249151" cy="8047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0AD44E-F69B-4D89-B980-3C5DAAC502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26504"/>
            <a:ext cx="12249151" cy="3124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6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3" y="4977268"/>
            <a:ext cx="1470557" cy="192025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1489B9A-25A7-4D92-8A21-5F251666A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609584"/>
              </p:ext>
            </p:extLst>
          </p:nvPr>
        </p:nvGraphicFramePr>
        <p:xfrm>
          <a:off x="1288890" y="1393044"/>
          <a:ext cx="4611603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201">
                  <a:extLst>
                    <a:ext uri="{9D8B030D-6E8A-4147-A177-3AD203B41FA5}">
                      <a16:colId xmlns:a16="http://schemas.microsoft.com/office/drawing/2014/main" val="135133656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2663930103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959943400"/>
                    </a:ext>
                  </a:extLst>
                </a:gridCol>
              </a:tblGrid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Số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thứ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tự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Chữ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cái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Tên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chữ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cái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16786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20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p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pê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97545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21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q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quy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013511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22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r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e- </a:t>
                      </a:r>
                      <a:r>
                        <a:rPr lang="en-US" sz="3200" spc="-150" dirty="0" err="1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rờ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252446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23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s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err="1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ét</a:t>
                      </a: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- </a:t>
                      </a:r>
                      <a:r>
                        <a:rPr lang="en-US" sz="3200" spc="-150" dirty="0" err="1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sì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182331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24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3529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F6DDEDE-BF00-48BA-A1F0-F12C707DD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129802"/>
              </p:ext>
            </p:extLst>
          </p:nvPr>
        </p:nvGraphicFramePr>
        <p:xfrm>
          <a:off x="6174861" y="1355266"/>
          <a:ext cx="4611603" cy="4764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201">
                  <a:extLst>
                    <a:ext uri="{9D8B030D-6E8A-4147-A177-3AD203B41FA5}">
                      <a16:colId xmlns:a16="http://schemas.microsoft.com/office/drawing/2014/main" val="245313428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2687566283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1615209565"/>
                    </a:ext>
                  </a:extLst>
                </a:gridCol>
              </a:tblGrid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Số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thứ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tự</a:t>
                      </a:r>
                      <a:endParaRPr lang="en-US" sz="2400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Chữ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cái</a:t>
                      </a:r>
                      <a:endParaRPr lang="en-US" sz="2400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Tên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chữ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cái</a:t>
                      </a:r>
                      <a:endParaRPr lang="en-US" sz="2400" spc="-1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319990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25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u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440451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26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ư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ư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871777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27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vê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462052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28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x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err="1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ích</a:t>
                      </a: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- </a:t>
                      </a:r>
                      <a:r>
                        <a:rPr lang="en-US" sz="3200" spc="-150" dirty="0" err="1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xì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894435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29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i dài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Rectangle: Rounded Corners 20">
            <a:extLst/>
          </p:cNvPr>
          <p:cNvSpPr/>
          <p:nvPr/>
        </p:nvSpPr>
        <p:spPr>
          <a:xfrm>
            <a:off x="3334953" y="6037589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3" name="Rectangle: Rounded Corners 20">
            <a:extLst/>
          </p:cNvPr>
          <p:cNvSpPr/>
          <p:nvPr/>
        </p:nvSpPr>
        <p:spPr>
          <a:xfrm>
            <a:off x="8240781" y="2330626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9" name="Rectangle: Rounded Corners 20">
            <a:extLst/>
          </p:cNvPr>
          <p:cNvSpPr/>
          <p:nvPr/>
        </p:nvSpPr>
        <p:spPr>
          <a:xfrm>
            <a:off x="8240781" y="397074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0" name="Rectangle: Rounded Corners 20">
            <a:extLst/>
          </p:cNvPr>
          <p:cNvSpPr/>
          <p:nvPr/>
        </p:nvSpPr>
        <p:spPr>
          <a:xfrm>
            <a:off x="8240781" y="553948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1" name="Rectangle: Rounded Corners 20">
            <a:extLst/>
          </p:cNvPr>
          <p:cNvSpPr/>
          <p:nvPr/>
        </p:nvSpPr>
        <p:spPr>
          <a:xfrm>
            <a:off x="8240781" y="2330626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u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Rectangle: Rounded Corners 20">
            <a:extLst/>
          </p:cNvPr>
          <p:cNvSpPr/>
          <p:nvPr/>
        </p:nvSpPr>
        <p:spPr>
          <a:xfrm>
            <a:off x="3327992" y="6052981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3" name="Rectangle: Rounded Corners 20">
            <a:extLst/>
          </p:cNvPr>
          <p:cNvSpPr/>
          <p:nvPr/>
        </p:nvSpPr>
        <p:spPr>
          <a:xfrm>
            <a:off x="8240781" y="394444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v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4" name="Rectangle: Rounded Corners 20">
            <a:extLst/>
          </p:cNvPr>
          <p:cNvSpPr/>
          <p:nvPr/>
        </p:nvSpPr>
        <p:spPr>
          <a:xfrm>
            <a:off x="8240781" y="553948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y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911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  <p:bldP spid="12" grpId="1" animBg="1"/>
      <p:bldP spid="13" grpId="0" animBg="1"/>
      <p:bldP spid="13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B22AAD-A185-4DB4-BB79-7EF5903CDE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16" b="93880" l="0" r="17570">
                        <a14:foregroundMark x1="7101" y1="53385" x2="11933" y2="67057"/>
                      </a14:backgroundRemoval>
                    </a14:imgEffect>
                  </a14:imgLayer>
                </a14:imgProps>
              </a:ext>
            </a:extLst>
          </a:blip>
          <a:srcRect t="31570" r="82824" b="12991"/>
          <a:stretch/>
        </p:blipFill>
        <p:spPr>
          <a:xfrm>
            <a:off x="1306347" y="1823856"/>
            <a:ext cx="1506615" cy="27340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7DA2F4-0294-4409-9793-E31B629326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599" b="88802" l="17643" r="43192"/>
                    </a14:imgEffect>
                  </a14:imgLayer>
                </a14:imgProps>
              </a:ext>
            </a:extLst>
          </a:blip>
          <a:srcRect l="18454" t="31957" r="58256" b="14368"/>
          <a:stretch/>
        </p:blipFill>
        <p:spPr>
          <a:xfrm>
            <a:off x="3048058" y="1823856"/>
            <a:ext cx="2045370" cy="26502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CD1C07-EDB0-4009-99D2-6A5418F2AA0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599" b="88542" l="42167" r="59517"/>
                    </a14:imgEffect>
                  </a14:imgLayer>
                </a14:imgProps>
              </a:ext>
            </a:extLst>
          </a:blip>
          <a:srcRect l="43322" t="31957" r="41086" b="13842"/>
          <a:stretch/>
        </p:blipFill>
        <p:spPr>
          <a:xfrm>
            <a:off x="5399947" y="1844475"/>
            <a:ext cx="1334954" cy="26090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DFCB2B-061B-4B1F-A972-ACFF0C6538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380" b="86719" l="62299" r="78697">
                        <a14:foregroundMark x1="67643" y1="53255" x2="68082" y2="63932"/>
                      </a14:backgroundRemoval>
                    </a14:imgEffect>
                  </a14:imgLayer>
                </a14:imgProps>
              </a:ext>
            </a:extLst>
          </a:blip>
          <a:srcRect l="61776" t="31475" r="21448" b="13843"/>
          <a:stretch/>
        </p:blipFill>
        <p:spPr>
          <a:xfrm>
            <a:off x="7384842" y="1823856"/>
            <a:ext cx="1491917" cy="27340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2C0327-EA21-4EC7-BE8F-4C94B43FDEC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469" b="89193" l="80454" r="98902">
                        <a14:foregroundMark x1="93265" y1="49219" x2="87701" y2="70703"/>
                        <a14:foregroundMark x1="82943" y1="52083" x2="90849" y2="64063"/>
                      </a14:backgroundRemoval>
                    </a14:imgEffect>
                  </a14:imgLayer>
                </a14:imgProps>
              </a:ext>
            </a:extLst>
          </a:blip>
          <a:srcRect l="81415" t="32096" r="1809" b="14544"/>
          <a:stretch/>
        </p:blipFill>
        <p:spPr>
          <a:xfrm>
            <a:off x="9314419" y="1883803"/>
            <a:ext cx="1461861" cy="26141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9B3CD7-CC4F-420F-A4F7-233D1BD00A0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0952BC-2BF8-479D-9F37-6A2E111A560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1B5463-821B-400E-81CD-9FB5FFB1A54E}"/>
              </a:ext>
            </a:extLst>
          </p:cNvPr>
          <p:cNvSpPr txBox="1"/>
          <p:nvPr/>
        </p:nvSpPr>
        <p:spPr>
          <a:xfrm>
            <a:off x="321980" y="83189"/>
            <a:ext cx="11432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3. Sắp xếp tên các bạn dưới đây theo đúng thứ tự trong bảng chữ cái. Viết lại tên các bạn theo thứ tự đã sắp xếp</a:t>
            </a:r>
            <a:endParaRPr lang="en-US" sz="36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575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89017E-6 L -0.42214 0.302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07" y="15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5607E-7 L 0.06654 0.2929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0" y="14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15607E-7 L -0.20248 0.2938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0" y="14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5607E-7 L -0.15703 0.2809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52" y="14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89017E-6 L 0.49623 0.2989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05" y="149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9306" y="1770056"/>
            <a:ext cx="7981414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27-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 :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Chữ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hoa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B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8766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23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9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916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BE94A2A-CE83-43E6-A51A-F53A9F4C840E}"/>
              </a:ext>
            </a:extLst>
          </p:cNvPr>
          <p:cNvGrpSpPr/>
          <p:nvPr/>
        </p:nvGrpSpPr>
        <p:grpSpPr>
          <a:xfrm>
            <a:off x="3895943" y="1784945"/>
            <a:ext cx="144000" cy="3626318"/>
            <a:chOff x="1042416" y="804672"/>
            <a:chExt cx="210312" cy="436168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7A885EF-BB9B-4413-81CE-BF51ECF786BD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6DA1C8-C9E3-4827-9309-86A1DE761173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6E17623-F8FA-4DC6-BFDC-74768422C5F9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6F34A46-923A-4927-ABA1-2886BB19BBAD}"/>
              </a:ext>
            </a:extLst>
          </p:cNvPr>
          <p:cNvGrpSpPr/>
          <p:nvPr/>
        </p:nvGrpSpPr>
        <p:grpSpPr>
          <a:xfrm>
            <a:off x="4643120" y="749149"/>
            <a:ext cx="3215667" cy="170809"/>
            <a:chOff x="5440680" y="1322832"/>
            <a:chExt cx="3017520" cy="19507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56843E1-E695-4359-94FB-A102CDFFACCC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0579CB-F12F-4BAC-8376-686B85A9B65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2D54362-542F-4F9B-A07B-602DC3F65A68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8">
            <a:extLst>
              <a:ext uri="{FF2B5EF4-FFF2-40B4-BE49-F238E27FC236}">
                <a16:creationId xmlns:a16="http://schemas.microsoft.com/office/drawing/2014/main" id="{073BCC31-4B09-4A59-A3C8-82B87407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958" y="3013329"/>
            <a:ext cx="1401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5 ô li</a:t>
            </a:r>
          </a:p>
        </p:txBody>
      </p:sp>
      <p:sp>
        <p:nvSpPr>
          <p:cNvPr id="14" name="矩形 31">
            <a:extLst>
              <a:ext uri="{FF2B5EF4-FFF2-40B4-BE49-F238E27FC236}">
                <a16:creationId xmlns:a16="http://schemas.microsoft.com/office/drawing/2014/main" id="{66C166B2-6AD7-47AC-9BAD-3D25ACF4660A}"/>
              </a:ext>
            </a:extLst>
          </p:cNvPr>
          <p:cNvSpPr/>
          <p:nvPr/>
        </p:nvSpPr>
        <p:spPr>
          <a:xfrm>
            <a:off x="111760" y="18949"/>
            <a:ext cx="4640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gồm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2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id="{CDD05966-B154-4ED5-B9AB-C9F3ABF0A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7772" y="207258"/>
            <a:ext cx="22704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4 ô li </a:t>
            </a:r>
            <a:r>
              <a:rPr lang="en-US" alt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rưỡi</a:t>
            </a:r>
            <a:endParaRPr lang="en-US" altLang="en-US" b="1" dirty="0">
              <a:solidFill>
                <a:srgbClr val="00206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31">
            <a:extLst>
              <a:ext uri="{FF2B5EF4-FFF2-40B4-BE49-F238E27FC236}">
                <a16:creationId xmlns:a16="http://schemas.microsoft.com/office/drawing/2014/main" id="{8EAFC570-B8E8-4CB8-A618-F7FCDF09BB94}"/>
              </a:ext>
            </a:extLst>
          </p:cNvPr>
          <p:cNvSpPr/>
          <p:nvPr/>
        </p:nvSpPr>
        <p:spPr>
          <a:xfrm>
            <a:off x="1460158" y="5672476"/>
            <a:ext cx="10157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1: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móc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ngược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trái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phần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hơi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lượn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sang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phải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alt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móc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hơi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cong.</a:t>
            </a:r>
          </a:p>
        </p:txBody>
      </p:sp>
      <p:sp>
        <p:nvSpPr>
          <p:cNvPr id="26" name="矩形 31">
            <a:extLst>
              <a:ext uri="{FF2B5EF4-FFF2-40B4-BE49-F238E27FC236}">
                <a16:creationId xmlns:a16="http://schemas.microsoft.com/office/drawing/2014/main" id="{C780A544-C9D3-4D45-9E67-00B21EA2B384}"/>
              </a:ext>
            </a:extLst>
          </p:cNvPr>
          <p:cNvSpPr/>
          <p:nvPr/>
        </p:nvSpPr>
        <p:spPr>
          <a:xfrm>
            <a:off x="3476843" y="5719995"/>
            <a:ext cx="70182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2: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cong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lượn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thắt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355DD6-2094-4B8F-9FA6-6885CEBAC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9" t="4079" r="5226" b="4031"/>
          <a:stretch/>
        </p:blipFill>
        <p:spPr bwMode="auto">
          <a:xfrm>
            <a:off x="4212013" y="962842"/>
            <a:ext cx="3820668" cy="449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961B6C-97DC-4FEB-A927-705E53F7EB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9543642">
            <a:off x="7108113" y="1507631"/>
            <a:ext cx="771049" cy="9333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49C045A-CB98-43EE-B48A-71986F21AB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9543642">
            <a:off x="6043852" y="2250260"/>
            <a:ext cx="729008" cy="8824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3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4 -0.00301 L -0.02929 0.0257 L -0.04961 0.07385 L -0.05898 0.14236 L -0.05898 0.24051 L -0.05794 0.34792 L -0.06263 0.41366 L -0.07252 0.45255 L -0.08919 0.48403 L -0.11159 0.50255 L -0.12877 0.50903 L -0.15534 0.50996 L -0.18606 0.48496 L -0.19752 0.4544 L -0.20325 0.42477 L -0.20117 0.3831 L -0.19179 0.34144 L -0.17409 0.32385 L -0.14856 0.31644 L -0.12773 0.33681 L -0.11836 0.36366 L -0.11679 0.40162 " pathEditMode="relative" rAng="0" ptsTypes="AAAAAAAAAAAAAAAAAAAAAA">
                                      <p:cBhvr>
                                        <p:cTn id="3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96" y="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0" presetClass="path" presetSubtype="0" accel="49000" decel="51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3 L -0.00521 0.04375 L -0.01771 0.07245 L -0.03229 0.08542 L -0.04739 0.09375 L -0.06667 0.08634 L -0.07917 0.06412 L -0.08646 0.02523 L -0.08073 -0.02014 L -0.06354 -0.0581 L -0.03437 -0.08773 L 0.00729 -0.10162 L 0.05313 -0.09792 L 0.08073 -0.08588 L 0.10521 -0.04977 L 0.11458 -0.00347 L 0.11146 0.0456 L 0.09219 0.09468 L 0.06875 0.11968 L 0.0474 0.13079 L 0.02552 0.13727 L 0.01302 0.13727 L 0.00469 0.12431 L 0.00833 0.11134 L 0.03073 0.09838 L 0.05521 0.09838 L 0.08698 0.10949 L 0.10938 0.13171 L 0.13125 0.1706 L 0.14375 0.22894 L 0.14636 0.28264 L 0.13854 0.33912 L 0.12136 0.38079 L 0.10313 0.40023 L 0.08958 0.40579 L 0.07448 0.40486 L 0.05833 0.3919 L 0.04948 0.36505 L 0.04636 0.33171 L 0.05156 0.29375 L 0.06563 0.26968 L 0.08594 0.25394 " pathEditMode="relative" rAng="0" ptsTypes="AAAAAAAAAAAAAAAAAAAAAAAAAAAAAAAAAAAAAAAAAA">
                                      <p:cBhvr>
                                        <p:cTn id="55" dur="7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7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4" grpId="0"/>
      <p:bldP spid="25" grpId="0"/>
      <p:bldP spid="25" grpId="1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346F7D4-74D7-499D-8CC3-6A6AE17E15C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Chính tả tuần 3 - Một giờ học và Tập viết Chữ hoa 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F930C5-4A0B-4374-86B8-19032C13341F}:34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7D61A3-F369-4D89-ABC4-B33A65736D87}:34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49025D-B670-4740-A648-DBE6845751E0}:3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CC6CA7-8F9E-42FD-BBD7-78DAE41547A8}:35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0D35CB-71BC-4796-98E7-D324E2A6898D}:35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CC1502-B6AA-41CA-8037-1CE9908365E1}:35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0FCF03-C7E0-4305-BFCD-8D4F41B77282}:35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35F819-2285-4187-A612-E9B954A6030F}:35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AB545F-1C44-4883-90EC-872E0A9F4993}:3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A8E49D-31FE-47D0-BAA7-515CE1EF943D}:3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5728EB-86CE-4692-A0DD-A85412D3C57B}:32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992C26-1E61-4BC2-B007-EAA0595152D9}:33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7789C2-C110-4311-8020-8EABFF25381B}:3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FB9D3A-07B5-4926-AA6E-391059E85E75}:34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0F0DA3-10DD-46F1-91E1-5D9D62D3C0D5}:34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2282ED-348A-492F-8EF8-2AFEBA09E7F0}:34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C915E1-81C8-40BB-936F-1C15AAB5A2D7}:35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723</Words>
  <Application>Microsoft Office PowerPoint</Application>
  <PresentationFormat>Widescreen</PresentationFormat>
  <Paragraphs>113</Paragraphs>
  <Slides>17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宋体</vt:lpstr>
      <vt:lpstr>Arial</vt:lpstr>
      <vt:lpstr>Arial-Rounded</vt:lpstr>
      <vt:lpstr>Calibri</vt:lpstr>
      <vt:lpstr>Calibri Light</vt:lpstr>
      <vt:lpstr>HP001 4 hàng</vt:lpstr>
      <vt:lpstr>HP001 5 hàng</vt:lpstr>
      <vt:lpstr>iCiel Crocante</vt:lpstr>
      <vt:lpstr>思源黑体 CN 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Chính tả tuần 3 - Một giờ học và Tập viết Chữ hoa B</dc:title>
  <dc:creator>AutoBVT</dc:creator>
  <cp:lastModifiedBy>pc</cp:lastModifiedBy>
  <cp:revision>191</cp:revision>
  <dcterms:created xsi:type="dcterms:W3CDTF">2021-06-02T14:23:54Z</dcterms:created>
  <dcterms:modified xsi:type="dcterms:W3CDTF">2024-06-15T08:28:58Z</dcterms:modified>
</cp:coreProperties>
</file>