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343" r:id="rId3"/>
    <p:sldId id="326" r:id="rId4"/>
    <p:sldId id="336" r:id="rId5"/>
    <p:sldId id="337" r:id="rId6"/>
    <p:sldId id="338" r:id="rId7"/>
    <p:sldId id="344" r:id="rId8"/>
    <p:sldId id="340" r:id="rId9"/>
    <p:sldId id="341" r:id="rId10"/>
    <p:sldId id="328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96" autoAdjust="0"/>
    <p:restoredTop sz="97691" autoAdjust="0"/>
  </p:normalViewPr>
  <p:slideViewPr>
    <p:cSldViewPr snapToGrid="0">
      <p:cViewPr varScale="1">
        <p:scale>
          <a:sx n="68" d="100"/>
          <a:sy n="68" d="100"/>
        </p:scale>
        <p:origin x="7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94A46-C361-4976-8C31-F67C521657BB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A2D2D-9BBB-4508-A88F-DA72A769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3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155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Lưu</a:t>
            </a:r>
            <a:r>
              <a:rPr lang="en-US" dirty="0"/>
              <a:t> ý </a:t>
            </a:r>
            <a:r>
              <a:rPr lang="en-US" dirty="0" err="1"/>
              <a:t>viết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D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nối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AA76F-3330-4E01-9C14-3A6CD206FC88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818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69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4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53FCB-8F62-4072-9136-DAD8346C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0D03612-F00C-4FB4-AFEB-6D052B5EF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7DDC8F-9159-4350-BBB4-2BFE7ADB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209450E-7221-4C9A-8506-A04C7E22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C7B287-C064-4771-8035-9D18CBE4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833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547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74632D-8512-4580-A29D-59FF31A4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3EF3CFA-A608-4208-9460-EC1211CCD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D67DDCB-E7DD-4322-B88E-7276776B3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0CC16B-8C08-49CD-8F3E-BE51795C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FE234C-5B9A-45E6-86D5-06A04C56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46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DD6BE4-3FD2-4B20-89F6-53708B7E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5E7122-B9CD-472D-86D9-AFB4B28F8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5CD482-F621-480D-96CC-08AD5DC32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01C4DD-774A-4FCA-B0A1-00869FE5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99EF80-271E-466D-8FB9-6A425224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111E26D-AC7D-4177-B87E-141B512B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417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AAE881-C94A-4CA2-92EB-68F06A60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AA7A251-AADF-40FD-A28D-871F8C72A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FD11D2-9EE0-43F7-9A7B-E4FF9F2CC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09C5CE1-EC92-41F1-BD92-F5DAF997D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5D135D0-D49D-431D-B3B8-103AA575E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0EEBE21-83E9-4DE4-8B30-F13E0EBB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C7F9E74-60C9-4926-820B-90E320AD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A9F1C68-3229-4013-AF79-8CF4B97E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617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DF9BF6-AB67-41B6-92FF-773F25EA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F03B9C1-AD61-4B2C-A562-EB9EB4FB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431EF4D-1A76-4D0C-B771-63E2E401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8F380D0-356B-4EB5-AE96-F91306A8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11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3829F8-D257-4345-859B-AC599D6C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2DF8A40-1678-4A57-A3BC-EAF617E4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5CC1E17-6285-4120-BB11-41401902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03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416A6B-40FC-4F0A-91F5-FBBB897E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9BB47-62DB-4512-AA39-3C9CFAD24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3FA225-8A24-4EF3-89DC-82C1E46FA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E8BED3-5C4F-463B-8C4E-E2FBF4CB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B0CE380-6BF1-4222-9C3C-B85AC745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7F5AED-C68E-4229-BE45-60B86D61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43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70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60E557-B547-4CF9-972A-E1863561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259A22B-B3F1-47C8-A69E-A7ADD99BD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2D6D3C7-BF94-4BFD-836A-6D54D58B3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925012-1143-432F-B735-2C27E22A3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825848-0FBC-4238-B070-91A467491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971F956-724B-4C8A-B9BE-39386569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764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8143B4-0A74-4B3A-A7A4-430139E1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3C3266D-CBE0-4583-A5A3-D81690389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5D260A-4342-4169-950F-59F96729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7BE648-FBCD-48AF-A32B-DFC32444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4E2D5D-47AE-4C0F-A29F-C1394047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646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A8444E2-B382-4B79-BF30-AC2E779FB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5EAFF2D-5510-4C54-A1A8-AB94FD6B8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6DFEF1-5669-47C7-837D-729E61E0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5132E6-344C-43BE-9E91-9E4423EA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3ADCB5-8760-49CD-A792-1092F9DB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70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4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6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1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7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5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0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0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8F2A3-D581-48CC-BEE3-0982EB8DB330}" type="datetimeFigureOut">
              <a:rPr lang="en-US" smtClean="0"/>
              <a:t>05/10/2022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D783C42-8CC2-4D9A-BD9C-862509D8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3A86FB6-5418-4E80-82FF-BC3E521D8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244D43-12AD-4B59-839C-18295CC78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E2EB-8EE5-4B11-B816-93391C6F804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05/10/2022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D39612C-A4A7-4EC2-B71A-7324E33D5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A179B2-97EC-408E-994F-F07A714F0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8B17-70BE-4D48-9B47-1AA93213D2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54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1.jpe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4.emf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6.emf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4.emf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6.emf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6.e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8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2.wdp"/><Relationship Id="rId9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2458" y="1770056"/>
            <a:ext cx="7981414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10: 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Thời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khóa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biểu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.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0014" y="1148860"/>
            <a:ext cx="5729887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8444" y="483765"/>
            <a:ext cx="9507121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235857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67546" y="1770056"/>
            <a:ext cx="7981414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43-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 :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Chữ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hoa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D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8766" y="1148860"/>
            <a:ext cx="5729887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8444" y="483765"/>
            <a:ext cx="9507121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2022</a:t>
            </a:r>
          </a:p>
        </p:txBody>
      </p:sp>
    </p:spTree>
    <p:extLst>
      <p:ext uri="{BB962C8B-B14F-4D97-AF65-F5344CB8AC3E}">
        <p14:creationId xmlns:p14="http://schemas.microsoft.com/office/powerpoint/2010/main" val="40890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BE94A2A-CE83-43E6-A51A-F53A9F4C840E}"/>
              </a:ext>
            </a:extLst>
          </p:cNvPr>
          <p:cNvGrpSpPr/>
          <p:nvPr/>
        </p:nvGrpSpPr>
        <p:grpSpPr>
          <a:xfrm>
            <a:off x="1531881" y="1338362"/>
            <a:ext cx="181676" cy="4562351"/>
            <a:chOff x="1042416" y="804672"/>
            <a:chExt cx="210312" cy="436168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77A885EF-BB9B-4413-81CE-BF51ECF786BD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236DA1C8-C9E3-4827-9309-86A1DE761173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26E17623-F8FA-4DC6-BFDC-74768422C5F9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6F34A46-923A-4927-ABA1-2886BB19BBAD}"/>
              </a:ext>
            </a:extLst>
          </p:cNvPr>
          <p:cNvGrpSpPr/>
          <p:nvPr/>
        </p:nvGrpSpPr>
        <p:grpSpPr>
          <a:xfrm>
            <a:off x="2103682" y="938387"/>
            <a:ext cx="3671513" cy="144317"/>
            <a:chOff x="5440680" y="1322832"/>
            <a:chExt cx="3017520" cy="195072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356843E1-E695-4359-94FB-A102CDFFACCC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xmlns="" id="{AD0579CB-F12F-4BAC-8376-686B85A9B655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82D54362-542F-4F9B-A07B-602DC3F65A68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8">
            <a:extLst>
              <a:ext uri="{FF2B5EF4-FFF2-40B4-BE49-F238E27FC236}">
                <a16:creationId xmlns:a16="http://schemas.microsoft.com/office/drawing/2014/main" xmlns="" id="{073BCC31-4B09-4A59-A3C8-82B87407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03" y="2971102"/>
            <a:ext cx="11360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5 ô li</a:t>
            </a:r>
          </a:p>
        </p:txBody>
      </p:sp>
      <p:sp>
        <p:nvSpPr>
          <p:cNvPr id="14" name="矩形 31">
            <a:extLst>
              <a:ext uri="{FF2B5EF4-FFF2-40B4-BE49-F238E27FC236}">
                <a16:creationId xmlns:a16="http://schemas.microsoft.com/office/drawing/2014/main" xmlns="" id="{66C166B2-6AD7-47AC-9BAD-3D25ACF4660A}"/>
              </a:ext>
            </a:extLst>
          </p:cNvPr>
          <p:cNvSpPr/>
          <p:nvPr/>
        </p:nvSpPr>
        <p:spPr>
          <a:xfrm>
            <a:off x="6127162" y="1802385"/>
            <a:ext cx="59449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hoa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D </a:t>
            </a: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gồm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 </a:t>
            </a: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nét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cơ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bản</a:t>
            </a:r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24" name="TextBox 18">
            <a:extLst>
              <a:ext uri="{FF2B5EF4-FFF2-40B4-BE49-F238E27FC236}">
                <a16:creationId xmlns:a16="http://schemas.microsoft.com/office/drawing/2014/main" xmlns="" id="{CDD05966-B154-4ED5-B9AB-C9F3ABF0A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782" y="306834"/>
            <a:ext cx="13507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4 ô li</a:t>
            </a:r>
          </a:p>
        </p:txBody>
      </p:sp>
      <p:sp>
        <p:nvSpPr>
          <p:cNvPr id="25" name="矩形 31">
            <a:extLst>
              <a:ext uri="{FF2B5EF4-FFF2-40B4-BE49-F238E27FC236}">
                <a16:creationId xmlns:a16="http://schemas.microsoft.com/office/drawing/2014/main" xmlns="" id="{8EAFC570-B8E8-4CB8-A618-F7FCDF09BB94}"/>
              </a:ext>
            </a:extLst>
          </p:cNvPr>
          <p:cNvSpPr/>
          <p:nvPr/>
        </p:nvSpPr>
        <p:spPr>
          <a:xfrm>
            <a:off x="6612898" y="2971102"/>
            <a:ext cx="55791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lượn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hai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(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dọc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)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nét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cong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phải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nối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nhau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tạo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vòng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xoắn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nhỏ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ở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chân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A36FE6A-B697-4D69-A4C5-7127EDB2C9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t="17446" r="16908" b="5015"/>
          <a:stretch/>
        </p:blipFill>
        <p:spPr bwMode="auto">
          <a:xfrm>
            <a:off x="1955196" y="1183501"/>
            <a:ext cx="3930327" cy="484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69370E6-8505-4D40-8EDB-C8D880D4F2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57667" l="10000" r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07" r="29449" b="42330"/>
          <a:stretch/>
        </p:blipFill>
        <p:spPr>
          <a:xfrm rot="19543642">
            <a:off x="4391243" y="1020860"/>
            <a:ext cx="729008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7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49000" decel="1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024 L -0.02226 0.06065 L -0.03268 0.13588 L -0.03684 0.24838 L -0.03346 0.43588 L -0.03684 0.5125 L -0.05559 0.58172 L -0.08138 0.61875 L -0.10976 0.64329 L -0.14661 0.66204 L -0.17304 0.65811 L -0.18541 0.63588 L -0.17994 0.62362 L -0.16184 0.6088 L -0.13619 0.61135 L -0.09388 0.63843 L -0.05494 0.65209 L -0.02643 0.6544 L 0.01732 0.64329 L 0.05066 0.60996 L 0.07487 0.56551 L 0.09441 0.49028 L 0.10691 0.40139 C 0.10664 0.36644 0.10638 0.33149 0.10612 0.29653 L 0.08946 0.18033 L 0.06029 0.09653 L -0.00429 0.02246 L -0.05911 0.00764 L -0.12851 0.03473 L -0.16328 0.07917 L -0.18268 0.1507 L -0.18138 0.22362 L -0.16953 0.2632 L -0.14518 0.29399 L -0.11471 0.30394 L -0.08203 0.28172 L -0.06328 0.22732 L -0.05976 0.18912 L -0.06263 0.13959 " pathEditMode="relative" rAng="0" ptsTypes="AAAAAAAAAAAAAAAAAAAAAAAAAAAAAAAAAAAAAAA">
                                      <p:cBhvr>
                                        <p:cTn id="4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3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8">
            <a:extLst>
              <a:ext uri="{FF2B5EF4-FFF2-40B4-BE49-F238E27FC236}">
                <a16:creationId xmlns:a16="http://schemas.microsoft.com/office/drawing/2014/main" xmlns="" id="{79FCFEFF-67C3-45A4-AD69-784C06703128}"/>
              </a:ext>
            </a:extLst>
          </p:cNvPr>
          <p:cNvSpPr/>
          <p:nvPr/>
        </p:nvSpPr>
        <p:spPr>
          <a:xfrm>
            <a:off x="3486106" y="291435"/>
            <a:ext cx="5626187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dẫn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chữ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hoa</a:t>
            </a:r>
            <a:r>
              <a:rPr lang="en-US" alt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</a:t>
            </a:r>
          </a:p>
        </p:txBody>
      </p:sp>
      <p:pic>
        <p:nvPicPr>
          <p:cNvPr id="2" name="videoplayback">
            <a:hlinkClick r:id="" action="ppaction://media"/>
            <a:extLst>
              <a:ext uri="{FF2B5EF4-FFF2-40B4-BE49-F238E27FC236}">
                <a16:creationId xmlns:a16="http://schemas.microsoft.com/office/drawing/2014/main" xmlns="" id="{6F370743-E4CB-4314-90EC-6007C07199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80410" y="1132789"/>
            <a:ext cx="8827978" cy="524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8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8">
            <a:extLst>
              <a:ext uri="{FF2B5EF4-FFF2-40B4-BE49-F238E27FC236}">
                <a16:creationId xmlns:a16="http://schemas.microsoft.com/office/drawing/2014/main" xmlns="" id="{9235F0AB-6740-4475-85B2-2B2CAE3E2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460" y="6046036"/>
            <a:ext cx="103373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Con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nhận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xét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hoa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D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vừa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cỡ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nhỏ</a:t>
            </a:r>
            <a:r>
              <a:rPr lang="en-US" altLang="en-US" b="1" dirty="0"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879386E9-D5B2-4376-BEEA-31CEBDFBA1A3}"/>
              </a:ext>
            </a:extLst>
          </p:cNvPr>
          <p:cNvGrpSpPr/>
          <p:nvPr/>
        </p:nvGrpSpPr>
        <p:grpSpPr>
          <a:xfrm>
            <a:off x="7724546" y="3406966"/>
            <a:ext cx="258813" cy="2227639"/>
            <a:chOff x="1042416" y="804672"/>
            <a:chExt cx="210312" cy="436168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xmlns="" id="{DFB022A4-D41C-4B87-9FF9-86AB54BB28B5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69FFA823-211E-473E-839D-01122551269D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61E5F55D-62A5-4E0A-AC5E-48D385636EB2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41A25E1-69F3-4F08-9965-507F08D8A122}"/>
              </a:ext>
            </a:extLst>
          </p:cNvPr>
          <p:cNvGrpSpPr/>
          <p:nvPr/>
        </p:nvGrpSpPr>
        <p:grpSpPr>
          <a:xfrm>
            <a:off x="1517678" y="1039528"/>
            <a:ext cx="181453" cy="4588117"/>
            <a:chOff x="1042416" y="804672"/>
            <a:chExt cx="210312" cy="436168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07321439-356F-4938-B29A-3E223586E731}"/>
                </a:ext>
              </a:extLst>
            </p:cNvPr>
            <p:cNvCxnSpPr/>
            <p:nvPr/>
          </p:nvCxnSpPr>
          <p:spPr>
            <a:xfrm>
              <a:off x="1143000" y="804672"/>
              <a:ext cx="0" cy="43616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xmlns="" id="{FC187CF0-01BB-4CFB-859E-565CAC7B0D1F}"/>
                </a:ext>
              </a:extLst>
            </p:cNvPr>
            <p:cNvCxnSpPr/>
            <p:nvPr/>
          </p:nvCxnSpPr>
          <p:spPr>
            <a:xfrm>
              <a:off x="1042416" y="804672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15F17F98-1D26-4D0F-8381-AF80C3C6F55D}"/>
                </a:ext>
              </a:extLst>
            </p:cNvPr>
            <p:cNvCxnSpPr/>
            <p:nvPr/>
          </p:nvCxnSpPr>
          <p:spPr>
            <a:xfrm>
              <a:off x="1042416" y="5166360"/>
              <a:ext cx="210312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8">
            <a:extLst>
              <a:ext uri="{FF2B5EF4-FFF2-40B4-BE49-F238E27FC236}">
                <a16:creationId xmlns:a16="http://schemas.microsoft.com/office/drawing/2014/main" xmlns="" id="{C4826827-15BD-4B9F-AEE2-F9BD3E138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8223" y="142207"/>
            <a:ext cx="14397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4 ô li</a:t>
            </a: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xmlns="" id="{CBC9C2A4-31B4-4CF2-AB27-8CED754EF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882" y="3597579"/>
            <a:ext cx="11305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2 ô li </a:t>
            </a:r>
            <a:r>
              <a:rPr lang="en-US" altLang="en-US" b="1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rưỡi</a:t>
            </a:r>
            <a:endParaRPr lang="en-US" altLang="en-US" b="1" dirty="0">
              <a:solidFill>
                <a:srgbClr val="FF000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xmlns="" id="{909A3C8C-6F9A-45DB-B9CE-60CCB861E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452" y="2761143"/>
            <a:ext cx="12533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5 ô li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0AB79CA-65FF-4091-AA8A-084E340CB742}"/>
              </a:ext>
            </a:extLst>
          </p:cNvPr>
          <p:cNvGrpSpPr/>
          <p:nvPr/>
        </p:nvGrpSpPr>
        <p:grpSpPr>
          <a:xfrm>
            <a:off x="8005393" y="2640337"/>
            <a:ext cx="1810636" cy="270399"/>
            <a:chOff x="5440680" y="1322832"/>
            <a:chExt cx="3017520" cy="195072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D7CE472B-6F8D-44E4-894F-0A0DA8FB5B53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BC057339-8C9F-4DCA-A0EC-62B5E8ACB4E4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616DB23D-AB02-41DE-B3BE-BE16CF20DCD8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18">
            <a:extLst>
              <a:ext uri="{FF2B5EF4-FFF2-40B4-BE49-F238E27FC236}">
                <a16:creationId xmlns:a16="http://schemas.microsoft.com/office/drawing/2014/main" xmlns="" id="{0E482085-2257-4528-8E39-2CE2C3AA7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2440" y="2135836"/>
            <a:ext cx="14165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2 ô li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57B61414-7F0F-42F2-8980-62BC620414A1}"/>
              </a:ext>
            </a:extLst>
          </p:cNvPr>
          <p:cNvGrpSpPr/>
          <p:nvPr/>
        </p:nvGrpSpPr>
        <p:grpSpPr>
          <a:xfrm>
            <a:off x="1928737" y="710025"/>
            <a:ext cx="3676196" cy="204761"/>
            <a:chOff x="5440680" y="1322832"/>
            <a:chExt cx="3017520" cy="195072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xmlns="" id="{3E93B230-C6EA-4A4B-BD16-A5BD5AE5CC36}"/>
                </a:ext>
              </a:extLst>
            </p:cNvPr>
            <p:cNvCxnSpPr/>
            <p:nvPr/>
          </p:nvCxnSpPr>
          <p:spPr>
            <a:xfrm>
              <a:off x="5440680" y="1426464"/>
              <a:ext cx="3017520" cy="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338AFDE7-990D-4F92-AF40-480C4F3873C5}"/>
                </a:ext>
              </a:extLst>
            </p:cNvPr>
            <p:cNvCxnSpPr/>
            <p:nvPr/>
          </p:nvCxnSpPr>
          <p:spPr>
            <a:xfrm>
              <a:off x="5440680" y="1335024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FB8A67B8-1A04-4067-B694-72314FCB6581}"/>
                </a:ext>
              </a:extLst>
            </p:cNvPr>
            <p:cNvCxnSpPr/>
            <p:nvPr/>
          </p:nvCxnSpPr>
          <p:spPr>
            <a:xfrm>
              <a:off x="8458200" y="1322832"/>
              <a:ext cx="0" cy="182880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55">
            <a:extLst>
              <a:ext uri="{FF2B5EF4-FFF2-40B4-BE49-F238E27FC236}">
                <a16:creationId xmlns:a16="http://schemas.microsoft.com/office/drawing/2014/main" xmlns="" id="{12BEA6F9-D283-44DC-B711-9D465BB79C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9" t="24121" r="13508" b="23684"/>
          <a:stretch/>
        </p:blipFill>
        <p:spPr bwMode="auto">
          <a:xfrm>
            <a:off x="7983360" y="2910737"/>
            <a:ext cx="2736269" cy="277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18F6ECA4-405E-4DA4-9F3B-7D8596F0E0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t="17446" r="16908" b="5015"/>
          <a:stretch/>
        </p:blipFill>
        <p:spPr bwMode="auto">
          <a:xfrm>
            <a:off x="1771432" y="927584"/>
            <a:ext cx="3930327" cy="484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8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1" grpId="0"/>
      <p:bldP spid="22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u D">
            <a:hlinkClick r:id="" action="ppaction://media"/>
            <a:extLst>
              <a:ext uri="{FF2B5EF4-FFF2-40B4-BE49-F238E27FC236}">
                <a16:creationId xmlns:a16="http://schemas.microsoft.com/office/drawing/2014/main" xmlns="" id="{DA127F13-64EA-44A2-A84F-5B074CA719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1807"/>
          <a:stretch/>
        </p:blipFill>
        <p:spPr>
          <a:xfrm>
            <a:off x="2843270" y="264405"/>
            <a:ext cx="6858000" cy="604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19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xmlns="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sp>
        <p:nvSpPr>
          <p:cNvPr id="7" name="矩形 28">
            <a:extLst>
              <a:ext uri="{FF2B5EF4-FFF2-40B4-BE49-F238E27FC236}">
                <a16:creationId xmlns:a16="http://schemas.microsoft.com/office/drawing/2014/main" xmlns="" id="{F8678CC8-34FB-4384-BAEF-64F681CA6D89}"/>
              </a:ext>
            </a:extLst>
          </p:cNvPr>
          <p:cNvSpPr/>
          <p:nvPr/>
        </p:nvSpPr>
        <p:spPr>
          <a:xfrm>
            <a:off x="1323320" y="2657317"/>
            <a:ext cx="4871159" cy="944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Câu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ứng</a:t>
            </a:r>
            <a:r>
              <a:rPr lang="en-US" altLang="en-US" sz="4800" b="1" dirty="0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iCiel Crocante" panose="02000000000000000000" pitchFamily="2" charset="0"/>
                <a:cs typeface="Arial" pitchFamily="34" charset="0"/>
              </a:rPr>
              <a:t>dụng</a:t>
            </a:r>
            <a:endParaRPr lang="en-US" altLang="en-US" sz="4800" b="1" dirty="0">
              <a:solidFill>
                <a:srgbClr val="FF0000"/>
              </a:solidFill>
              <a:latin typeface="iCiel Crocante" panose="02000000000000000000" pitchFamily="2" charset="0"/>
              <a:cs typeface="Arial" pitchFamily="34" charset="0"/>
            </a:endParaRPr>
          </a:p>
        </p:txBody>
      </p:sp>
      <p:pic>
        <p:nvPicPr>
          <p:cNvPr id="24" name="图片 40">
            <a:extLst>
              <a:ext uri="{FF2B5EF4-FFF2-40B4-BE49-F238E27FC236}">
                <a16:creationId xmlns:a16="http://schemas.microsoft.com/office/drawing/2014/main" xmlns="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xmlns="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xmlns="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xmlns="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50">
            <a:extLst>
              <a:ext uri="{FF2B5EF4-FFF2-40B4-BE49-F238E27FC236}">
                <a16:creationId xmlns:a16="http://schemas.microsoft.com/office/drawing/2014/main" xmlns="" id="{1FDD44AD-C89D-45B4-AA40-ACA70E8887E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876550" y="362195"/>
          <a:ext cx="8802080" cy="215553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464567297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3224008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6525657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586713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5851519"/>
                  </a:ext>
                </a:extLst>
              </a:tr>
              <a:tr h="165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1" name="Text Box 1736">
            <a:extLst>
              <a:ext uri="{FF2B5EF4-FFF2-40B4-BE49-F238E27FC236}">
                <a16:creationId xmlns:a16="http://schemas.microsoft.com/office/drawing/2014/main" xmlns="" id="{34AE8F09-E3A9-4D59-A83C-6FAEDE4E7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2563" y="2698191"/>
            <a:ext cx="855005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“Dung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dăng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dung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dẻ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/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Dắt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trẻ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chơi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”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nằm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đồng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dao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Dung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dăng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dung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dẻ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30" y="3455168"/>
            <a:ext cx="2798307" cy="278001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DDE4D4D-F29C-4CE4-8DEA-5AD362E307A9}"/>
              </a:ext>
            </a:extLst>
          </p:cNvPr>
          <p:cNvGrpSpPr/>
          <p:nvPr/>
        </p:nvGrpSpPr>
        <p:grpSpPr>
          <a:xfrm>
            <a:off x="3547418" y="502852"/>
            <a:ext cx="5275760" cy="1857493"/>
            <a:chOff x="3547418" y="502852"/>
            <a:chExt cx="5275760" cy="185749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0C462E3-2E4D-452D-92A3-2BD24345B745}"/>
                </a:ext>
              </a:extLst>
            </p:cNvPr>
            <p:cNvSpPr txBox="1"/>
            <p:nvPr/>
          </p:nvSpPr>
          <p:spPr>
            <a:xfrm>
              <a:off x="3554097" y="502852"/>
              <a:ext cx="5269081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Dung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dăng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Ύ˞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BC876170-DDE8-4115-A142-4F9DDF7BB327}"/>
                </a:ext>
              </a:extLst>
            </p:cNvPr>
            <p:cNvSpPr txBox="1"/>
            <p:nvPr/>
          </p:nvSpPr>
          <p:spPr>
            <a:xfrm>
              <a:off x="3547418" y="1379307"/>
              <a:ext cx="4158236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Dắt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Λ˞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εΠ. </a:t>
              </a:r>
              <a:endParaRPr lang="en-US" altLang="en-US" sz="42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F7B9AEF-57A8-4AB4-8153-7613393AAE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2606092" y="4264005"/>
            <a:ext cx="1649531" cy="207935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E4709C1-2FFE-4AC5-A05B-D6F7CD172F6B}"/>
              </a:ext>
            </a:extLst>
          </p:cNvPr>
          <p:cNvGrpSpPr/>
          <p:nvPr/>
        </p:nvGrpSpPr>
        <p:grpSpPr>
          <a:xfrm>
            <a:off x="4832933" y="4045637"/>
            <a:ext cx="4332332" cy="1264424"/>
            <a:chOff x="3754849" y="1730426"/>
            <a:chExt cx="4545106" cy="1757031"/>
          </a:xfrm>
        </p:grpSpPr>
        <p:sp>
          <p:nvSpPr>
            <p:cNvPr id="20" name="Text Box 1736">
              <a:extLst>
                <a:ext uri="{FF2B5EF4-FFF2-40B4-BE49-F238E27FC236}">
                  <a16:creationId xmlns:a16="http://schemas.microsoft.com/office/drawing/2014/main" xmlns="" id="{DF8D7461-7619-4EE5-9C39-1A2853854A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03743" y="2105932"/>
              <a:ext cx="4296212" cy="812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Đồng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dao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b="1" dirty="0" err="1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gì</a:t>
              </a:r>
              <a:r>
                <a:rPr lang="en-US" altLang="en-US" b="1" dirty="0">
                  <a:solidFill>
                    <a:srgbClr val="002060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1" name="Cloud Callout 11">
              <a:extLst>
                <a:ext uri="{FF2B5EF4-FFF2-40B4-BE49-F238E27FC236}">
                  <a16:creationId xmlns:a16="http://schemas.microsoft.com/office/drawing/2014/main" xmlns="" id="{7E6FD03C-CD4C-467D-B263-5526DAC707AF}"/>
                </a:ext>
              </a:extLst>
            </p:cNvPr>
            <p:cNvSpPr/>
            <p:nvPr/>
          </p:nvSpPr>
          <p:spPr>
            <a:xfrm>
              <a:off x="3754849" y="1730426"/>
              <a:ext cx="4545106" cy="1757031"/>
            </a:xfrm>
            <a:prstGeom prst="cloudCallout">
              <a:avLst>
                <a:gd name="adj1" fmla="val -60774"/>
                <a:gd name="adj2" fmla="val 31887"/>
              </a:avLst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Text Box 1736">
            <a:extLst>
              <a:ext uri="{FF2B5EF4-FFF2-40B4-BE49-F238E27FC236}">
                <a16:creationId xmlns:a16="http://schemas.microsoft.com/office/drawing/2014/main" xmlns="" id="{7BE82CAD-4DCF-42E6-9FA8-8BDA98D62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2479" y="4550627"/>
            <a:ext cx="103369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b="1" dirty="0" smtClean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“</a:t>
            </a: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</a:t>
            </a:r>
            <a:r>
              <a:rPr lang="en-US" b="1" dirty="0" err="1" smtClean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ồng</a:t>
            </a:r>
            <a:r>
              <a:rPr lang="en-US" b="1" dirty="0" smtClean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dao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lời hát dân gian truyền miệng của trẻ em, thường kèm một trò chơi nhất định</a:t>
            </a:r>
            <a:r>
              <a:rPr lang="en-US" b="1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vi-VN" b="1" dirty="0">
              <a:solidFill>
                <a:srgbClr val="00206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63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25">
            <a:extLst>
              <a:ext uri="{FF2B5EF4-FFF2-40B4-BE49-F238E27FC236}">
                <a16:creationId xmlns:a16="http://schemas.microsoft.com/office/drawing/2014/main" xmlns="" id="{7916D788-9A9D-4FA9-9A5A-4F301A86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63" y="2716415"/>
            <a:ext cx="114299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Con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hãy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nêu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độ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cao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ứng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dụng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 Box 1736">
            <a:extLst>
              <a:ext uri="{FF2B5EF4-FFF2-40B4-BE49-F238E27FC236}">
                <a16:creationId xmlns:a16="http://schemas.microsoft.com/office/drawing/2014/main" xmlns="" id="{299E4732-5D26-4E31-8196-9FE249C9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190" y="2695419"/>
            <a:ext cx="759161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Cách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đặt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dấu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thanh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ở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alt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 Box 1737">
            <a:extLst>
              <a:ext uri="{FF2B5EF4-FFF2-40B4-BE49-F238E27FC236}">
                <a16:creationId xmlns:a16="http://schemas.microsoft.com/office/drawing/2014/main" xmlns="" id="{2A2F1B57-45A9-4604-8E94-2F69B6F0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63" y="3100775"/>
            <a:ext cx="11118444" cy="20621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FontTx/>
              <a:buNone/>
            </a:pPr>
            <a:r>
              <a:rPr lang="vi-VN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Khi viết </a:t>
            </a:r>
            <a:r>
              <a:rPr lang="en-US" dirty="0" err="1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ứng dụng</a:t>
            </a:r>
            <a:r>
              <a:rPr lang="en-US" dirty="0">
                <a:solidFill>
                  <a:srgbClr val="FF000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Hết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dòng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thứ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nhất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xuống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dòng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viết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dòng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thứ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hai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với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dòng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thứ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nhất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Khoảng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cách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giữa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ghi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bằng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1 con chữ o.</a:t>
            </a:r>
            <a:endParaRPr lang="en-US" altLang="en-US" sz="3400" b="1" dirty="0">
              <a:solidFill>
                <a:srgbClr val="00206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737">
            <a:extLst>
              <a:ext uri="{FF2B5EF4-FFF2-40B4-BE49-F238E27FC236}">
                <a16:creationId xmlns:a16="http://schemas.microsoft.com/office/drawing/2014/main" xmlns="" id="{CD0E33B6-5599-4CA7-8938-30A6CC0D6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197" y="3671064"/>
            <a:ext cx="7677150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Vị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trí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đặt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dấu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chấm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ở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cuối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spcBef>
                <a:spcPct val="50000"/>
              </a:spcBef>
              <a:buFontTx/>
              <a:buNone/>
            </a:pP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ngay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cái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“</a:t>
            </a:r>
            <a:r>
              <a:rPr lang="en-US" b="1" dirty="0" err="1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tiếng</a:t>
            </a:r>
            <a:r>
              <a:rPr lang="en-US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chơi</a:t>
            </a:r>
            <a:r>
              <a:rPr lang="vi-VN" dirty="0">
                <a:solidFill>
                  <a:srgbClr val="00206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altLang="en-US" sz="3400" b="1" dirty="0">
              <a:solidFill>
                <a:srgbClr val="002060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Group 150">
            <a:extLst>
              <a:ext uri="{FF2B5EF4-FFF2-40B4-BE49-F238E27FC236}">
                <a16:creationId xmlns:a16="http://schemas.microsoft.com/office/drawing/2014/main" xmlns="" id="{C0316979-BC07-4912-A5DE-07572784B59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20881" y="338079"/>
          <a:ext cx="8802080" cy="215553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464567297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3224008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6525657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586713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5851519"/>
                  </a:ext>
                </a:extLst>
              </a:tr>
              <a:tr h="165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7906DCE-F44F-4D49-AF10-6BAF97B1593E}"/>
              </a:ext>
            </a:extLst>
          </p:cNvPr>
          <p:cNvGrpSpPr/>
          <p:nvPr/>
        </p:nvGrpSpPr>
        <p:grpSpPr>
          <a:xfrm>
            <a:off x="3391749" y="478736"/>
            <a:ext cx="5275760" cy="1857493"/>
            <a:chOff x="3547418" y="502852"/>
            <a:chExt cx="5275760" cy="185749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67ABFB5B-D72F-418D-889D-D48B4FF5F50F}"/>
                </a:ext>
              </a:extLst>
            </p:cNvPr>
            <p:cNvSpPr txBox="1"/>
            <p:nvPr/>
          </p:nvSpPr>
          <p:spPr>
            <a:xfrm>
              <a:off x="3554097" y="502852"/>
              <a:ext cx="5269081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Dung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dăng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Ύ˞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205899B1-884E-441C-BFF3-8511F038487A}"/>
                </a:ext>
              </a:extLst>
            </p:cNvPr>
            <p:cNvSpPr txBox="1"/>
            <p:nvPr/>
          </p:nvSpPr>
          <p:spPr>
            <a:xfrm>
              <a:off x="3547418" y="1379307"/>
              <a:ext cx="4158236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Dắt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Λ˞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εΠ. </a:t>
              </a:r>
              <a:endParaRPr lang="en-US" altLang="en-US" sz="42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868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11" grpId="0"/>
      <p:bldP spid="11" grpId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63F40C6-AA8E-4510-B290-B2B06A67F3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r="4912"/>
          <a:stretch/>
        </p:blipFill>
        <p:spPr>
          <a:xfrm>
            <a:off x="6007047" y="4517292"/>
            <a:ext cx="2400073" cy="217001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24F69D4A-64E2-4994-942B-8967A480B941}"/>
              </a:ext>
            </a:extLst>
          </p:cNvPr>
          <p:cNvGrpSpPr/>
          <p:nvPr/>
        </p:nvGrpSpPr>
        <p:grpSpPr>
          <a:xfrm>
            <a:off x="3051809" y="4517292"/>
            <a:ext cx="2527822" cy="2170016"/>
            <a:chOff x="179882" y="202717"/>
            <a:chExt cx="3326130" cy="300730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CBE79402-6426-43DB-A24A-42FFF02E976C}"/>
                </a:ext>
              </a:extLst>
            </p:cNvPr>
            <p:cNvGrpSpPr/>
            <p:nvPr/>
          </p:nvGrpSpPr>
          <p:grpSpPr>
            <a:xfrm>
              <a:off x="179882" y="202717"/>
              <a:ext cx="3326130" cy="3007304"/>
              <a:chOff x="179882" y="202717"/>
              <a:chExt cx="3326130" cy="300730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4B3DAA42-BDAE-402E-9D38-E1A8A68DD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882" y="202717"/>
                <a:ext cx="3326130" cy="30073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E11A2D84-57E9-4B52-AF22-C80E45245832}"/>
                  </a:ext>
                </a:extLst>
              </p:cNvPr>
              <p:cNvSpPr/>
              <p:nvPr/>
            </p:nvSpPr>
            <p:spPr>
              <a:xfrm>
                <a:off x="434715" y="501587"/>
                <a:ext cx="479686" cy="5627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85AC4F8D-F00A-4B64-9EA4-AF087A40E146}"/>
                </a:ext>
              </a:extLst>
            </p:cNvPr>
            <p:cNvSpPr/>
            <p:nvPr/>
          </p:nvSpPr>
          <p:spPr>
            <a:xfrm rot="4043041" flipV="1">
              <a:off x="2439650" y="1145408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A847B5A-CDF2-4270-9B87-33365830A502}"/>
                </a:ext>
              </a:extLst>
            </p:cNvPr>
            <p:cNvSpPr/>
            <p:nvPr/>
          </p:nvSpPr>
          <p:spPr>
            <a:xfrm rot="5400000" flipV="1">
              <a:off x="2469630" y="1483925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7CA2885-F883-45EF-AAC0-0233C74DB326}"/>
                </a:ext>
              </a:extLst>
            </p:cNvPr>
            <p:cNvSpPr/>
            <p:nvPr/>
          </p:nvSpPr>
          <p:spPr>
            <a:xfrm rot="4043041" flipV="1">
              <a:off x="2672773" y="1824508"/>
              <a:ext cx="184324" cy="116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0" name="Cartoon Music (21)">
            <a:hlinkClick r:id="" action="ppaction://media"/>
            <a:extLst>
              <a:ext uri="{FF2B5EF4-FFF2-40B4-BE49-F238E27FC236}">
                <a16:creationId xmlns:a16="http://schemas.microsoft.com/office/drawing/2014/main" xmlns="" id="{8D9DB482-9792-48D9-B9D1-853DACF1903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2469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558800" cy="558800"/>
          </a:xfrm>
          <a:prstGeom prst="rect">
            <a:avLst/>
          </a:prstGeom>
        </p:spPr>
      </p:pic>
      <p:graphicFrame>
        <p:nvGraphicFramePr>
          <p:cNvPr id="18" name="Group 150">
            <a:extLst>
              <a:ext uri="{FF2B5EF4-FFF2-40B4-BE49-F238E27FC236}">
                <a16:creationId xmlns:a16="http://schemas.microsoft.com/office/drawing/2014/main" xmlns="" id="{B5BEAE1B-C3B2-423F-86FB-CB35D021E1F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694960" y="2264498"/>
          <a:ext cx="8802080" cy="2155536"/>
        </p:xfrm>
        <a:graphic>
          <a:graphicData uri="http://schemas.openxmlformats.org/drawingml/2006/table">
            <a:tbl>
              <a:tblPr/>
              <a:tblGrid>
                <a:gridCol w="880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4270293533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943281585"/>
                    </a:ext>
                  </a:extLst>
                </a:gridCol>
                <a:gridCol w="880208">
                  <a:extLst>
                    <a:ext uri="{9D8B030D-6E8A-4147-A177-3AD203B41FA5}">
                      <a16:colId xmlns:a16="http://schemas.microsoft.com/office/drawing/2014/main" xmlns="" val="2464567297"/>
                    </a:ext>
                  </a:extLst>
                </a:gridCol>
              </a:tblGrid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3224008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16525657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5867132"/>
                  </a:ext>
                </a:extLst>
              </a:tr>
              <a:tr h="219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45851519"/>
                  </a:ext>
                </a:extLst>
              </a:tr>
              <a:tr h="165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A049E57B-96F2-47E7-B786-E2204899F181}"/>
              </a:ext>
            </a:extLst>
          </p:cNvPr>
          <p:cNvGrpSpPr/>
          <p:nvPr/>
        </p:nvGrpSpPr>
        <p:grpSpPr>
          <a:xfrm>
            <a:off x="3365828" y="2405155"/>
            <a:ext cx="5275760" cy="1857493"/>
            <a:chOff x="3547418" y="502852"/>
            <a:chExt cx="5275760" cy="185749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D3E086D-C67F-4465-B989-2C02923DF18A}"/>
                </a:ext>
              </a:extLst>
            </p:cNvPr>
            <p:cNvSpPr txBox="1"/>
            <p:nvPr/>
          </p:nvSpPr>
          <p:spPr>
            <a:xfrm>
              <a:off x="3554097" y="502852"/>
              <a:ext cx="5269081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Dung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dăng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Ύ˞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5708F7D-8E30-4E7E-8A81-22BC998A2D71}"/>
                </a:ext>
              </a:extLst>
            </p:cNvPr>
            <p:cNvSpPr txBox="1"/>
            <p:nvPr/>
          </p:nvSpPr>
          <p:spPr>
            <a:xfrm>
              <a:off x="3547418" y="1379307"/>
              <a:ext cx="4158236" cy="9810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Dắt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Λ˞ </a:t>
              </a:r>
              <a:r>
                <a:rPr lang="en-US" altLang="en-US" sz="4200" b="1" dirty="0" err="1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l-GR" altLang="en-US" sz="4200" b="1" dirty="0">
                  <a:solidFill>
                    <a:srgbClr val="7030A0"/>
                  </a:solidFill>
                  <a:latin typeface="HP001 5 hàng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εΠ. </a:t>
              </a:r>
              <a:endParaRPr lang="en-US" altLang="en-US" sz="4200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23" name="Picture 55">
            <a:extLst>
              <a:ext uri="{FF2B5EF4-FFF2-40B4-BE49-F238E27FC236}">
                <a16:creationId xmlns:a16="http://schemas.microsoft.com/office/drawing/2014/main" xmlns="" id="{A44BF91D-AC03-4111-AF8C-B0448FB05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9" t="24121" r="13508" b="23684"/>
          <a:stretch/>
        </p:blipFill>
        <p:spPr bwMode="auto">
          <a:xfrm>
            <a:off x="6436506" y="1002281"/>
            <a:ext cx="1087558" cy="1104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A1412403-5AFB-4012-A668-E13126EB09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t="17446" r="16908" b="5015"/>
          <a:stretch/>
        </p:blipFill>
        <p:spPr bwMode="auto">
          <a:xfrm>
            <a:off x="3758878" y="280344"/>
            <a:ext cx="1562150" cy="192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60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197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4034A2CE-5EB7-4285-837A-5C7A82A7C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412" y="1081990"/>
            <a:ext cx="7814320" cy="4892324"/>
          </a:xfrm>
          <a:prstGeom prst="rect">
            <a:avLst/>
          </a:prstGeom>
        </p:spPr>
      </p:pic>
      <p:pic>
        <p:nvPicPr>
          <p:cNvPr id="6" name="图片 58">
            <a:extLst>
              <a:ext uri="{FF2B5EF4-FFF2-40B4-BE49-F238E27FC236}">
                <a16:creationId xmlns:a16="http://schemas.microsoft.com/office/drawing/2014/main" xmlns="" id="{9276FAA3-6E2E-4F3B-837D-5BC1D958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58" y="4294982"/>
            <a:ext cx="5274942" cy="2107595"/>
          </a:xfrm>
          <a:prstGeom prst="rect">
            <a:avLst/>
          </a:prstGeom>
        </p:spPr>
      </p:pic>
      <p:pic>
        <p:nvPicPr>
          <p:cNvPr id="24" name="图片 40">
            <a:extLst>
              <a:ext uri="{FF2B5EF4-FFF2-40B4-BE49-F238E27FC236}">
                <a16:creationId xmlns:a16="http://schemas.microsoft.com/office/drawing/2014/main" xmlns="" id="{EBB90E82-60F3-44C5-87D8-DB530D6AEB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10" y="2657317"/>
            <a:ext cx="5703846" cy="4892323"/>
          </a:xfrm>
          <a:prstGeom prst="rect">
            <a:avLst/>
          </a:prstGeom>
        </p:spPr>
      </p:pic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8683D7DB-C58F-4775-B021-55A5A99DF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2153" y="1577911"/>
            <a:ext cx="1871113" cy="1434021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4C4683F5-8CC4-4031-8C47-4F315AD0BD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813" y="124952"/>
            <a:ext cx="1714426" cy="1914076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9B408328-EDEA-4366-903E-DEF5612627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921"/>
            <a:ext cx="1563776" cy="1323195"/>
          </a:xfrm>
          <a:prstGeom prst="rect">
            <a:avLst/>
          </a:prstGeom>
        </p:spPr>
      </p:pic>
      <p:pic>
        <p:nvPicPr>
          <p:cNvPr id="11" name="图片 43">
            <a:extLst>
              <a:ext uri="{FF2B5EF4-FFF2-40B4-BE49-F238E27FC236}">
                <a16:creationId xmlns:a16="http://schemas.microsoft.com/office/drawing/2014/main" xmlns="" id="{04B55DF1-A114-407B-B5C7-C8A178D80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72258"/>
            <a:ext cx="852012" cy="1374838"/>
          </a:xfrm>
          <a:prstGeom prst="rect">
            <a:avLst/>
          </a:prstGeom>
        </p:spPr>
      </p:pic>
      <p:pic>
        <p:nvPicPr>
          <p:cNvPr id="12" name="图片 35">
            <a:extLst>
              <a:ext uri="{FF2B5EF4-FFF2-40B4-BE49-F238E27FC236}">
                <a16:creationId xmlns:a16="http://schemas.microsoft.com/office/drawing/2014/main" xmlns="" id="{B13637A8-BC86-47A0-BEFD-DD7DCEDE37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010" y="653798"/>
            <a:ext cx="1871113" cy="1434021"/>
          </a:xfrm>
          <a:prstGeom prst="rect">
            <a:avLst/>
          </a:prstGeom>
        </p:spPr>
      </p:pic>
      <p:pic>
        <p:nvPicPr>
          <p:cNvPr id="13" name="图片 35">
            <a:extLst>
              <a:ext uri="{FF2B5EF4-FFF2-40B4-BE49-F238E27FC236}">
                <a16:creationId xmlns:a16="http://schemas.microsoft.com/office/drawing/2014/main" xmlns="" id="{821EF46A-B29B-4531-84D2-4E548C5111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567" y="843921"/>
            <a:ext cx="2828825" cy="2168011"/>
          </a:xfrm>
          <a:prstGeom prst="rect">
            <a:avLst/>
          </a:prstGeom>
        </p:spPr>
      </p:pic>
      <p:sp>
        <p:nvSpPr>
          <p:cNvPr id="15" name="文本框 22">
            <a:extLst>
              <a:ext uri="{FF2B5EF4-FFF2-40B4-BE49-F238E27FC236}">
                <a16:creationId xmlns:a16="http://schemas.microsoft.com/office/drawing/2014/main" xmlns="" id="{13192161-E47F-46A2-A54C-44ED57702632}"/>
              </a:ext>
            </a:extLst>
          </p:cNvPr>
          <p:cNvSpPr txBox="1"/>
          <p:nvPr/>
        </p:nvSpPr>
        <p:spPr>
          <a:xfrm>
            <a:off x="1135171" y="3844651"/>
            <a:ext cx="5113535" cy="241431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CHÀO TẠM BIỆT </a:t>
            </a:r>
          </a:p>
          <a:p>
            <a:pPr algn="ctr">
              <a:lnSpc>
                <a:spcPct val="150000"/>
              </a:lnSpc>
            </a:pPr>
            <a:r>
              <a:rPr lang="en-US" altLang="zh-CN" sz="54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CÁC CON!</a:t>
            </a:r>
            <a:endParaRPr lang="zh-CN" altLang="en-US" sz="5400" dirty="0">
              <a:solidFill>
                <a:srgbClr val="FF0000"/>
              </a:solidFill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75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3436" t="84985" r="12967" b="6114"/>
          <a:stretch/>
        </p:blipFill>
        <p:spPr>
          <a:xfrm>
            <a:off x="-57151" y="23540"/>
            <a:ext cx="12249151" cy="31247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51" y="4954288"/>
            <a:ext cx="1508265" cy="19694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41288" y="329570"/>
            <a:ext cx="30990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1. Nghe – viết</a:t>
            </a:r>
          </a:p>
        </p:txBody>
      </p:sp>
      <p:pic>
        <p:nvPicPr>
          <p:cNvPr id="11" name="图片 4">
            <a:extLst>
              <a:ext uri="{FF2B5EF4-FFF2-40B4-BE49-F238E27FC236}">
                <a16:creationId xmlns="" xmlns:a16="http://schemas.microsoft.com/office/drawing/2014/main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25" y="1422400"/>
            <a:ext cx="10612055" cy="3133558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="" xmlns:a16="http://schemas.microsoft.com/office/drawing/2014/main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080" y="637314"/>
            <a:ext cx="1823658" cy="181873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82273" y="1815800"/>
            <a:ext cx="99949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ThƟ δƢ λμϜu</a:t>
            </a:r>
          </a:p>
          <a:p>
            <a:r>
              <a:rPr lang="vi-VN" sz="32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    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ThƟ δƢ λμϜu εo λμĞΙ κƟ gian hǌ các jŪ của Ǉừng wgày ǇrΪg 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Ǉuầ</a:t>
            </a:r>
            <a:r>
              <a:rPr lang="en-US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n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ThƟ 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δƢ λμϜu gĵ ηΗϛu cŎ dǌ và ηΗϛu hàng 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wgang. Các 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bạn hǌ ǧ΅ζ κưŊg đǌ κƟ δƢ λμϜu Ό;o Ǉrìζ Ǉự 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κứ</a:t>
            </a:r>
            <a:r>
              <a:rPr lang="en-US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-</a:t>
            </a:r>
            <a:r>
              <a:rPr lang="en-US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λίĔ</a:t>
            </a:r>
            <a:r>
              <a:rPr lang="en-US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 -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ǇΗĞΙ </a:t>
            </a:r>
            <a:r>
              <a:rPr lang="en-US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- </a:t>
            </a:r>
            <a:r>
              <a:rPr lang="vi-VN" sz="3200" b="1" dirty="0" smtClean="0">
                <a:solidFill>
                  <a:srgbClr val="002060"/>
                </a:solidFill>
                <a:latin typeface="HP001 4 hàng" pitchFamily="34" charset="0"/>
                <a:cs typeface="Arial" panose="020B0604020202020204" pitchFamily="34" charset="0"/>
              </a:rPr>
              <a:t>jŪ. </a:t>
            </a:r>
            <a:endParaRPr lang="vi-VN" sz="3200" b="1" dirty="0">
              <a:solidFill>
                <a:srgbClr val="002060"/>
              </a:solidFill>
              <a:latin typeface="HP001 4 hàng" pitchFamily="34" charset="0"/>
              <a:cs typeface="Arial" panose="020B0604020202020204" pitchFamily="34" charset="0"/>
            </a:endParaRPr>
          </a:p>
          <a:p>
            <a:pPr algn="ctr"/>
            <a:r>
              <a:rPr lang="vi-VN" sz="32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93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/>
          <a:srcRect l="13436" r="12967"/>
          <a:stretch/>
        </p:blipFill>
        <p:spPr>
          <a:xfrm>
            <a:off x="0" y="6092786"/>
            <a:ext cx="16370573" cy="8047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13436" t="84985" r="12967" b="6114"/>
          <a:stretch/>
        </p:blipFill>
        <p:spPr>
          <a:xfrm>
            <a:off x="-57151" y="0"/>
            <a:ext cx="16370573" cy="312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6005" y="1919298"/>
            <a:ext cx="1104736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Thời khóa biểu cho biết điều gì?</a:t>
            </a:r>
          </a:p>
        </p:txBody>
      </p:sp>
      <p:sp>
        <p:nvSpPr>
          <p:cNvPr id="12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43" y="4908842"/>
            <a:ext cx="1522959" cy="198868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90491" y="71418"/>
            <a:ext cx="977643" cy="1232391"/>
          </a:xfrm>
          <a:prstGeom prst="rect">
            <a:avLst/>
          </a:prstGeom>
        </p:spPr>
      </p:pic>
      <p:pic>
        <p:nvPicPr>
          <p:cNvPr id="21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" name="Group 22"/>
          <p:cNvGrpSpPr/>
          <p:nvPr/>
        </p:nvGrpSpPr>
        <p:grpSpPr>
          <a:xfrm>
            <a:off x="579312" y="1917100"/>
            <a:ext cx="857619" cy="614181"/>
            <a:chOff x="2485459" y="1975436"/>
            <a:chExt cx="1772914" cy="1393004"/>
          </a:xfrm>
        </p:grpSpPr>
        <p:pic>
          <p:nvPicPr>
            <p:cNvPr id="25" name="图片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459" y="1975436"/>
              <a:ext cx="1772914" cy="1393004"/>
            </a:xfrm>
            <a:prstGeom prst="rect">
              <a:avLst/>
            </a:prstGeom>
          </p:spPr>
        </p:pic>
        <p:pic>
          <p:nvPicPr>
            <p:cNvPr id="27" name="图片 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44" y="2576026"/>
              <a:ext cx="341348" cy="792414"/>
            </a:xfrm>
            <a:prstGeom prst="rect">
              <a:avLst/>
            </a:prstGeom>
          </p:spPr>
        </p:pic>
        <p:pic>
          <p:nvPicPr>
            <p:cNvPr id="29" name="图片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695" y="2331298"/>
              <a:ext cx="596041" cy="841269"/>
            </a:xfrm>
            <a:prstGeom prst="rect">
              <a:avLst/>
            </a:prstGeom>
          </p:spPr>
        </p:pic>
      </p:grpSp>
      <p:sp>
        <p:nvSpPr>
          <p:cNvPr id="36" name="TextBox 35"/>
          <p:cNvSpPr txBox="1"/>
          <p:nvPr/>
        </p:nvSpPr>
        <p:spPr>
          <a:xfrm>
            <a:off x="1414275" y="2529261"/>
            <a:ext cx="10376513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Thời khóa biểu cho biết thời gian của từng ngày trong tuần.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870265" y="711073"/>
            <a:ext cx="4443881" cy="967261"/>
            <a:chOff x="3870265" y="711073"/>
            <a:chExt cx="4443881" cy="967261"/>
          </a:xfrm>
        </p:grpSpPr>
        <p:sp>
          <p:nvSpPr>
            <p:cNvPr id="2" name="Cloud Callout 1"/>
            <p:cNvSpPr/>
            <p:nvPr/>
          </p:nvSpPr>
          <p:spPr>
            <a:xfrm>
              <a:off x="3870265" y="711073"/>
              <a:ext cx="4443881" cy="967261"/>
            </a:xfrm>
            <a:prstGeom prst="cloud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421402" y="886958"/>
              <a:ext cx="3892744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Nội dung bài viết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398138" y="3552313"/>
            <a:ext cx="11025228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 bạn học sinh thường đọc thời khóa biểu theo trình tự nào?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01443" y="3453130"/>
            <a:ext cx="847302" cy="587251"/>
            <a:chOff x="5056546" y="1975436"/>
            <a:chExt cx="1772914" cy="1393004"/>
          </a:xfrm>
        </p:grpSpPr>
        <p:pic>
          <p:nvPicPr>
            <p:cNvPr id="31" name="图片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546" y="1975436"/>
              <a:ext cx="1772914" cy="1393004"/>
            </a:xfrm>
            <a:prstGeom prst="rect">
              <a:avLst/>
            </a:prstGeom>
          </p:spPr>
        </p:pic>
        <p:pic>
          <p:nvPicPr>
            <p:cNvPr id="32" name="图片 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9550" y="2383789"/>
              <a:ext cx="455161" cy="736288"/>
            </a:xfrm>
            <a:prstGeom prst="rect">
              <a:avLst/>
            </a:prstGeom>
          </p:spPr>
        </p:pic>
        <p:pic>
          <p:nvPicPr>
            <p:cNvPr id="33" name="图片 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409" y="2576026"/>
              <a:ext cx="469353" cy="792414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1295042" y="4504373"/>
            <a:ext cx="10376513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 bạn học sinh thường đọc thời khóa biểu theo trình tự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thứ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buổi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tiết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môn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0114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6" grpId="0"/>
      <p:bldP spid="24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/>
          <a:srcRect l="13436" r="12967"/>
          <a:stretch/>
        </p:blipFill>
        <p:spPr>
          <a:xfrm>
            <a:off x="0" y="6092786"/>
            <a:ext cx="16370573" cy="8047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13436" t="84985" r="12967" b="6114"/>
          <a:stretch/>
        </p:blipFill>
        <p:spPr>
          <a:xfrm>
            <a:off x="-57151" y="0"/>
            <a:ext cx="16370573" cy="3124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1975" y="2653153"/>
            <a:ext cx="9613827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 viết đoạn văn cần chú ý điều gì?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6002" y="1230308"/>
            <a:ext cx="1104736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 văn gồm có mấy câu?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06002" y="4151860"/>
            <a:ext cx="9613827" cy="160037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 từ dễ viết sai trong bài: </a:t>
            </a:r>
          </a:p>
          <a:p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rình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khóa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biểu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cột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dọc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,...</a:t>
            </a:r>
            <a:endParaRPr lang="en-US" sz="3200" b="1" dirty="0" smtClean="0">
              <a:solidFill>
                <a:srgbClr val="FF0000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2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43" y="4715624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53443" y="-37687"/>
            <a:ext cx="977643" cy="1232391"/>
          </a:xfrm>
          <a:prstGeom prst="rect">
            <a:avLst/>
          </a:prstGeom>
        </p:spPr>
      </p:pic>
      <p:pic>
        <p:nvPicPr>
          <p:cNvPr id="21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" name="Group 22"/>
          <p:cNvGrpSpPr/>
          <p:nvPr/>
        </p:nvGrpSpPr>
        <p:grpSpPr>
          <a:xfrm>
            <a:off x="709309" y="1228110"/>
            <a:ext cx="857619" cy="614181"/>
            <a:chOff x="2485459" y="1975436"/>
            <a:chExt cx="1772914" cy="1393004"/>
          </a:xfrm>
        </p:grpSpPr>
        <p:pic>
          <p:nvPicPr>
            <p:cNvPr id="25" name="图片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459" y="1975436"/>
              <a:ext cx="1772914" cy="1393004"/>
            </a:xfrm>
            <a:prstGeom prst="rect">
              <a:avLst/>
            </a:prstGeom>
          </p:spPr>
        </p:pic>
        <p:pic>
          <p:nvPicPr>
            <p:cNvPr id="27" name="图片 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44" y="2576026"/>
              <a:ext cx="341348" cy="792414"/>
            </a:xfrm>
            <a:prstGeom prst="rect">
              <a:avLst/>
            </a:prstGeom>
          </p:spPr>
        </p:pic>
        <p:pic>
          <p:nvPicPr>
            <p:cNvPr id="29" name="图片 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695" y="2331298"/>
              <a:ext cx="596041" cy="841269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85280" y="2553970"/>
            <a:ext cx="847302" cy="587251"/>
            <a:chOff x="5056546" y="1975436"/>
            <a:chExt cx="1772914" cy="1393004"/>
          </a:xfrm>
        </p:grpSpPr>
        <p:pic>
          <p:nvPicPr>
            <p:cNvPr id="33" name="图片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546" y="1975436"/>
              <a:ext cx="1772914" cy="1393004"/>
            </a:xfrm>
            <a:prstGeom prst="rect">
              <a:avLst/>
            </a:prstGeom>
          </p:spPr>
        </p:pic>
        <p:pic>
          <p:nvPicPr>
            <p:cNvPr id="34" name="图片 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9550" y="2383789"/>
              <a:ext cx="455161" cy="736288"/>
            </a:xfrm>
            <a:prstGeom prst="rect">
              <a:avLst/>
            </a:prstGeom>
          </p:spPr>
        </p:pic>
        <p:pic>
          <p:nvPicPr>
            <p:cNvPr id="35" name="图片 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409" y="2576026"/>
              <a:ext cx="469353" cy="792414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85280" y="4102353"/>
            <a:ext cx="906987" cy="569344"/>
            <a:chOff x="8317164" y="2100522"/>
            <a:chExt cx="1772914" cy="1393004"/>
          </a:xfrm>
        </p:grpSpPr>
        <p:pic>
          <p:nvPicPr>
            <p:cNvPr id="40" name="图片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7164" y="2100522"/>
              <a:ext cx="1772914" cy="1393004"/>
            </a:xfrm>
            <a:prstGeom prst="rect">
              <a:avLst/>
            </a:prstGeom>
          </p:spPr>
        </p:pic>
        <p:pic>
          <p:nvPicPr>
            <p:cNvPr id="41" name="图片 1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9363" y="2383789"/>
              <a:ext cx="560164" cy="826471"/>
            </a:xfrm>
            <a:prstGeom prst="rect">
              <a:avLst/>
            </a:prstGeom>
          </p:spPr>
        </p:pic>
        <p:pic>
          <p:nvPicPr>
            <p:cNvPr id="42" name="图片 1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2645" y="2582875"/>
              <a:ext cx="560786" cy="86556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3889236" y="207166"/>
            <a:ext cx="3592100" cy="967261"/>
            <a:chOff x="3889236" y="207166"/>
            <a:chExt cx="3592100" cy="967261"/>
          </a:xfrm>
        </p:grpSpPr>
        <p:sp>
          <p:nvSpPr>
            <p:cNvPr id="36" name="Cloud Callout 35"/>
            <p:cNvSpPr/>
            <p:nvPr/>
          </p:nvSpPr>
          <p:spPr>
            <a:xfrm>
              <a:off x="3889236" y="207166"/>
              <a:ext cx="3494976" cy="967261"/>
            </a:xfrm>
            <a:prstGeom prst="cloud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327048" y="373839"/>
              <a:ext cx="3154288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Lưu ý khi viết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06002" y="1924252"/>
            <a:ext cx="6160889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Đoạn văn gồm 3 câu.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87347" y="3338951"/>
            <a:ext cx="11659506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Khi viết chú ý viết đúng chính tả, các dấu ngắt nghỉ câu.</a:t>
            </a:r>
          </a:p>
        </p:txBody>
      </p:sp>
    </p:spTree>
    <p:extLst>
      <p:ext uri="{BB962C8B-B14F-4D97-AF65-F5344CB8AC3E}">
        <p14:creationId xmlns:p14="http://schemas.microsoft.com/office/powerpoint/2010/main" val="76307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2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566" y="1546989"/>
            <a:ext cx="3284120" cy="34799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51" y="4851918"/>
            <a:ext cx="1508265" cy="196949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五角星 32"/>
          <p:cNvSpPr/>
          <p:nvPr/>
        </p:nvSpPr>
        <p:spPr>
          <a:xfrm rot="2121297">
            <a:off x="1167493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五角星 36"/>
          <p:cNvSpPr/>
          <p:nvPr/>
        </p:nvSpPr>
        <p:spPr>
          <a:xfrm rot="2755789">
            <a:off x="987049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五角星 35"/>
          <p:cNvSpPr/>
          <p:nvPr/>
        </p:nvSpPr>
        <p:spPr>
          <a:xfrm rot="19384917">
            <a:off x="10646270" y="-97402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五角星 34"/>
          <p:cNvSpPr/>
          <p:nvPr/>
        </p:nvSpPr>
        <p:spPr>
          <a:xfrm rot="337835">
            <a:off x="1146237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五角星 36"/>
          <p:cNvSpPr/>
          <p:nvPr/>
        </p:nvSpPr>
        <p:spPr>
          <a:xfrm rot="20248740">
            <a:off x="1156011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899234" y="489789"/>
            <a:ext cx="5398965" cy="768270"/>
            <a:chOff x="693241" y="945059"/>
            <a:chExt cx="5398965" cy="768270"/>
          </a:xfrm>
        </p:grpSpPr>
        <p:sp>
          <p:nvSpPr>
            <p:cNvPr id="29" name="Rounded Rectangle 28"/>
            <p:cNvSpPr/>
            <p:nvPr/>
          </p:nvSpPr>
          <p:spPr>
            <a:xfrm>
              <a:off x="693241" y="945059"/>
              <a:ext cx="3220853" cy="76827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93241" y="958427"/>
              <a:ext cx="5398965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Tư thế ngồi viết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27589" y="1363390"/>
            <a:ext cx="7442701" cy="406258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Lưng thẳng.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 tì ngực xuống bàn.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 hơi cúi.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 cách vở khoảng 25-30cm.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 phải cầm bút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 trái tì nhẹ lên mép vở để giữ.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Hai chân để song song thoải mái.</a:t>
            </a:r>
          </a:p>
          <a:p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65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2458" y="1770056"/>
            <a:ext cx="7981414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10: 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Thời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khóa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biểu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.</a:t>
            </a:r>
            <a:endParaRPr lang="vi-VN" sz="3600" b="1" dirty="0">
              <a:solidFill>
                <a:srgbClr val="FF0000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0014" y="1148860"/>
            <a:ext cx="5729887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8444" y="483765"/>
            <a:ext cx="9507121" cy="64626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tháng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 </a:t>
            </a:r>
            <a:r>
              <a:rPr lang="en-US" sz="3400" b="1" dirty="0" err="1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smtClean="0">
                <a:solidFill>
                  <a:prstClr val="black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2022</a:t>
            </a:r>
            <a:endParaRPr lang="en-US" sz="3400" b="1" dirty="0" smtClean="0">
              <a:solidFill>
                <a:prstClr val="black"/>
              </a:solidFill>
              <a:latin typeface="HP001 4 hàng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65519" y="2528644"/>
            <a:ext cx="99949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ThƟ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δƢ λμϜu εo λμĞΙ κƟ gian hǌ các jŪ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của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52404" y="4545458"/>
            <a:ext cx="99949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κƟ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δƢ λμϜu Ό;o Ǉrìζ Ǉự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κứ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 -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λίĔ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 -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ǇΗĞΙ 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-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jŪ.  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40849" y="3192558"/>
            <a:ext cx="99949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Ǉừng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wgày ǇrΪg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Ǉuầ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n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ThƟ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δƢ λμϜu gĵ ηΗϛu cŎ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dǌ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24767" y="3869243"/>
            <a:ext cx="99949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và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ηΗϛu hàng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wgang. Các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bạn hǌ ǧ΅ζ κưŊg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đǌ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5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1B5463-821B-400E-81CD-9FB5FFB1A54E}"/>
              </a:ext>
            </a:extLst>
          </p:cNvPr>
          <p:cNvSpPr txBox="1"/>
          <p:nvPr/>
        </p:nvSpPr>
        <p:spPr>
          <a:xfrm>
            <a:off x="161185" y="420173"/>
            <a:ext cx="11812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2. </a:t>
            </a:r>
            <a:r>
              <a:rPr lang="vi-VN" sz="3200" dirty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Dựa vào tranh, viết tên đồ vật có tiếng chứa 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 </a:t>
            </a:r>
            <a:r>
              <a:rPr lang="vi-VN" sz="3200" dirty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hoặc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k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BA281C-7281-4913-8A90-FBF2CFB40D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23CBE4E-6FB0-44A6-8FE1-2F7510A4E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2B450CB-B616-4FC7-AE25-CA426A2AE1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875" b="34896" l="26940" r="59517"/>
                    </a14:imgEffect>
                  </a14:imgLayer>
                </a14:imgProps>
              </a:ext>
            </a:extLst>
          </a:blip>
          <a:srcRect l="26969" t="22424" r="40894" b="64748"/>
          <a:stretch/>
        </p:blipFill>
        <p:spPr>
          <a:xfrm rot="3418037">
            <a:off x="8395361" y="2020766"/>
            <a:ext cx="3285348" cy="737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2B450CB-B616-4FC7-AE25-CA426A2AE1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813" b="71094" l="54905" r="81772"/>
                    </a14:imgEffect>
                  </a14:imgLayer>
                </a14:imgProps>
              </a:ext>
            </a:extLst>
          </a:blip>
          <a:srcRect l="54970" t="33177" r="18090" b="28149"/>
          <a:stretch/>
        </p:blipFill>
        <p:spPr>
          <a:xfrm>
            <a:off x="4691681" y="1472715"/>
            <a:ext cx="2751484" cy="22206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2B450CB-B616-4FC7-AE25-CA426A2AE1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490" b="71094" l="20571" r="48170"/>
                    </a14:imgEffect>
                  </a14:imgLayer>
                </a14:imgProps>
              </a:ext>
            </a:extLst>
          </a:blip>
          <a:srcRect l="20711" t="43741" r="52031" b="29470"/>
          <a:stretch/>
        </p:blipFill>
        <p:spPr>
          <a:xfrm rot="1651871">
            <a:off x="333516" y="1724520"/>
            <a:ext cx="2853348" cy="1576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61B5463-821B-400E-81CD-9FB5FFB1A54E}"/>
              </a:ext>
            </a:extLst>
          </p:cNvPr>
          <p:cNvSpPr txBox="1"/>
          <p:nvPr/>
        </p:nvSpPr>
        <p:spPr>
          <a:xfrm>
            <a:off x="1359237" y="4136487"/>
            <a:ext cx="2030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cái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k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éo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61B5463-821B-400E-81CD-9FB5FFB1A54E}"/>
              </a:ext>
            </a:extLst>
          </p:cNvPr>
          <p:cNvSpPr txBox="1"/>
          <p:nvPr/>
        </p:nvSpPr>
        <p:spPr>
          <a:xfrm>
            <a:off x="5617728" y="4130849"/>
            <a:ext cx="2316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ặp sách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61B5463-821B-400E-81CD-9FB5FFB1A54E}"/>
              </a:ext>
            </a:extLst>
          </p:cNvPr>
          <p:cNvSpPr txBox="1"/>
          <p:nvPr/>
        </p:nvSpPr>
        <p:spPr>
          <a:xfrm>
            <a:off x="9794003" y="4064690"/>
            <a:ext cx="2036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thước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k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ẻ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13436" r="12967"/>
          <a:stretch/>
        </p:blipFill>
        <p:spPr>
          <a:xfrm>
            <a:off x="0" y="6092786"/>
            <a:ext cx="16370573" cy="80474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l="13436" t="84985" r="12967" b="6114"/>
          <a:stretch/>
        </p:blipFill>
        <p:spPr>
          <a:xfrm>
            <a:off x="-57151" y="0"/>
            <a:ext cx="16370573" cy="312479"/>
          </a:xfrm>
          <a:prstGeom prst="rect">
            <a:avLst/>
          </a:prstGeom>
        </p:spPr>
      </p:pic>
      <p:sp>
        <p:nvSpPr>
          <p:cNvPr id="14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20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43" y="4715624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01505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61B5463-821B-400E-81CD-9FB5FFB1A54E}"/>
              </a:ext>
            </a:extLst>
          </p:cNvPr>
          <p:cNvSpPr txBox="1"/>
          <p:nvPr/>
        </p:nvSpPr>
        <p:spPr>
          <a:xfrm>
            <a:off x="379523" y="216976"/>
            <a:ext cx="11432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3. </a:t>
            </a:r>
            <a:r>
              <a:rPr lang="vi-VN" sz="3200" b="1" dirty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Chọn a hoặc b</a:t>
            </a:r>
            <a:endParaRPr lang="en-US" sz="3200" b="1" dirty="0"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00BC6C5-A6F0-43B5-A34F-5A5BEF1D9F19}"/>
              </a:ext>
            </a:extLst>
          </p:cNvPr>
          <p:cNvSpPr txBox="1"/>
          <p:nvPr/>
        </p:nvSpPr>
        <p:spPr>
          <a:xfrm>
            <a:off x="408098" y="1080283"/>
            <a:ext cx="11432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5BA281C-7281-4913-8A90-FBF2CFB40D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23CBE4E-6FB0-44A6-8FE1-2F7510A4E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BA2DF6C-A507-477B-95CC-C5EF47399EFF}"/>
              </a:ext>
            </a:extLst>
          </p:cNvPr>
          <p:cNvSpPr txBox="1"/>
          <p:nvPr/>
        </p:nvSpPr>
        <p:spPr>
          <a:xfrm>
            <a:off x="408098" y="829427"/>
            <a:ext cx="7905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</a:t>
            </a:r>
            <a:r>
              <a:rPr lang="vi-VN" sz="3200" b="1" dirty="0" smtClean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Chọn</a:t>
            </a:r>
            <a:r>
              <a:rPr lang="vi-VN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vi-VN" sz="3200" b="1" i="1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</a:t>
            </a:r>
            <a:r>
              <a:rPr lang="vi-VN" sz="3200" b="1" dirty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hoặc </a:t>
            </a:r>
            <a:r>
              <a:rPr lang="vi-VN" sz="3200" b="1" i="1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</a:t>
            </a:r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thay </a:t>
            </a:r>
            <a:r>
              <a:rPr lang="vi-VN" sz="3200" b="1" dirty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cho ô vuông</a:t>
            </a:r>
            <a:r>
              <a:rPr lang="vi-VN" sz="3200" b="1" dirty="0" smtClean="0"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</a:t>
            </a:r>
            <a:endParaRPr lang="vi-VN" sz="3200" b="1" dirty="0"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3436" r="12967"/>
          <a:stretch/>
        </p:blipFill>
        <p:spPr>
          <a:xfrm>
            <a:off x="0" y="6092786"/>
            <a:ext cx="16370573" cy="8047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3436" t="84985" r="12967" b="6114"/>
          <a:stretch/>
        </p:blipFill>
        <p:spPr>
          <a:xfrm>
            <a:off x="-57151" y="0"/>
            <a:ext cx="16370573" cy="312479"/>
          </a:xfrm>
          <a:prstGeom prst="rect">
            <a:avLst/>
          </a:prstGeom>
        </p:spPr>
      </p:pic>
      <p:sp>
        <p:nvSpPr>
          <p:cNvPr id="10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1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2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3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4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6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43" y="4715624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BA2DF6C-A507-477B-95CC-C5EF47399EFF}"/>
              </a:ext>
            </a:extLst>
          </p:cNvPr>
          <p:cNvSpPr txBox="1"/>
          <p:nvPr/>
        </p:nvSpPr>
        <p:spPr>
          <a:xfrm>
            <a:off x="3227498" y="1668636"/>
            <a:ext cx="4664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Mặt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</a:t>
            </a:r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ời </a:t>
            </a: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mọc rồi lặn</a:t>
            </a:r>
          </a:p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</a:t>
            </a: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ên đôi </a:t>
            </a:r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</a:t>
            </a: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ân lon ton</a:t>
            </a:r>
          </a:p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Hai </a:t>
            </a:r>
            <a:r>
              <a:rPr lang="vi-VN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</a:t>
            </a:r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ân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 </a:t>
            </a:r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</a:t>
            </a: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ời của con</a:t>
            </a:r>
          </a:p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Là mẹ và cô giáo</a:t>
            </a:r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</a:t>
            </a:r>
            <a:endParaRPr lang="vi-VN" sz="3200" b="1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087216" y="3390923"/>
            <a:ext cx="425044" cy="407963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295908" y="2659403"/>
            <a:ext cx="391024" cy="407963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135304" y="1925199"/>
            <a:ext cx="391024" cy="407963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034468" y="2659403"/>
            <a:ext cx="423796" cy="407963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203279" y="3390923"/>
            <a:ext cx="437865" cy="407963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57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9" grpId="0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431AFA33-AE91-4A61-A807-3A28EC7602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59" t="6591" b="4038"/>
          <a:stretch/>
        </p:blipFill>
        <p:spPr>
          <a:xfrm>
            <a:off x="-821841" y="0"/>
            <a:ext cx="5668841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F6AFA1B4-2960-4D3C-8A16-63FD261FE6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41" r="81278" b="5687"/>
          <a:stretch/>
        </p:blipFill>
        <p:spPr>
          <a:xfrm>
            <a:off x="10242499" y="0"/>
            <a:ext cx="1949501" cy="685800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="" xmlns:a16="http://schemas.microsoft.com/office/drawing/2014/main" id="{B084D209-23B3-4351-8DDB-9DF7E55EA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4418" y="4887918"/>
            <a:ext cx="1056732" cy="1007960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="" xmlns:a16="http://schemas.microsoft.com/office/drawing/2014/main" id="{8A48957D-0930-4CC6-BD89-09BECFA4F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0054" y="5573456"/>
            <a:ext cx="1056732" cy="100796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="" xmlns:a16="http://schemas.microsoft.com/office/drawing/2014/main" id="{BAAF0A8D-9072-4A02-BB48-6BA11C62A6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6840" y="4887918"/>
            <a:ext cx="1056732" cy="100796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="" xmlns:a16="http://schemas.microsoft.com/office/drawing/2014/main" id="{63F67BE8-5F60-4FEB-87D0-52974DE89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9078" y="5391898"/>
            <a:ext cx="1056732" cy="1007960"/>
          </a:xfrm>
          <a:prstGeom prst="rect">
            <a:avLst/>
          </a:prstGeom>
        </p:spPr>
      </p:pic>
      <p:sp>
        <p:nvSpPr>
          <p:cNvPr id="8" name="文本框 22">
            <a:extLst>
              <a:ext uri="{FF2B5EF4-FFF2-40B4-BE49-F238E27FC236}">
                <a16:creationId xmlns="" xmlns:a16="http://schemas.microsoft.com/office/drawing/2014/main" id="{0C9928D3-15CE-463A-8DD4-D2BDB8DB2C15}"/>
              </a:ext>
            </a:extLst>
          </p:cNvPr>
          <p:cNvSpPr txBox="1"/>
          <p:nvPr/>
        </p:nvSpPr>
        <p:spPr>
          <a:xfrm>
            <a:off x="1704108" y="2415571"/>
            <a:ext cx="89181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smtClean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Tạm biệt và hẹn gặp lại các con </a:t>
            </a:r>
          </a:p>
          <a:p>
            <a:pPr algn="ctr"/>
            <a:r>
              <a:rPr lang="en-US" altLang="zh-CN" sz="4800" dirty="0" smtClean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trong các tiết học sau!</a:t>
            </a:r>
            <a:endParaRPr lang="zh-CN" altLang="en-US" sz="4800" dirty="0">
              <a:solidFill>
                <a:srgbClr val="FF0000"/>
              </a:solidFill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64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600">
        <p14:ripple/>
      </p:transition>
    </mc:Choice>
    <mc:Fallback xmlns="">
      <p:transition spd="slow" advTm="76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664</Words>
  <Application>Microsoft Office PowerPoint</Application>
  <PresentationFormat>Widescreen</PresentationFormat>
  <Paragraphs>83</Paragraphs>
  <Slides>19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宋体</vt:lpstr>
      <vt:lpstr>Arial</vt:lpstr>
      <vt:lpstr>Arial-Rounded</vt:lpstr>
      <vt:lpstr>Calibri</vt:lpstr>
      <vt:lpstr>Calibri Light</vt:lpstr>
      <vt:lpstr>HP001 4 hàng</vt:lpstr>
      <vt:lpstr>HP001 5 hàng</vt:lpstr>
      <vt:lpstr>iCiel Crocante</vt:lpstr>
      <vt:lpstr>思源黑体 CN Bold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Hoa</cp:lastModifiedBy>
  <cp:revision>190</cp:revision>
  <dcterms:created xsi:type="dcterms:W3CDTF">2021-06-02T14:23:54Z</dcterms:created>
  <dcterms:modified xsi:type="dcterms:W3CDTF">2022-10-05T14:54:14Z</dcterms:modified>
</cp:coreProperties>
</file>