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5" r:id="rId3"/>
    <p:sldMasterId id="2147483733" r:id="rId4"/>
    <p:sldMasterId id="2147483769" r:id="rId5"/>
    <p:sldMasterId id="2147483820" r:id="rId6"/>
  </p:sldMasterIdLst>
  <p:notesMasterIdLst>
    <p:notesMasterId r:id="rId32"/>
  </p:notesMasterIdLst>
  <p:sldIdLst>
    <p:sldId id="307" r:id="rId7"/>
    <p:sldId id="358" r:id="rId8"/>
    <p:sldId id="327" r:id="rId9"/>
    <p:sldId id="359" r:id="rId10"/>
    <p:sldId id="329" r:id="rId11"/>
    <p:sldId id="330" r:id="rId12"/>
    <p:sldId id="331" r:id="rId13"/>
    <p:sldId id="332" r:id="rId14"/>
    <p:sldId id="333" r:id="rId15"/>
    <p:sldId id="336" r:id="rId16"/>
    <p:sldId id="344" r:id="rId17"/>
    <p:sldId id="364" r:id="rId18"/>
    <p:sldId id="383" r:id="rId19"/>
    <p:sldId id="345" r:id="rId20"/>
    <p:sldId id="384" r:id="rId21"/>
    <p:sldId id="338" r:id="rId22"/>
    <p:sldId id="372" r:id="rId23"/>
    <p:sldId id="382" r:id="rId24"/>
    <p:sldId id="373" r:id="rId25"/>
    <p:sldId id="374" r:id="rId26"/>
    <p:sldId id="375" r:id="rId27"/>
    <p:sldId id="376" r:id="rId28"/>
    <p:sldId id="381" r:id="rId29"/>
    <p:sldId id="293" r:id="rId30"/>
    <p:sldId id="28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88869" autoAdjust="0"/>
  </p:normalViewPr>
  <p:slideViewPr>
    <p:cSldViewPr snapToGrid="0">
      <p:cViewPr varScale="1">
        <p:scale>
          <a:sx n="66" d="100"/>
          <a:sy n="66" d="100"/>
        </p:scale>
        <p:origin x="88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4A473-2BDC-4691-9B18-DA7ACC441C8A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38487-C24C-4966-9DA1-EB22F3644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92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3770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32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826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517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32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831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6424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9426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4798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8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8164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644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7712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98199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3532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8507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34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7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69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08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312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98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088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852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815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34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8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45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008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4423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357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9006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8858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7049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780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579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108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467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22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4251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6149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4007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0229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13187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99902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27217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61578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96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175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6564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9930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189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113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135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866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446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8473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5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5124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52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8249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1428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459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3570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5808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9671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0870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9649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1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481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427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2399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8133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43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8155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855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2084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818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4806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374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3074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48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6936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9711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8751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178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9874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4284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7438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542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436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4129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1931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6774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78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121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471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1694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5980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00920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60319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07349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793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253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4696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86542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9369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7116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60995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9970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24067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7621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86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6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9" Type="http://schemas.openxmlformats.org/officeDocument/2006/relationships/slideLayout" Target="../slideLayouts/slideLayout83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34" Type="http://schemas.openxmlformats.org/officeDocument/2006/relationships/slideLayout" Target="../slideLayouts/slideLayout78.xml"/><Relationship Id="rId42" Type="http://schemas.openxmlformats.org/officeDocument/2006/relationships/slideLayout" Target="../slideLayouts/slideLayout86.xml"/><Relationship Id="rId47" Type="http://schemas.openxmlformats.org/officeDocument/2006/relationships/slideLayout" Target="../slideLayouts/slideLayout91.xml"/><Relationship Id="rId50" Type="http://schemas.openxmlformats.org/officeDocument/2006/relationships/slideLayout" Target="../slideLayouts/slideLayout94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slideLayout" Target="../slideLayouts/slideLayout77.xml"/><Relationship Id="rId38" Type="http://schemas.openxmlformats.org/officeDocument/2006/relationships/slideLayout" Target="../slideLayouts/slideLayout82.xml"/><Relationship Id="rId46" Type="http://schemas.openxmlformats.org/officeDocument/2006/relationships/slideLayout" Target="../slideLayouts/slideLayout90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41" Type="http://schemas.openxmlformats.org/officeDocument/2006/relationships/slideLayout" Target="../slideLayouts/slideLayout85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37" Type="http://schemas.openxmlformats.org/officeDocument/2006/relationships/slideLayout" Target="../slideLayouts/slideLayout81.xml"/><Relationship Id="rId40" Type="http://schemas.openxmlformats.org/officeDocument/2006/relationships/slideLayout" Target="../slideLayouts/slideLayout84.xml"/><Relationship Id="rId45" Type="http://schemas.openxmlformats.org/officeDocument/2006/relationships/slideLayout" Target="../slideLayouts/slideLayout89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36" Type="http://schemas.openxmlformats.org/officeDocument/2006/relationships/slideLayout" Target="../slideLayouts/slideLayout80.xml"/><Relationship Id="rId49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4" Type="http://schemas.openxmlformats.org/officeDocument/2006/relationships/slideLayout" Target="../slideLayouts/slideLayout88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35" Type="http://schemas.openxmlformats.org/officeDocument/2006/relationships/slideLayout" Target="../slideLayouts/slideLayout79.xml"/><Relationship Id="rId43" Type="http://schemas.openxmlformats.org/officeDocument/2006/relationships/slideLayout" Target="../slideLayouts/slideLayout87.xml"/><Relationship Id="rId48" Type="http://schemas.openxmlformats.org/officeDocument/2006/relationships/slideLayout" Target="../slideLayouts/slideLayout92.xml"/><Relationship Id="rId8" Type="http://schemas.openxmlformats.org/officeDocument/2006/relationships/slideLayout" Target="../slideLayouts/slideLayout52.xml"/><Relationship Id="rId5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F32-809B-4A83-821D-D07C0E8E5FD3}" type="datetimeFigureOut">
              <a:rPr lang="en-US" smtClean="0"/>
              <a:t>13/10/2022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97277-7A13-41CB-BDD9-5E93DD44B6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46248-0222-4A3A-B22E-4E2A0B918D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40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7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7775651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7269208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18" r:id="rId49"/>
    <p:sldLayoutId id="2147483819" r:id="rId5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93635-41A2-4270-AE7A-16C52F9FB8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07B74-2DA6-4FB7-83DD-8DAA2937D4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59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8.jpg"/><Relationship Id="rId5" Type="http://schemas.openxmlformats.org/officeDocument/2006/relationships/image" Target="../media/image15.pn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microsoft.com/office/2007/relationships/hdphoto" Target="../media/hdphoto6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microsoft.com/office/2007/relationships/media" Target="../media/media3.mp3"/><Relationship Id="rId16" Type="http://schemas.openxmlformats.org/officeDocument/2006/relationships/image" Target="../media/image53.png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jpe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png"/><Relationship Id="rId18" Type="http://schemas.openxmlformats.org/officeDocument/2006/relationships/image" Target="../media/image54.png"/><Relationship Id="rId3" Type="http://schemas.openxmlformats.org/officeDocument/2006/relationships/tags" Target="../tags/tag3.xml"/><Relationship Id="rId7" Type="http://schemas.openxmlformats.org/officeDocument/2006/relationships/audio" Target="../media/audio3.wav"/><Relationship Id="rId12" Type="http://schemas.openxmlformats.org/officeDocument/2006/relationships/image" Target="../media/image60.png"/><Relationship Id="rId17" Type="http://schemas.openxmlformats.org/officeDocument/2006/relationships/image" Target="../media/image52.png"/><Relationship Id="rId2" Type="http://schemas.microsoft.com/office/2007/relationships/media" Target="../media/media3.mp3"/><Relationship Id="rId16" Type="http://schemas.openxmlformats.org/officeDocument/2006/relationships/image" Target="../media/image63.png"/><Relationship Id="rId20" Type="http://schemas.openxmlformats.org/officeDocument/2006/relationships/image" Target="file:///C:\Program%20Files\Inknoe%20ClassPoint\Images\multiple_choice_without%20result_default_cm.png" TargetMode="External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59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51.png"/><Relationship Id="rId10" Type="http://schemas.openxmlformats.org/officeDocument/2006/relationships/image" Target="../media/image58.gif"/><Relationship Id="rId19" Type="http://schemas.openxmlformats.org/officeDocument/2006/relationships/image" Target="../media/image64.png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61.png"/><Relationship Id="rId18" Type="http://schemas.openxmlformats.org/officeDocument/2006/relationships/image" Target="../media/image54.png"/><Relationship Id="rId3" Type="http://schemas.openxmlformats.org/officeDocument/2006/relationships/tags" Target="../tags/tag4.xml"/><Relationship Id="rId7" Type="http://schemas.openxmlformats.org/officeDocument/2006/relationships/audio" Target="../media/audio3.wav"/><Relationship Id="rId12" Type="http://schemas.openxmlformats.org/officeDocument/2006/relationships/image" Target="../media/image65.png"/><Relationship Id="rId17" Type="http://schemas.openxmlformats.org/officeDocument/2006/relationships/image" Target="../media/image66.png"/><Relationship Id="rId2" Type="http://schemas.microsoft.com/office/2007/relationships/media" Target="../media/media3.mp3"/><Relationship Id="rId16" Type="http://schemas.openxmlformats.org/officeDocument/2006/relationships/image" Target="../media/image52.png"/><Relationship Id="rId20" Type="http://schemas.openxmlformats.org/officeDocument/2006/relationships/image" Target="file:///C:\Program%20Files\Inknoe%20ClassPoint\Images\multiple_choice_without%20result_default.png" TargetMode="External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59.png"/><Relationship Id="rId5" Type="http://schemas.openxmlformats.org/officeDocument/2006/relationships/notesSlide" Target="../notesSlides/notesSlide9.xml"/><Relationship Id="rId15" Type="http://schemas.openxmlformats.org/officeDocument/2006/relationships/image" Target="../media/image62.png"/><Relationship Id="rId10" Type="http://schemas.openxmlformats.org/officeDocument/2006/relationships/image" Target="../media/image58.gif"/><Relationship Id="rId19" Type="http://schemas.openxmlformats.org/officeDocument/2006/relationships/image" Target="../media/image67.png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57.png"/><Relationship Id="rId1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png"/><Relationship Id="rId18" Type="http://schemas.openxmlformats.org/officeDocument/2006/relationships/image" Target="../media/image64.png"/><Relationship Id="rId3" Type="http://schemas.openxmlformats.org/officeDocument/2006/relationships/tags" Target="../tags/tag5.xml"/><Relationship Id="rId7" Type="http://schemas.openxmlformats.org/officeDocument/2006/relationships/audio" Target="../media/audio3.wav"/><Relationship Id="rId12" Type="http://schemas.openxmlformats.org/officeDocument/2006/relationships/image" Target="../media/image60.png"/><Relationship Id="rId17" Type="http://schemas.openxmlformats.org/officeDocument/2006/relationships/image" Target="../media/image54.png"/><Relationship Id="rId2" Type="http://schemas.microsoft.com/office/2007/relationships/media" Target="../media/media3.mp3"/><Relationship Id="rId16" Type="http://schemas.openxmlformats.org/officeDocument/2006/relationships/image" Target="../media/image52.png"/><Relationship Id="rId20" Type="http://schemas.openxmlformats.org/officeDocument/2006/relationships/image" Target="../media/image68.png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59.png"/><Relationship Id="rId5" Type="http://schemas.openxmlformats.org/officeDocument/2006/relationships/notesSlide" Target="../notesSlides/notesSlide10.xml"/><Relationship Id="rId15" Type="http://schemas.openxmlformats.org/officeDocument/2006/relationships/image" Target="../media/image51.png"/><Relationship Id="rId10" Type="http://schemas.openxmlformats.org/officeDocument/2006/relationships/image" Target="../media/image58.gif"/><Relationship Id="rId19" Type="http://schemas.openxmlformats.org/officeDocument/2006/relationships/image" Target="file:///C:\Program%20Files\Inknoe%20ClassPoint\Images\multiple_choice_without%20result_default_cm.png" TargetMode="External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jpeg"/><Relationship Id="rId5" Type="http://schemas.openxmlformats.org/officeDocument/2006/relationships/image" Target="../media/image17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6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jpg"/><Relationship Id="rId5" Type="http://schemas.microsoft.com/office/2007/relationships/hdphoto" Target="../media/hdphoto1.wdp"/><Relationship Id="rId10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microsoft.com/office/2007/relationships/hdphoto" Target="../media/hdphoto1.wdp"/><Relationship Id="rId10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048324" y="5211867"/>
            <a:ext cx="8451273" cy="1689675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9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1" y="4078820"/>
            <a:ext cx="1737719" cy="2779180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424" y="5478549"/>
            <a:ext cx="3607576" cy="1236720"/>
          </a:xfrm>
          <a:prstGeom prst="rect">
            <a:avLst/>
          </a:prstGeom>
        </p:spPr>
      </p:pic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7222" y1="18111" x2="33889" y2="3111"/>
                        <a14:foregroundMark x1="35556" y1="3333" x2="60556" y2="1444"/>
                        <a14:foregroundMark x1="62778" y1="1444" x2="70000" y2="5889"/>
                        <a14:foregroundMark x1="49778" y1="21444" x2="51111" y2="29444"/>
                        <a14:foregroundMark x1="44444" y1="40889" x2="51667" y2="61444"/>
                        <a14:foregroundMark x1="49222" y1="38111" x2="53889" y2="40000"/>
                        <a14:foregroundMark x1="68111" y1="48667" x2="71444" y2="51667"/>
                        <a14:foregroundMark x1="70889" y1="59222" x2="73333" y2="63333"/>
                        <a14:foregroundMark x1="67222" y1="67778" x2="69444" y2="73111"/>
                        <a14:foregroundMark x1="62000" y1="75889" x2="62222" y2="80556"/>
                        <a14:foregroundMark x1="68111" y1="85556" x2="74222" y2="94444"/>
                        <a14:foregroundMark x1="49778" y1="78333" x2="50556" y2="83333"/>
                        <a14:foregroundMark x1="29778" y1="59222" x2="30000" y2="63333"/>
                        <a14:foregroundMark x1="34222" y1="50889" x2="35556" y2="53333"/>
                        <a14:foregroundMark x1="35000" y1="68667" x2="32556" y2="73333"/>
                        <a14:foregroundMark x1="31667" y1="87000" x2="26667" y2="9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20" y="1770673"/>
            <a:ext cx="1607814" cy="160781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740" y="1559152"/>
            <a:ext cx="2434519" cy="18224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399" y="1770674"/>
            <a:ext cx="1769306" cy="149351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780501" y="3586790"/>
            <a:ext cx="1641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Đồng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hồ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81535" y="3586790"/>
            <a:ext cx="1402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út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chì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062842" y="3547234"/>
            <a:ext cx="148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Cục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tẩy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896070" y="3539204"/>
            <a:ext cx="1689725" cy="652247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429135" y="3543900"/>
            <a:ext cx="1615196" cy="652247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80501" y="3520060"/>
            <a:ext cx="1641796" cy="652247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705100" y="4933950"/>
            <a:ext cx="640434" cy="3619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68752" y="4853315"/>
            <a:ext cx="3690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ngữ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31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11" grpId="0" animBg="1"/>
      <p:bldP spid="32" grpId="0" animBg="1"/>
      <p:bldP spid="33" grpId="0" animBg="1"/>
      <p:bldP spid="12" grpId="0" animBg="1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9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268302" y="287006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4101" y="376303"/>
            <a:ext cx="8673769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8112" y="2561357"/>
            <a:ext cx="1846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M: </a:t>
            </a:r>
            <a:r>
              <a:rPr lang="en-US" sz="3200" b="1" dirty="0" err="1" smtClean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chậm</a:t>
            </a:r>
            <a:endParaRPr lang="en-US" sz="3200" b="1" dirty="0">
              <a:solidFill>
                <a:srgbClr val="ED7D31">
                  <a:lumMod val="75000"/>
                </a:srgbClr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222" y1="18111" x2="33889" y2="3111"/>
                        <a14:foregroundMark x1="35556" y1="3333" x2="60556" y2="1444"/>
                        <a14:foregroundMark x1="62778" y1="1444" x2="70000" y2="5889"/>
                        <a14:foregroundMark x1="49778" y1="21444" x2="51111" y2="29444"/>
                        <a14:foregroundMark x1="44444" y1="40889" x2="51667" y2="61444"/>
                        <a14:foregroundMark x1="49222" y1="38111" x2="53889" y2="40000"/>
                        <a14:foregroundMark x1="68111" y1="48667" x2="71444" y2="51667"/>
                        <a14:foregroundMark x1="70889" y1="59222" x2="73333" y2="63333"/>
                        <a14:foregroundMark x1="67222" y1="67778" x2="69444" y2="73111"/>
                        <a14:foregroundMark x1="62000" y1="75889" x2="62222" y2="80556"/>
                        <a14:foregroundMark x1="68111" y1="85556" x2="74222" y2="94444"/>
                        <a14:foregroundMark x1="49778" y1="78333" x2="50556" y2="83333"/>
                        <a14:foregroundMark x1="29778" y1="59222" x2="30000" y2="63333"/>
                        <a14:foregroundMark x1="34222" y1="50889" x2="35556" y2="53333"/>
                        <a14:foregroundMark x1="35000" y1="68667" x2="32556" y2="73333"/>
                        <a14:foregroundMark x1="31667" y1="87000" x2="26667" y2="9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67" y="1045123"/>
            <a:ext cx="1607814" cy="16078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72" y="3052523"/>
            <a:ext cx="2205898" cy="1651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34" y="4856418"/>
            <a:ext cx="1993725" cy="168295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959729" y="978508"/>
            <a:ext cx="802335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AutoNum type="alphaLcPeriod"/>
            </a:pP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ngủ,nhắc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62248" y="3292207"/>
            <a:ext cx="72138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Tx/>
              <a:buAutoNum type="alphaLcPeriod" startAt="2"/>
            </a:pP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mòn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mòn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theo.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endParaRPr lang="en-US" sz="3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59514" y="4578398"/>
            <a:ext cx="4666662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Tx/>
              <a:buAutoNum type="alphaLcPeriod" startAt="3"/>
            </a:pP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kẹo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Dẻo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giầy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</a:t>
            </a:r>
          </a:p>
          <a:p>
            <a:pPr marL="514350" indent="-51435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endParaRPr lang="en-US" sz="3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15891" y="2368948"/>
            <a:ext cx="9144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33175" y="5068514"/>
            <a:ext cx="2235319" cy="1763974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flipV="1">
            <a:off x="3686629" y="806876"/>
            <a:ext cx="1494971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58143" y="806876"/>
            <a:ext cx="18723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82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84305198249828222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18966" y="-2046515"/>
            <a:ext cx="6429829" cy="1092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8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743828"/>
              </p:ext>
            </p:extLst>
          </p:nvPr>
        </p:nvGraphicFramePr>
        <p:xfrm>
          <a:off x="827318" y="1643738"/>
          <a:ext cx="10348686" cy="3450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1020"/>
                <a:gridCol w="3233965"/>
                <a:gridCol w="5303701"/>
              </a:tblGrid>
              <a:tr h="6062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tự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Sự</a:t>
                      </a:r>
                      <a:r>
                        <a:rPr lang="en-US" sz="28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vật</a:t>
                      </a:r>
                      <a:endParaRPr lang="en-US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Đặc</a:t>
                      </a:r>
                      <a:r>
                        <a:rPr lang="en-US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7057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accent1"/>
                        </a:solidFill>
                      </a:endParaRP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914115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Bút</a:t>
                      </a:r>
                      <a:r>
                        <a:rPr lang="en-US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chì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 smtClean="0"/>
                    </a:p>
                    <a:p>
                      <a:endParaRPr lang="en-US"/>
                    </a:p>
                  </a:txBody>
                  <a:tcPr/>
                </a:tc>
              </a:tr>
              <a:tr h="1015716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Cục</a:t>
                      </a:r>
                      <a:r>
                        <a:rPr lang="en-US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tẩy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0" y="174173"/>
            <a:ext cx="3400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HỌC TẬP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9428" y="787976"/>
            <a:ext cx="8031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2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9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268302" y="287006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4101" y="376303"/>
            <a:ext cx="8673769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8112" y="2561357"/>
            <a:ext cx="1846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M: </a:t>
            </a:r>
            <a:r>
              <a:rPr lang="en-US" sz="3200" b="1" dirty="0" err="1" smtClean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chậm</a:t>
            </a:r>
            <a:endParaRPr lang="en-US" sz="3200" b="1" dirty="0">
              <a:solidFill>
                <a:srgbClr val="ED7D31">
                  <a:lumMod val="75000"/>
                </a:srgbClr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222" y1="18111" x2="33889" y2="3111"/>
                        <a14:foregroundMark x1="35556" y1="3333" x2="60556" y2="1444"/>
                        <a14:foregroundMark x1="62778" y1="1444" x2="70000" y2="5889"/>
                        <a14:foregroundMark x1="49778" y1="21444" x2="51111" y2="29444"/>
                        <a14:foregroundMark x1="44444" y1="40889" x2="51667" y2="61444"/>
                        <a14:foregroundMark x1="49222" y1="38111" x2="53889" y2="40000"/>
                        <a14:foregroundMark x1="68111" y1="48667" x2="71444" y2="51667"/>
                        <a14:foregroundMark x1="70889" y1="59222" x2="73333" y2="63333"/>
                        <a14:foregroundMark x1="67222" y1="67778" x2="69444" y2="73111"/>
                        <a14:foregroundMark x1="62000" y1="75889" x2="62222" y2="80556"/>
                        <a14:foregroundMark x1="68111" y1="85556" x2="74222" y2="94444"/>
                        <a14:foregroundMark x1="49778" y1="78333" x2="50556" y2="83333"/>
                        <a14:foregroundMark x1="29778" y1="59222" x2="30000" y2="63333"/>
                        <a14:foregroundMark x1="34222" y1="50889" x2="35556" y2="53333"/>
                        <a14:foregroundMark x1="35000" y1="68667" x2="32556" y2="73333"/>
                        <a14:foregroundMark x1="31667" y1="87000" x2="26667" y2="9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67" y="1045123"/>
            <a:ext cx="1607814" cy="16078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72" y="3052523"/>
            <a:ext cx="2205898" cy="1651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34" y="4856418"/>
            <a:ext cx="1993725" cy="168295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959729" y="978508"/>
            <a:ext cx="802335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AutoNum type="alphaLcPeriod"/>
            </a:pP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ngủ,nhắc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62248" y="3292207"/>
            <a:ext cx="72138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Tx/>
              <a:buAutoNum type="alphaLcPeriod" startAt="2"/>
            </a:pP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mòn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mòn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theo.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endParaRPr lang="en-US" sz="3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59514" y="4578398"/>
            <a:ext cx="4666662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Tx/>
              <a:buAutoNum type="alphaLcPeriod" startAt="3"/>
            </a:pP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kẹo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Dẻo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giầy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</a:t>
            </a:r>
          </a:p>
          <a:p>
            <a:pPr marL="514350" indent="-51435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/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endParaRPr lang="en-US" sz="3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15891" y="2368948"/>
            <a:ext cx="9144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980218" y="2368948"/>
            <a:ext cx="168931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201465" y="2806407"/>
            <a:ext cx="50291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627870" y="2806407"/>
            <a:ext cx="92349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43701" y="3748514"/>
            <a:ext cx="50291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83646" y="5042971"/>
            <a:ext cx="70700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225211" y="5508043"/>
            <a:ext cx="66544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33175" y="5068514"/>
            <a:ext cx="2235319" cy="176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8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9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268302" y="467121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4101" y="556418"/>
            <a:ext cx="9339826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948891" y="1006388"/>
            <a:ext cx="1494971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015605" y="1006388"/>
            <a:ext cx="20961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431278" y="1033062"/>
            <a:ext cx="23223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27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9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268302" y="467121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4101" y="556418"/>
            <a:ext cx="9339826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9" t="46824" r="30080" b="23532"/>
          <a:stretch/>
        </p:blipFill>
        <p:spPr>
          <a:xfrm>
            <a:off x="6646217" y="2965370"/>
            <a:ext cx="5255118" cy="3173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101" y="3203113"/>
            <a:ext cx="3407109" cy="268867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111744" y="1359878"/>
            <a:ext cx="4421219" cy="1653709"/>
            <a:chOff x="3111744" y="1359878"/>
            <a:chExt cx="4421219" cy="1653709"/>
          </a:xfrm>
        </p:grpSpPr>
        <p:sp>
          <p:nvSpPr>
            <p:cNvPr id="3" name="Oval Callout 2"/>
            <p:cNvSpPr/>
            <p:nvPr/>
          </p:nvSpPr>
          <p:spPr>
            <a:xfrm>
              <a:off x="3111744" y="1359878"/>
              <a:ext cx="4319534" cy="1653709"/>
            </a:xfrm>
            <a:prstGeom prst="wedgeEllipseCallout">
              <a:avLst>
                <a:gd name="adj1" fmla="val -36284"/>
                <a:gd name="adj2" fmla="val 63559"/>
              </a:avLst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 b="1" dirty="0">
                <a:solidFill>
                  <a:srgbClr val="ED7D31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135605" y="1884593"/>
              <a:ext cx="4397358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M: </a:t>
              </a:r>
              <a:r>
                <a:rPr lang="en-US" sz="2800" b="1" dirty="0" err="1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Thân</a:t>
              </a:r>
              <a:r>
                <a:rPr lang="en-US" sz="2800" b="1" dirty="0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trống</a:t>
              </a:r>
              <a:r>
                <a:rPr lang="en-US" sz="2800" b="1" dirty="0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nâu</a:t>
              </a:r>
              <a:r>
                <a:rPr lang="en-US" sz="2800" b="1" dirty="0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bóng</a:t>
              </a:r>
              <a:r>
                <a:rPr lang="en-US" sz="2800" b="1" dirty="0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  <a:p>
              <a:endPara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5690488" y="2340568"/>
            <a:ext cx="157941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58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hung ảnh BÁC HỒ | Ti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644" y="-143168"/>
            <a:ext cx="2967424" cy="296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1690" y="64408"/>
            <a:ext cx="3681278" cy="2349753"/>
          </a:xfrm>
          <a:prstGeom prst="rect">
            <a:avLst/>
          </a:prstGeom>
        </p:spPr>
      </p:pic>
      <p:pic>
        <p:nvPicPr>
          <p:cNvPr id="2054" name="Picture 6" descr="trống trường học, trống trường mặt 48cm có giá đỡ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19" y="35039"/>
            <a:ext cx="3143589" cy="314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ủ sắt văn phòng 4 cánh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855" y="3686630"/>
            <a:ext cx="2801250" cy="280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Trường TH Nguyễn Văn Cừ tổ chức cuộc thi trang trí tủ sách lớp học năm học  2016-2017 - Tin tức - Trường TH Nguyễn Văn Cừ &amp;lt; Trung tâm Thông tin -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694" y="108195"/>
            <a:ext cx="2480816" cy="324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HS104A | Bàn ghế học sinh trung học | Bàn ghế học sinh Hòa Phá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257" y="2456983"/>
            <a:ext cx="2459294" cy="245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2098" y="2656196"/>
            <a:ext cx="3243159" cy="2378446"/>
          </a:xfrm>
          <a:prstGeom prst="rect">
            <a:avLst/>
          </a:prstGeom>
        </p:spPr>
      </p:pic>
      <p:pic>
        <p:nvPicPr>
          <p:cNvPr id="2062" name="Picture 14" descr="HỘP 100 VIÊN PHẤN MÀU KHÔNG BỤI MIC CHẤT LƯỢNG CAO - Bảng Viết Tác giả No  brand | SachMoiNhat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8" y="3462735"/>
            <a:ext cx="3247566" cy="324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ì sao bạn nên chọn ghế đá công viên cho gia đình?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902" y="5091280"/>
            <a:ext cx="2742184" cy="161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Bán Thùng rác nhựa 120 lít, Thùng rác 120l giá bao nhiêu?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019" y="4601029"/>
            <a:ext cx="2326986" cy="232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8277" y="5087740"/>
            <a:ext cx="2244233" cy="168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8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>
            <a:extLst>
              <a:ext uri="{FF2B5EF4-FFF2-40B4-BE49-F238E27FC236}">
                <a16:creationId xmlns=""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1243011" y="1481984"/>
            <a:ext cx="8169946" cy="49736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8" name="图片 37">
            <a:extLst>
              <a:ext uri="{FF2B5EF4-FFF2-40B4-BE49-F238E27FC236}">
                <a16:creationId xmlns=""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56" y="-224842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23"/>
          <p:cNvGrpSpPr/>
          <p:nvPr/>
        </p:nvGrpSpPr>
        <p:grpSpPr>
          <a:xfrm>
            <a:off x="-17585" y="5831952"/>
            <a:ext cx="12203723" cy="1123362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793271" y="2030135"/>
            <a:ext cx="2448732" cy="4925179"/>
          </a:xfrm>
          <a:prstGeom prst="rect">
            <a:avLst/>
          </a:prstGeom>
        </p:spPr>
      </p:pic>
      <p:pic>
        <p:nvPicPr>
          <p:cNvPr id="17" name="PA_图片 3">
            <a:extLst>
              <a:ext uri="{FF2B5EF4-FFF2-40B4-BE49-F238E27FC236}">
                <a16:creationId xmlns=""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967" y="2838958"/>
            <a:ext cx="3713956" cy="371395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797900" y="2222341"/>
            <a:ext cx="55478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Kể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tên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đồ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dùng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tập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có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trong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cặp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sách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của</a:t>
            </a:r>
            <a:r>
              <a:rPr lang="en-US" sz="4400" b="1" kern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con?</a:t>
            </a:r>
            <a:endParaRPr lang="en-US" sz="4400" b="1" kern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844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" descr="C:\Users\ADMIN\Desktop\Bach tuyet\54774f4bc8287c7337fadd5fbb419da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 descr="C:\Users\ADMIN\Desktop\Bach tuyet\Snow_white_transparen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78400" y="2722179"/>
            <a:ext cx="1243539" cy="268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" descr="C:\Users\ADMIN\Desktop\Bach tuyet\43ebd44d263606f876d42fd2f199ea61 (4)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338519">
            <a:off x="10592437" y="4662277"/>
            <a:ext cx="1880249" cy="268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" descr="C:\Users\ADMIN\Desktop\Bach tuyet\43ebd44d263606f876d42fd2f199ea61 (7)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7148075" y="4667665"/>
            <a:ext cx="1913197" cy="25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" descr="C:\Users\ADMIN\Desktop\Bach tuyet\RjAwOTQ4MTUyNEI3QjJCRTc2RjA6ZDA1ZjJmYTY2MjBkNDYzY2ZlZDNiOTA1Y2YxYTk1NzA6Ojo6OjA=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006265">
            <a:off x="9011" y="4789835"/>
            <a:ext cx="2123621" cy="2411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" descr="C:\Users\ADMIN\Desktop\Bach tuyet\43ebd44d263606f876d42fd2f199ea61 (2)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427022">
            <a:off x="7736843" y="4957294"/>
            <a:ext cx="1831975" cy="247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" descr="C:\Users\ADMIN\Desktop\Bach tuyet\43ebd44d263606f876d42fd2f199ea61 (3)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082524" y="5232399"/>
            <a:ext cx="2212453" cy="2033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" descr="C:\Users\ADMIN\Desktop\Bach tuyet\43ebd44d263606f876d42fd2f199ea61 (5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608799">
            <a:off x="1408602" y="4577567"/>
            <a:ext cx="1656967" cy="264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" descr="C:\Users\ADMIN\Desktop\Bach tuyet\43ebd44d263606f876d42fd2f199ea61 (8)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448800" y="4363395"/>
            <a:ext cx="2111365" cy="290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775200" y="-2947963"/>
            <a:ext cx="9770739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1219199" y="-2825162"/>
            <a:ext cx="6078553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" descr="C:\Users\ADMIN\Desktop\Tai nguyen thiet ke tro choi\Bảng gỗ\wooden-blank-sign-clipart-1.jp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784883" y="-1955800"/>
            <a:ext cx="9187917" cy="407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"/>
          <p:cNvSpPr txBox="1"/>
          <p:nvPr/>
        </p:nvSpPr>
        <p:spPr>
          <a:xfrm>
            <a:off x="4165600" y="584200"/>
            <a:ext cx="328022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solidFill>
                  <a:srgbClr val="FFFFFF"/>
                </a:solidFill>
                <a:ea typeface="Arial"/>
                <a:cs typeface="Arial"/>
                <a:sym typeface="Arial"/>
              </a:rPr>
              <a:t>TRÒ CHƠI </a:t>
            </a:r>
          </a:p>
        </p:txBody>
      </p:sp>
      <p:pic>
        <p:nvPicPr>
          <p:cNvPr id="211" name="Google Shape;211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751695" y="-8572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38093" y="6243041"/>
            <a:ext cx="609600" cy="6096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001894" y="1094991"/>
            <a:ext cx="37818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5400" b="1" kern="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Arial"/>
                <a:cs typeface="Arial"/>
                <a:sym typeface="Arial"/>
              </a:rPr>
              <a:t>TRỐN </a:t>
            </a:r>
            <a:r>
              <a:rPr lang="en-US" sz="54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Arial"/>
                <a:cs typeface="Arial"/>
                <a:sym typeface="Arial"/>
              </a:rPr>
              <a:t>TÌM </a:t>
            </a:r>
            <a:endParaRPr lang="en-US" sz="5400" b="1" kern="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267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14880190932282140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0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9;p2"/>
          <p:cNvSpPr txBox="1"/>
          <p:nvPr/>
        </p:nvSpPr>
        <p:spPr>
          <a:xfrm>
            <a:off x="4549966" y="244254"/>
            <a:ext cx="377588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 smtClean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2060"/>
                </a:solidFill>
                <a:ea typeface="Arial"/>
                <a:cs typeface="Arial"/>
                <a:sym typeface="Arial"/>
              </a:rPr>
              <a:t>LUẬT CHƠI</a:t>
            </a:r>
            <a:endParaRPr sz="4400" b="1" kern="0" dirty="0">
              <a:ln w="12700" cmpd="sng">
                <a:solidFill>
                  <a:srgbClr val="8064A2"/>
                </a:solidFill>
                <a:prstDash val="solid"/>
              </a:ln>
              <a:solidFill>
                <a:srgbClr val="00206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" name="文本占位符 1">
            <a:extLst>
              <a:ext uri="{FF2B5EF4-FFF2-40B4-BE49-F238E27FC236}">
                <a16:creationId xmlns="" xmlns:a16="http://schemas.microsoft.com/office/drawing/2014/main" id="{1D4D8A0C-1924-4738-A40D-C717DD049076}"/>
              </a:ext>
            </a:extLst>
          </p:cNvPr>
          <p:cNvSpPr txBox="1">
            <a:spLocks/>
          </p:cNvSpPr>
          <p:nvPr/>
        </p:nvSpPr>
        <p:spPr>
          <a:xfrm>
            <a:off x="802106" y="2374232"/>
            <a:ext cx="10189050" cy="29357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Các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chú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lùn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đang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trốn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trong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rừng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Công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chúa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Bạch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Tuyết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có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nhiệm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vụ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đi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tìm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các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chú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lùn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.</a:t>
            </a:r>
            <a:endParaRPr lang="en-US" sz="3600" dirty="0" smtClean="0">
              <a:solidFill>
                <a:srgbClr val="002060"/>
              </a:solidFill>
              <a:sym typeface="Arial"/>
            </a:endParaRPr>
          </a:p>
          <a:p>
            <a:pPr algn="just">
              <a:spcAft>
                <a:spcPts val="1200"/>
              </a:spcAft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Muốn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tìm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được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các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chú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lùn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Bạch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Tuyết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phải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trả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lời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đúng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các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câu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hỏi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sym typeface="Arial"/>
              </a:rPr>
              <a:t>mà</a:t>
            </a:r>
            <a:r>
              <a:rPr lang="en-US" sz="36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trò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chơi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đưa</a:t>
            </a:r>
            <a:r>
              <a:rPr lang="en-US" sz="36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3600" dirty="0" err="1">
                <a:solidFill>
                  <a:srgbClr val="002060"/>
                </a:solidFill>
                <a:sym typeface="Arial"/>
              </a:rPr>
              <a:t>ra</a:t>
            </a:r>
            <a:r>
              <a:rPr lang="en-US" altLang="zh-CN" sz="3600" dirty="0" err="1" smtClean="0">
                <a:solidFill>
                  <a:srgbClr val="002060"/>
                </a:solidFill>
                <a:sym typeface="Arial"/>
              </a:rPr>
              <a:t>.</a:t>
            </a:r>
            <a:endParaRPr lang="zh-CN" altLang="en-US" sz="3600" dirty="0">
              <a:solidFill>
                <a:srgbClr val="002060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426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" descr="C:\Users\ADMIN\Desktop\Bach tuyet\ a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1"/>
            <a:ext cx="12192000" cy="686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7779459" y="3997351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5085415" y="4860489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2470377" y="4994982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" descr="C:\Users\ADMIN\Desktop\Bach tuyet\Doc23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827354">
            <a:off x="10020325" y="4028629"/>
            <a:ext cx="1543159" cy="2286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11276" y="-877604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997263" y="-612852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62021" y="-612852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90454" y="-593998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" descr="C:\Users\ADMIN\Desktop\Bach tuyet\Snow_white_transparent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-85359" y="3430814"/>
            <a:ext cx="1825347" cy="3934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" descr="C:\Users\ADMIN\Desktop\Tai nguyen thiet ke tro choi\Bảng gỗ\wooden-blank-sign-clipart-1.jpg"/>
          <p:cNvPicPr preferRelativeResize="0"/>
          <p:nvPr/>
        </p:nvPicPr>
        <p:blipFill rotWithShape="1">
          <a:blip r:embed="rId17">
            <a:alphaModFix/>
          </a:blip>
          <a:srcRect t="46537"/>
          <a:stretch/>
        </p:blipFill>
        <p:spPr>
          <a:xfrm>
            <a:off x="2213799" y="315073"/>
            <a:ext cx="7879863" cy="152029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"/>
          <p:cNvSpPr/>
          <p:nvPr/>
        </p:nvSpPr>
        <p:spPr>
          <a:xfrm>
            <a:off x="468967" y="2299288"/>
            <a:ext cx="2674584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thước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kẻ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" name="Google Shape;228;p4"/>
          <p:cNvSpPr/>
          <p:nvPr/>
        </p:nvSpPr>
        <p:spPr>
          <a:xfrm>
            <a:off x="3451323" y="2253135"/>
            <a:ext cx="2395675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 kern="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ô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giáo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4"/>
          <p:cNvSpPr/>
          <p:nvPr/>
        </p:nvSpPr>
        <p:spPr>
          <a:xfrm>
            <a:off x="6275990" y="2258202"/>
            <a:ext cx="2304175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viết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8944350" y="2224470"/>
            <a:ext cx="3092603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 kern="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hanh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nhẹn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6308782" y="3332957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534513" y="6062852"/>
            <a:ext cx="609600" cy="609600"/>
          </a:xfrm>
          <a:prstGeom prst="rect">
            <a:avLst/>
          </a:prstGeom>
        </p:spPr>
      </p:pic>
      <p:pic>
        <p:nvPicPr>
          <p:cNvPr id="4" name="btnInknoeActivit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r:link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79" y="315074"/>
            <a:ext cx="2219546" cy="5715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73313" y="791949"/>
            <a:ext cx="7318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  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Từ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nào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là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từ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chỉ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đặc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điểm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?</a:t>
            </a:r>
            <a:endParaRPr lang="en-US" sz="4000" dirty="0">
              <a:solidFill>
                <a:prstClr val="white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541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7" grpId="0" animBg="1"/>
      <p:bldP spid="228" grpId="0" animBg="1"/>
      <p:bldP spid="229" grpId="0" animBg="1"/>
      <p:bldP spid="230" grpId="0" animBg="1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5" descr="C:\Users\ADMIN\Desktop\Bach tuyet\54774f4bc8287c7337fadd5fbb419da6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5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3278445" y="3823499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5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10368615" y="4415267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5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8504048" y="4385149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5" descr="C:\Users\ADMIN\Desktop\Bach tuyet\43ebd44d263606f876d42fd2f199ea61 (7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116409" flipH="1">
            <a:off x="5873242" y="3818719"/>
            <a:ext cx="1789713" cy="241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22356" y="-625407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5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033540" y="-1451215"/>
            <a:ext cx="7213600" cy="8309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785869" y="-879668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5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43503" y="-625407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5" descr="C:\Users\ADMIN\Desktop\Tai nguyen thiet ke tro choi\Bảng gỗ\wooden-blank-sign-clipart-1.jpg"/>
          <p:cNvPicPr preferRelativeResize="0"/>
          <p:nvPr/>
        </p:nvPicPr>
        <p:blipFill rotWithShape="1">
          <a:blip r:embed="rId16">
            <a:alphaModFix/>
          </a:blip>
          <a:srcRect t="47938"/>
          <a:stretch/>
        </p:blipFill>
        <p:spPr>
          <a:xfrm>
            <a:off x="2348128" y="106112"/>
            <a:ext cx="7921939" cy="1660803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5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5"/>
          <p:cNvSpPr/>
          <p:nvPr/>
        </p:nvSpPr>
        <p:spPr>
          <a:xfrm>
            <a:off x="660400" y="2118220"/>
            <a:ext cx="2070329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A. </a:t>
            </a:r>
            <a:r>
              <a:rPr lang="en-US" sz="3600" kern="0" dirty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t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o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cs typeface="Calibri"/>
                <a:sym typeface="Calibri"/>
              </a:rPr>
              <a:t>cao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5"/>
          <p:cNvSpPr/>
          <p:nvPr/>
        </p:nvSpPr>
        <p:spPr>
          <a:xfrm>
            <a:off x="3316521" y="2151952"/>
            <a:ext cx="229703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 kern="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inh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xắn</a:t>
            </a:r>
            <a:endParaRPr sz="3600" kern="0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6221652" y="2151952"/>
            <a:ext cx="2363288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 kern="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út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máy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5"/>
          <p:cNvSpPr/>
          <p:nvPr/>
        </p:nvSpPr>
        <p:spPr>
          <a:xfrm>
            <a:off x="9122237" y="2118220"/>
            <a:ext cx="2778912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 kern="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àng</a:t>
            </a:r>
            <a:r>
              <a:rPr lang="en-US" sz="36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tươi</a:t>
            </a:r>
            <a:endParaRPr sz="36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55" name="Google Shape;255;p5" descr="C:\Users\ADMIN\Desktop\Bach tuyet\Blanca_Nieves.8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flipH="1">
            <a:off x="-227371" y="3455232"/>
            <a:ext cx="2287981" cy="3969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447302" y="5923120"/>
            <a:ext cx="609600" cy="609600"/>
          </a:xfrm>
          <a:prstGeom prst="rect">
            <a:avLst/>
          </a:prstGeom>
        </p:spPr>
      </p:pic>
      <p:pic>
        <p:nvPicPr>
          <p:cNvPr id="2" name="btnInknoeActivit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r:link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32" y="106113"/>
            <a:ext cx="2219546" cy="5715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510368" y="484189"/>
            <a:ext cx="721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5400" dirty="0" err="1" smtClean="0">
                <a:solidFill>
                  <a:prstClr val="white"/>
                </a:solidFill>
                <a:cs typeface="Times New Roman" pitchFamily="18" charset="0"/>
              </a:rPr>
              <a:t>Từ</a:t>
            </a:r>
            <a:r>
              <a:rPr lang="en-US" sz="54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prstClr val="white"/>
                </a:solidFill>
                <a:cs typeface="Times New Roman" pitchFamily="18" charset="0"/>
              </a:rPr>
              <a:t>chỉ</a:t>
            </a:r>
            <a:r>
              <a:rPr lang="en-US" sz="54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prstClr val="white"/>
                </a:solidFill>
                <a:cs typeface="Times New Roman" pitchFamily="18" charset="0"/>
              </a:rPr>
              <a:t>sự</a:t>
            </a:r>
            <a:r>
              <a:rPr lang="en-US" sz="54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prstClr val="white"/>
                </a:solidFill>
                <a:cs typeface="Times New Roman" pitchFamily="18" charset="0"/>
              </a:rPr>
              <a:t>vật</a:t>
            </a:r>
            <a:r>
              <a:rPr lang="en-US" sz="54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prstClr val="white"/>
                </a:solidFill>
                <a:cs typeface="Times New Roman" pitchFamily="18" charset="0"/>
              </a:rPr>
              <a:t>là</a:t>
            </a:r>
            <a:r>
              <a:rPr lang="en-US" sz="5400" dirty="0" smtClean="0">
                <a:solidFill>
                  <a:prstClr val="white"/>
                </a:solidFill>
                <a:cs typeface="Times New Roman" pitchFamily="18" charset="0"/>
              </a:rPr>
              <a:t>: </a:t>
            </a:r>
            <a:endParaRPr lang="en-US" sz="5400" dirty="0">
              <a:solidFill>
                <a:prstClr val="white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4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53" grpId="0" animBg="1"/>
      <p:bldP spid="254" grpId="0" animBg="1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" descr="C:\Users\ADMIN\Desktop\Bach tuyet\ a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1"/>
            <a:ext cx="12192000" cy="686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7779459" y="3997351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5085415" y="4860489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2470377" y="4994982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" descr="C:\Users\ADMIN\Desktop\Bach tuyet\Doc23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827354">
            <a:off x="10020325" y="4028629"/>
            <a:ext cx="1543159" cy="2286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11276" y="-877604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997263" y="-612852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62021" y="-612852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90454" y="-593998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" descr="C:\Users\ADMIN\Desktop\Tai nguyen thiet ke tro choi\Bảng gỗ\wooden-blank-sign-clipart-1.jpg"/>
          <p:cNvPicPr preferRelativeResize="0"/>
          <p:nvPr/>
        </p:nvPicPr>
        <p:blipFill rotWithShape="1">
          <a:blip r:embed="rId16">
            <a:alphaModFix/>
          </a:blip>
          <a:srcRect t="46537"/>
          <a:stretch/>
        </p:blipFill>
        <p:spPr>
          <a:xfrm>
            <a:off x="2213799" y="-149379"/>
            <a:ext cx="7879863" cy="152029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"/>
          <p:cNvSpPr/>
          <p:nvPr/>
        </p:nvSpPr>
        <p:spPr>
          <a:xfrm>
            <a:off x="1773405" y="1401249"/>
            <a:ext cx="3687946" cy="620179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Bố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là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nông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dân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" name="Google Shape;228;p4"/>
          <p:cNvSpPr/>
          <p:nvPr/>
        </p:nvSpPr>
        <p:spPr>
          <a:xfrm>
            <a:off x="1736315" y="2119085"/>
            <a:ext cx="4766079" cy="594251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Lan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đang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làm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tập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Toán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4"/>
          <p:cNvSpPr/>
          <p:nvPr/>
        </p:nvSpPr>
        <p:spPr>
          <a:xfrm>
            <a:off x="1789511" y="2806168"/>
            <a:ext cx="6509965" cy="567885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Cô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giáo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bắt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nhịp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cho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cả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lớp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hát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đồng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ca.</a:t>
            </a:r>
            <a:endParaRPr sz="28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1790469" y="3476452"/>
            <a:ext cx="5696905" cy="630596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00" kern="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Cục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tẩy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nhỏ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xíu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như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một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viên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kern="0" dirty="0" err="1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kẹo</a:t>
            </a:r>
            <a:r>
              <a:rPr lang="en-US" sz="2800" kern="0" dirty="0" smtClean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8529152" y="1121593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ĐÚNG RỒI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34513" y="6062852"/>
            <a:ext cx="609600" cy="609600"/>
          </a:xfrm>
          <a:prstGeom prst="rect">
            <a:avLst/>
          </a:prstGeom>
        </p:spPr>
      </p:pic>
      <p:pic>
        <p:nvPicPr>
          <p:cNvPr id="4" name="btnInknoeActivit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 r:link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79" y="315074"/>
            <a:ext cx="2219546" cy="5715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73313" y="327497"/>
            <a:ext cx="7318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  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Tìm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câu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nêu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đặc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cs typeface="Times New Roman" pitchFamily="18" charset="0"/>
              </a:rPr>
              <a:t>điểm</a:t>
            </a:r>
            <a:r>
              <a:rPr lang="en-US" sz="4000" dirty="0" smtClean="0">
                <a:solidFill>
                  <a:prstClr val="white"/>
                </a:solidFill>
                <a:cs typeface="Times New Roman" pitchFamily="18" charset="0"/>
              </a:rPr>
              <a:t> ?</a:t>
            </a:r>
            <a:endParaRPr lang="en-US" sz="4000" dirty="0">
              <a:solidFill>
                <a:prstClr val="white"/>
              </a:solidFill>
              <a:cs typeface="Times New Roman" pitchFamily="18" charset="0"/>
            </a:endParaRPr>
          </a:p>
        </p:txBody>
      </p:sp>
      <p:pic>
        <p:nvPicPr>
          <p:cNvPr id="21" name="Google Shape;279;p6" descr="C:\Users\ADMIN\Desktop\Bach tuyet\43ebd44d263606f876d42fd2f199ea61 (6).jp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 flipH="1">
            <a:off x="-60645" y="3431172"/>
            <a:ext cx="2314572" cy="3441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0636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7" grpId="0" animBg="1"/>
      <p:bldP spid="228" grpId="0" animBg="1"/>
      <p:bldP spid="229" grpId="0" animBg="1"/>
      <p:bldP spid="230" grpId="0" animBg="1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图片 39">
            <a:extLst>
              <a:ext uri="{FF2B5EF4-FFF2-40B4-BE49-F238E27FC236}">
                <a16:creationId xmlns=""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595891" y="940641"/>
            <a:ext cx="2421798" cy="2049214"/>
          </a:xfrm>
          <a:prstGeom prst="rect">
            <a:avLst/>
          </a:prstGeom>
        </p:spPr>
      </p:pic>
      <p:pic>
        <p:nvPicPr>
          <p:cNvPr id="9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31715" y="254569"/>
            <a:ext cx="1931773" cy="2868969"/>
          </a:xfrm>
          <a:prstGeom prst="rect">
            <a:avLst/>
          </a:prstGeom>
        </p:spPr>
      </p:pic>
      <p:pic>
        <p:nvPicPr>
          <p:cNvPr id="10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185" y="424494"/>
            <a:ext cx="2630310" cy="131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044699" y="2248604"/>
            <a:ext cx="9871529" cy="2339090"/>
          </a:xfrm>
          <a:prstGeom prst="rect">
            <a:avLst/>
          </a:prstGeom>
          <a:noFill/>
        </p:spPr>
        <p:txBody>
          <a:bodyPr wrap="square" lIns="121907" tIns="60954" rIns="121907" bIns="609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Dặn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dò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marL="380959" indent="-380959" algn="just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Ôn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tập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cách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đặt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nêu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đặc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điểm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.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marL="380959" indent="-380959" algn="just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Xem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trước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47.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0667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=""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=""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6">
            <a:extLst>
              <a:ext uri="{FF2B5EF4-FFF2-40B4-BE49-F238E27FC236}">
                <a16:creationId xmlns:a16="http://schemas.microsoft.com/office/drawing/2014/main" xmlns="" id="{BB032A17-5C67-4FCC-BA77-943579DC76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470" y="461676"/>
            <a:ext cx="1656853" cy="120269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3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6" name="图片 9220" descr="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132" y="442834"/>
            <a:ext cx="11118013" cy="64151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1239500" y="414360"/>
            <a:ext cx="928994" cy="1379694"/>
          </a:xfrm>
          <a:prstGeom prst="rect">
            <a:avLst/>
          </a:prstGeom>
        </p:spPr>
      </p:pic>
      <p:pic>
        <p:nvPicPr>
          <p:cNvPr id="18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132" y="456549"/>
            <a:ext cx="1171231" cy="1067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TextBox 18"/>
          <p:cNvSpPr txBox="1"/>
          <p:nvPr/>
        </p:nvSpPr>
        <p:spPr>
          <a:xfrm rot="21159187">
            <a:off x="4477109" y="1168557"/>
            <a:ext cx="33160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72231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877" y="494961"/>
            <a:ext cx="5849258" cy="48103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6839" y="464457"/>
            <a:ext cx="1776153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cs typeface="Times New Roman" panose="02020603050405020304" pitchFamily="18" charset="0"/>
              </a:rPr>
              <a:t>Sự</a:t>
            </a:r>
            <a:r>
              <a:rPr lang="en-US" sz="4000" dirty="0" smtClean="0"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cs typeface="Times New Roman" panose="02020603050405020304" pitchFamily="18" charset="0"/>
              </a:rPr>
              <a:t>vật</a:t>
            </a:r>
            <a:endParaRPr lang="vi-VN" sz="40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54239" y="2510944"/>
            <a:ext cx="2801260" cy="255454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4000" smtClean="0">
                <a:cs typeface="Times New Roman" panose="02020603050405020304" pitchFamily="18" charset="0"/>
              </a:rPr>
              <a:t>- Màu xanh</a:t>
            </a:r>
          </a:p>
          <a:p>
            <a:endParaRPr lang="en-US" sz="4000" smtClean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endParaRPr lang="en-US" sz="4000" smtClean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lvl="0"/>
            <a:endParaRPr lang="en-US" sz="400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59007" y="464457"/>
            <a:ext cx="247013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cs typeface="Times New Roman" panose="02020603050405020304" pitchFamily="18" charset="0"/>
              </a:rPr>
              <a:t>Đặc</a:t>
            </a:r>
            <a:r>
              <a:rPr lang="en-US" sz="4000" dirty="0" smtClean="0"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cs typeface="Times New Roman" panose="02020603050405020304" pitchFamily="18" charset="0"/>
              </a:rPr>
              <a:t>điểm</a:t>
            </a:r>
            <a:endParaRPr lang="vi-VN" sz="4000" dirty="0"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3644" y="3001143"/>
            <a:ext cx="254664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cs typeface="Times New Roman" panose="02020603050405020304" pitchFamily="18" charset="0"/>
              </a:rPr>
              <a:t>Cặp</a:t>
            </a:r>
            <a:r>
              <a:rPr lang="en-US" sz="4000" dirty="0" smtClean="0"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cs typeface="Times New Roman" panose="02020603050405020304" pitchFamily="18" charset="0"/>
              </a:rPr>
              <a:t>sách</a:t>
            </a:r>
            <a:endParaRPr lang="vi-VN" sz="4000" dirty="0"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2872598" y="3389292"/>
            <a:ext cx="877992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8069200" y="3311020"/>
            <a:ext cx="88882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1509220" y="1619902"/>
            <a:ext cx="0" cy="8910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10450282" y="1397397"/>
            <a:ext cx="0" cy="7959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252023" y="3141011"/>
            <a:ext cx="27526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chữ</a:t>
            </a:r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   </a:t>
            </a:r>
            <a:r>
              <a:rPr lang="en-US" sz="40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nhật</a:t>
            </a:r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nằm</a:t>
            </a:r>
            <a:endParaRPr lang="en-US" sz="4000" dirty="0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pPr lvl="0"/>
            <a:r>
              <a:rPr lang="en-US" sz="4000" dirty="0">
                <a:solidFill>
                  <a:srgbClr val="FFFF00"/>
                </a:solidFill>
                <a:cs typeface="Times New Roman" panose="02020603050405020304" pitchFamily="18" charset="0"/>
              </a:rPr>
              <a:t>   </a:t>
            </a:r>
            <a:r>
              <a:rPr lang="en-US" sz="40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ngang</a:t>
            </a:r>
            <a:endParaRPr lang="en-US" sz="4000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13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0190" y="5594661"/>
            <a:ext cx="3607576" cy="123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3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4589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38957" y="940328"/>
            <a:ext cx="10853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000" b="1" kern="0" dirty="0" err="1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Thứ</a:t>
            </a:r>
            <a:r>
              <a:rPr lang="en-US" sz="4000" b="1" kern="0" dirty="0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Năm</a:t>
            </a:r>
            <a:r>
              <a:rPr lang="en-US" sz="4000" b="1" kern="0" dirty="0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ngày</a:t>
            </a:r>
            <a:r>
              <a:rPr lang="en-US" sz="4000" b="1" kern="0" dirty="0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13 </a:t>
            </a:r>
            <a:r>
              <a:rPr lang="en-US" sz="4000" b="1" kern="0" dirty="0" err="1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tháng</a:t>
            </a:r>
            <a:r>
              <a:rPr lang="en-US" sz="4000" b="1" kern="0" dirty="0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 10 </a:t>
            </a:r>
            <a:r>
              <a:rPr lang="en-US" sz="4000" b="1" kern="0" dirty="0" err="1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năm</a:t>
            </a:r>
            <a:r>
              <a:rPr lang="en-US" sz="4000" b="1" kern="0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2022</a:t>
            </a:r>
            <a:endParaRPr lang="en-US" sz="4000" b="1" kern="0" dirty="0">
              <a:solidFill>
                <a:srgbClr val="FFFFFF"/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0200" y="1615659"/>
            <a:ext cx="6849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000" b="1" kern="0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        Tiếng </a:t>
            </a:r>
            <a:r>
              <a:rPr lang="en-US" sz="4000" b="1" kern="0" dirty="0" err="1" smtClean="0">
                <a:solidFill>
                  <a:srgbClr val="FFFFFF"/>
                </a:solidFill>
                <a:latin typeface="HP001 4 hàng" panose="020B0603050302020204" pitchFamily="34" charset="0"/>
                <a:cs typeface="Arial"/>
                <a:sym typeface="Arial"/>
              </a:rPr>
              <a:t>Việt</a:t>
            </a:r>
            <a:endParaRPr lang="en-US" sz="4000" b="1" kern="0" dirty="0">
              <a:solidFill>
                <a:srgbClr val="FFFFFF"/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5717" y="2277135"/>
            <a:ext cx="12457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  <a:buClr>
                <a:srgbClr val="000000"/>
              </a:buClr>
              <a:buFont typeface="Arial"/>
              <a:buNone/>
            </a:pP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Tiết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58 –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Bài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12: 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Từ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ngữ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chỉ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sự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vật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,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đặc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điểm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.</a:t>
            </a:r>
            <a:endParaRPr lang="en-US" sz="4000" b="1" kern="0" dirty="0">
              <a:solidFill>
                <a:srgbClr val="FFFF00"/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4068" y="2973766"/>
            <a:ext cx="12457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  <a:buClr>
                <a:srgbClr val="000000"/>
              </a:buClr>
              <a:buFont typeface="Arial"/>
              <a:buNone/>
            </a:pP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Câu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nêu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đặc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điểm</a:t>
            </a:r>
            <a:r>
              <a:rPr lang="en-US" sz="40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.</a:t>
            </a:r>
            <a:endParaRPr lang="en-US" sz="4000" b="1" kern="0" dirty="0">
              <a:solidFill>
                <a:srgbClr val="FFFF00"/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534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68302" y="37618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4102" y="126915"/>
            <a:ext cx="7391400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77297" y="688783"/>
            <a:ext cx="802335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AutoNum type="alphaLcPeriod"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ngủ,nhắc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khoan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thai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en-US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9043" y="3142383"/>
            <a:ext cx="73693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Tx/>
              <a:buAutoNum type="alphaLcPeriod" startAt="2"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Ruột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endParaRPr lang="en-US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mòn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ruột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mòn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theo.</a:t>
            </a:r>
            <a:endParaRPr lang="en-US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3437" y="4467558"/>
            <a:ext cx="532870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Tx/>
              <a:buAutoNum type="alphaLcPeriod" startAt="3"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kẹo</a:t>
            </a:r>
            <a:endParaRPr lang="en-US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Dẻo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giầy</a:t>
            </a:r>
            <a:endParaRPr lang="en-US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</a:t>
            </a:r>
          </a:p>
          <a:p>
            <a:pPr marL="514350" indent="-51435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/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3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023" y1="26444" x2="49767" y2="10847"/>
                        <a14:foregroundMark x1="42791" y1="46149" x2="49302" y2="55841"/>
                        <a14:foregroundMark x1="48256" y1="76444" x2="48256" y2="85558"/>
                        <a14:foregroundMark x1="74535" y1="77279" x2="73023" y2="87805"/>
                        <a14:foregroundMark x1="22093" y1="9499" x2="16628" y2="28370"/>
                        <a14:foregroundMark x1="57907" y1="80873" x2="45233" y2="90051"/>
                        <a14:foregroundMark x1="67907" y1="80873" x2="70465" y2="82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05" y="2962446"/>
            <a:ext cx="2234045" cy="4047258"/>
          </a:xfrm>
          <a:prstGeom prst="rect">
            <a:avLst/>
          </a:prstGeom>
        </p:spPr>
      </p:pic>
      <p:pic>
        <p:nvPicPr>
          <p:cNvPr id="9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1055926" y="0"/>
            <a:ext cx="1136073" cy="168723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223657" y="566057"/>
            <a:ext cx="10740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74058" y="574648"/>
            <a:ext cx="18723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110515" y="574648"/>
            <a:ext cx="10271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09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268302" y="467121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4102" y="556418"/>
            <a:ext cx="7391400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467100" y="1493296"/>
            <a:ext cx="8020050" cy="3497804"/>
            <a:chOff x="3143250" y="1531396"/>
            <a:chExt cx="7734300" cy="3497804"/>
          </a:xfrm>
        </p:grpSpPr>
        <p:sp>
          <p:nvSpPr>
            <p:cNvPr id="21" name="TextBox 20"/>
            <p:cNvSpPr txBox="1"/>
            <p:nvPr/>
          </p:nvSpPr>
          <p:spPr>
            <a:xfrm>
              <a:off x="3295650" y="1550446"/>
              <a:ext cx="7581900" cy="3323938"/>
            </a:xfrm>
            <a:prstGeom prst="rect">
              <a:avLst/>
            </a:prstGeom>
            <a:noFill/>
          </p:spPr>
          <p:txBody>
            <a:bodyPr wrap="square" lIns="91391" tIns="45696" rIns="91391" bIns="45696" rtlCol="0">
              <a:spAutoFit/>
            </a:bodyPr>
            <a:lstStyle/>
            <a:p>
              <a:pPr lvl="1">
                <a:lnSpc>
                  <a:spcPct val="150000"/>
                </a:lnSpc>
              </a:pP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	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tích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tắc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ngày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đêm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Nhắc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ngủ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nhắc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bài</a:t>
              </a:r>
              <a:endPara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	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chậm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bước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khoan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thai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</a:t>
              </a:r>
              <a:endPara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chạy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bước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dài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thật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nhanh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?.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                                        </a:t>
              </a:r>
              <a:r>
                <a:rPr lang="en-US" sz="2800" i="1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(</a:t>
              </a:r>
              <a:r>
                <a:rPr lang="en-US" sz="2800" i="1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2800" i="1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2800" i="1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2800" i="1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?)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143250" y="1531396"/>
              <a:ext cx="6781800" cy="3497804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43131">
                        <a14:foregroundMark x1="17891" y1="38737" x2="30671" y2="32000"/>
                        <a14:foregroundMark x1="35144" y1="9263" x2="34824" y2="21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709"/>
          <a:stretch/>
        </p:blipFill>
        <p:spPr>
          <a:xfrm>
            <a:off x="0" y="1956682"/>
            <a:ext cx="2581275" cy="45243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268302" y="1864634"/>
            <a:ext cx="2828925" cy="452437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67099" y="1491220"/>
            <a:ext cx="7032359" cy="3497804"/>
            <a:chOff x="3467100" y="3087382"/>
            <a:chExt cx="6781800" cy="3497804"/>
          </a:xfrm>
        </p:grpSpPr>
        <p:sp>
          <p:nvSpPr>
            <p:cNvPr id="28" name="Rounded Rectangle 27"/>
            <p:cNvSpPr/>
            <p:nvPr/>
          </p:nvSpPr>
          <p:spPr>
            <a:xfrm>
              <a:off x="3467100" y="3087382"/>
              <a:ext cx="6781800" cy="349780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27222" y1="18111" x2="33889" y2="3111"/>
                          <a14:foregroundMark x1="35556" y1="3333" x2="60556" y2="1444"/>
                          <a14:foregroundMark x1="62778" y1="1444" x2="70000" y2="5889"/>
                          <a14:foregroundMark x1="49778" y1="21444" x2="51111" y2="29444"/>
                          <a14:foregroundMark x1="44444" y1="40889" x2="51667" y2="61444"/>
                          <a14:foregroundMark x1="49222" y1="38111" x2="53889" y2="40000"/>
                          <a14:foregroundMark x1="68111" y1="48667" x2="71444" y2="51667"/>
                          <a14:foregroundMark x1="70889" y1="59222" x2="73333" y2="63333"/>
                          <a14:foregroundMark x1="67222" y1="67778" x2="69444" y2="73111"/>
                          <a14:foregroundMark x1="62000" y1="75889" x2="62222" y2="80556"/>
                          <a14:foregroundMark x1="68111" y1="85556" x2="74222" y2="94444"/>
                          <a14:foregroundMark x1="49778" y1="78333" x2="50556" y2="83333"/>
                          <a14:foregroundMark x1="29778" y1="59222" x2="30000" y2="63333"/>
                          <a14:foregroundMark x1="34222" y1="50889" x2="35556" y2="53333"/>
                          <a14:foregroundMark x1="35000" y1="68667" x2="32556" y2="73333"/>
                          <a14:foregroundMark x1="31667" y1="87000" x2="26667" y2="942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174" y="3235725"/>
              <a:ext cx="2878152" cy="2878152"/>
            </a:xfrm>
            <a:prstGeom prst="rect">
              <a:avLst/>
            </a:prstGeom>
          </p:spPr>
        </p:pic>
      </p:grpSp>
      <p:pic>
        <p:nvPicPr>
          <p:cNvPr id="18" name="图片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424" y="5478549"/>
            <a:ext cx="3607576" cy="1236720"/>
          </a:xfrm>
          <a:prstGeom prst="rect">
            <a:avLst/>
          </a:prstGeom>
        </p:spPr>
      </p:pic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75672" y="4397367"/>
            <a:ext cx="1641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Đồng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hồ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17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268302" y="467121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4102" y="556418"/>
            <a:ext cx="7391400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467100" y="1493296"/>
            <a:ext cx="7920038" cy="3497804"/>
            <a:chOff x="3143250" y="1531396"/>
            <a:chExt cx="7429500" cy="3497804"/>
          </a:xfrm>
        </p:grpSpPr>
        <p:sp>
          <p:nvSpPr>
            <p:cNvPr id="21" name="TextBox 20"/>
            <p:cNvSpPr txBox="1"/>
            <p:nvPr/>
          </p:nvSpPr>
          <p:spPr>
            <a:xfrm>
              <a:off x="3181350" y="2293396"/>
              <a:ext cx="7391400" cy="2217033"/>
            </a:xfrm>
            <a:prstGeom prst="rect">
              <a:avLst/>
            </a:prstGeom>
            <a:noFill/>
          </p:spPr>
          <p:txBody>
            <a:bodyPr wrap="square" lIns="91391" tIns="45696" rIns="91391" bIns="45696" rtlCol="0">
              <a:spAutoFit/>
            </a:bodyPr>
            <a:lstStyle/>
            <a:p>
              <a:pPr algn="just"/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	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b.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Ruột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dài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từ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mũi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đến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chân</a:t>
              </a:r>
              <a:endPara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Mũi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mòn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ruột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cũng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dần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dần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mòn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theo</a:t>
              </a:r>
              <a:r>
                <a:rPr lang="en-US" sz="3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                              </a:t>
              </a:r>
              <a:r>
                <a:rPr lang="en-US" sz="3200" i="1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(</a:t>
              </a:r>
              <a:r>
                <a:rPr lang="en-US" sz="3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3200" i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3200" i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200" i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?)</a:t>
              </a:r>
            </a:p>
            <a:p>
              <a:pPr>
                <a:lnSpc>
                  <a:spcPct val="150000"/>
                </a:lnSpc>
              </a:pPr>
              <a:endPara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143250" y="1531396"/>
              <a:ext cx="6781800" cy="3497804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43131">
                        <a14:foregroundMark x1="17891" y1="38737" x2="30671" y2="32000"/>
                        <a14:foregroundMark x1="35144" y1="9263" x2="34824" y2="21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709"/>
          <a:stretch/>
        </p:blipFill>
        <p:spPr>
          <a:xfrm>
            <a:off x="0" y="1956682"/>
            <a:ext cx="2581275" cy="45243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268302" y="1864634"/>
            <a:ext cx="2828925" cy="4524375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424" y="5478549"/>
            <a:ext cx="3607576" cy="1236720"/>
          </a:xfrm>
          <a:prstGeom prst="rect">
            <a:avLst/>
          </a:prstGeom>
        </p:spPr>
      </p:pic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462514" y="1485362"/>
            <a:ext cx="7227971" cy="3497804"/>
            <a:chOff x="3458376" y="3729647"/>
            <a:chExt cx="6781800" cy="3497804"/>
          </a:xfrm>
        </p:grpSpPr>
        <p:sp>
          <p:nvSpPr>
            <p:cNvPr id="28" name="Rounded Rectangle 27"/>
            <p:cNvSpPr/>
            <p:nvPr/>
          </p:nvSpPr>
          <p:spPr>
            <a:xfrm>
              <a:off x="3458376" y="3729647"/>
              <a:ext cx="6781800" cy="349780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1580" y="3839217"/>
              <a:ext cx="3832839" cy="2869154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6577446" y="4451048"/>
            <a:ext cx="1402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út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chì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88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268302" y="467121"/>
            <a:ext cx="609600" cy="609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4102" y="556418"/>
            <a:ext cx="7391400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43131">
                        <a14:foregroundMark x1="17891" y1="38737" x2="30671" y2="32000"/>
                        <a14:foregroundMark x1="35144" y1="9263" x2="34824" y2="21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709"/>
          <a:stretch/>
        </p:blipFill>
        <p:spPr>
          <a:xfrm>
            <a:off x="0" y="1956682"/>
            <a:ext cx="2581275" cy="45243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89" l="44728" r="94728">
                        <a14:foregroundMark x1="62141" y1="34526" x2="75879" y2="35789"/>
                        <a14:foregroundMark x1="84505" y1="11789" x2="89297" y2="25684"/>
                        <a14:foregroundMark x1="79073" y1="21474" x2="91214" y2="12211"/>
                        <a14:foregroundMark x1="79393" y1="14737" x2="90256" y2="23158"/>
                        <a14:foregroundMark x1="80351" y1="25263" x2="91534" y2="16000"/>
                        <a14:foregroundMark x1="90256" y1="21474" x2="93770" y2="21053"/>
                        <a14:foregroundMark x1="89617" y1="18526" x2="93770" y2="19789"/>
                        <a14:foregroundMark x1="83227" y1="10947" x2="88658" y2="26105"/>
                        <a14:foregroundMark x1="87380" y1="8842" x2="86741" y2="24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-1991" r="6707" b="1991"/>
          <a:stretch/>
        </p:blipFill>
        <p:spPr>
          <a:xfrm>
            <a:off x="268302" y="1864634"/>
            <a:ext cx="2828925" cy="4524375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424" y="5478549"/>
            <a:ext cx="3607576" cy="1236720"/>
          </a:xfrm>
          <a:prstGeom prst="rect">
            <a:avLst/>
          </a:prstGeom>
        </p:spPr>
      </p:pic>
      <p:pic>
        <p:nvPicPr>
          <p:cNvPr id="22" name="图片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>
            <a:off x="10895194" y="414359"/>
            <a:ext cx="1273300" cy="189103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467100" y="1493296"/>
            <a:ext cx="7688277" cy="3497804"/>
            <a:chOff x="3467100" y="1493296"/>
            <a:chExt cx="7688277" cy="3497804"/>
          </a:xfrm>
        </p:grpSpPr>
        <p:grpSp>
          <p:nvGrpSpPr>
            <p:cNvPr id="8" name="Group 7"/>
            <p:cNvGrpSpPr/>
            <p:nvPr/>
          </p:nvGrpSpPr>
          <p:grpSpPr>
            <a:xfrm>
              <a:off x="3467100" y="1493296"/>
              <a:ext cx="7429500" cy="3497804"/>
              <a:chOff x="3143250" y="1531396"/>
              <a:chExt cx="7429500" cy="3497804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3181350" y="2293396"/>
                <a:ext cx="7391400" cy="584727"/>
              </a:xfrm>
              <a:prstGeom prst="rect">
                <a:avLst/>
              </a:prstGeom>
              <a:noFill/>
            </p:spPr>
            <p:txBody>
              <a:bodyPr wrap="square" lIns="91391" tIns="45696" rIns="91391" bIns="45696" rtlCol="0">
                <a:spAutoFit/>
              </a:bodyPr>
              <a:lstStyle/>
              <a:p>
                <a:pPr algn="just"/>
                <a:r>
                  <a:rPr lang="en-US" sz="3200" dirty="0" smtClean="0">
                    <a:solidFill>
                      <a:srgbClr val="00206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	</a:t>
                </a:r>
                <a:endParaRPr lang="en-US" sz="3200" i="1" dirty="0" smtClean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3143250" y="1531396"/>
                <a:ext cx="6781800" cy="3497804"/>
              </a:xfrm>
              <a:prstGeom prst="roundRect">
                <a:avLst/>
              </a:prstGeom>
              <a:noFill/>
              <a:ln w="28575">
                <a:solidFill>
                  <a:srgbClr val="00206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5059377" y="1926070"/>
              <a:ext cx="6096000" cy="25545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c.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Nhỏ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như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kẹo</a:t>
              </a:r>
              <a:endPara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Dẻo</a:t>
              </a:r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như</a:t>
              </a:r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bánh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giầy</a:t>
              </a:r>
              <a:endParaRPr lang="en-US" sz="32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Học</a:t>
              </a:r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trò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lâu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nay</a:t>
              </a:r>
            </a:p>
            <a:p>
              <a:pPr algn="just"/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Vẫn</a:t>
              </a:r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dùng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đến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  <a:p>
              <a:pPr algn="just"/>
              <a:r>
                <a:rPr lang="en-US" sz="3200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                   </a:t>
              </a:r>
              <a:r>
                <a:rPr lang="en-US" sz="3200" i="1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(</a:t>
              </a:r>
              <a:r>
                <a:rPr lang="en-US" sz="3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3200" i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cái</a:t>
              </a:r>
              <a:r>
                <a:rPr lang="en-US" sz="3200" i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3200" i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?)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70564" y="1493094"/>
            <a:ext cx="6781800" cy="3497804"/>
            <a:chOff x="3097227" y="4348007"/>
            <a:chExt cx="6781800" cy="3497804"/>
          </a:xfrm>
        </p:grpSpPr>
        <p:sp>
          <p:nvSpPr>
            <p:cNvPr id="28" name="Rounded Rectangle 27"/>
            <p:cNvSpPr/>
            <p:nvPr/>
          </p:nvSpPr>
          <p:spPr>
            <a:xfrm>
              <a:off x="3097227" y="4348007"/>
              <a:ext cx="6781800" cy="349780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8122" y="4412005"/>
              <a:ext cx="4020009" cy="3393389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7696747" y="4026468"/>
            <a:ext cx="2352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Cục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tẩy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110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4,&quot;WcOptionCount&quot;:10,&quot;HasMultipleSubmission&quot;:false,&quot;HasAutoStop&quot;:true,&quot;HasMinimizeMode&quot;:false,&quot;TimerValue&quot;:&quot;01:00&quot;,&quot;HasAutoStart&quot;:false,&quot;HasCorrectAnswers&quot;:true,&quot;McqAnswers&quot;:[&quot;D&quot;],&quot;ActivityId&quot;:&quot;&quot;,&quot;IaMcqCompetition&quot;:true,&quot;IsAnonymous&quot;:false,&quot;AutoAdvance&quot;:false,&quot;IsCompetitionMode&quot;:tru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4,&quot;WcOptionCount&quot;:10,&quot;HasMultipleSubmission&quot;:false,&quot;HasAutoStop&quot;:true,&quot;HasMinimizeMode&quot;:false,&quot;TimerValue&quot;:&quot;01:00&quot;,&quot;HasAutoStart&quot;:false,&quot;HasCorrectAnswers&quot;:true,&quot;McqAnswers&quot;:[&quot;C&quot;],&quot;ActivityId&quot;:&quot;&quot;,&quot;IaMcqCompetition&quot;:false,&quot;IsAnonymous&quot;:false,&quot;AutoAdvance&quot;:false,&quot;IsCompetitionMode&quot;:false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4,&quot;WcOptionCount&quot;:10,&quot;HasMultipleSubmission&quot;:false,&quot;HasAutoStop&quot;:true,&quot;HasMinimizeMode&quot;:false,&quot;TimerValue&quot;:&quot;01:00&quot;,&quot;HasAutoStart&quot;:false,&quot;HasCorrectAnswers&quot;:true,&quot;McqAnswers&quot;:[&quot;D&quot;],&quot;ActivityId&quot;:&quot;&quot;,&quot;IaMcqCompetition&quot;:true,&quot;IsAnonymous&quot;:false,&quot;AutoAdvance&quot;:false,&quot;IsCompetitionMode&quot;:true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3585</TotalTime>
  <Words>711</Words>
  <Application>Microsoft Office PowerPoint</Application>
  <PresentationFormat>Widescreen</PresentationFormat>
  <Paragraphs>144</Paragraphs>
  <Slides>25</Slides>
  <Notes>10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宋体</vt:lpstr>
      <vt:lpstr>Arial</vt:lpstr>
      <vt:lpstr>Arial Rounded MT Bold</vt:lpstr>
      <vt:lpstr>Arial-Rounded</vt:lpstr>
      <vt:lpstr>Calibri</vt:lpstr>
      <vt:lpstr>Calibri Light</vt:lpstr>
      <vt:lpstr>HP001 4 hàng</vt:lpstr>
      <vt:lpstr>iCiel Crocante</vt:lpstr>
      <vt:lpstr>Times New Roman</vt:lpstr>
      <vt:lpstr>Wingdings</vt:lpstr>
      <vt:lpstr>Office Theme</vt:lpstr>
      <vt:lpstr>1_Office Theme</vt:lpstr>
      <vt:lpstr>2_Office Theme</vt:lpstr>
      <vt:lpstr>3_Office Theme</vt:lpstr>
      <vt:lpstr>6_Office Theme</vt:lpstr>
      <vt:lpstr>4_Office Theme</vt:lpstr>
      <vt:lpstr>KHỞI ĐỘNG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Hoa</cp:lastModifiedBy>
  <cp:revision>273</cp:revision>
  <dcterms:created xsi:type="dcterms:W3CDTF">2021-06-17T09:40:01Z</dcterms:created>
  <dcterms:modified xsi:type="dcterms:W3CDTF">2022-10-13T01:49:49Z</dcterms:modified>
</cp:coreProperties>
</file>