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66" r:id="rId2"/>
    <p:sldId id="348" r:id="rId3"/>
    <p:sldId id="365" r:id="rId4"/>
    <p:sldId id="349" r:id="rId5"/>
    <p:sldId id="351" r:id="rId6"/>
    <p:sldId id="350" r:id="rId7"/>
    <p:sldId id="355" r:id="rId8"/>
    <p:sldId id="353" r:id="rId9"/>
    <p:sldId id="356" r:id="rId10"/>
    <p:sldId id="357" r:id="rId11"/>
    <p:sldId id="359" r:id="rId12"/>
    <p:sldId id="358" r:id="rId13"/>
    <p:sldId id="360" r:id="rId14"/>
    <p:sldId id="354" r:id="rId15"/>
    <p:sldId id="361" r:id="rId16"/>
    <p:sldId id="362" r:id="rId17"/>
    <p:sldId id="363" r:id="rId18"/>
    <p:sldId id="36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5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6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CC5DA-588C-413F-A877-8DAD1F20E088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0D23-9FF9-44D0-8A45-F921EE6DD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38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5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649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8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50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29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134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55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645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28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01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07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77C12-23BB-41AB-9736-401CEE738D52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97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99454E64-29EA-457F-92C8-36B1DBFF2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0718" y="-124287"/>
            <a:ext cx="12908132" cy="7233215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7A7440EA-BF87-4AA7-956A-883DB3FEE630}"/>
              </a:ext>
            </a:extLst>
          </p:cNvPr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8">
            <a:extLst>
              <a:ext uri="{FF2B5EF4-FFF2-40B4-BE49-F238E27FC236}">
                <a16:creationId xmlns:a16="http://schemas.microsoft.com/office/drawing/2014/main" id="{958BBCFA-E5C8-41F2-961A-046F160B460A}"/>
              </a:ext>
            </a:extLst>
          </p:cNvPr>
          <p:cNvSpPr/>
          <p:nvPr/>
        </p:nvSpPr>
        <p:spPr>
          <a:xfrm>
            <a:off x="1767841" y="2204720"/>
            <a:ext cx="8120042" cy="2988754"/>
          </a:xfrm>
          <a:prstGeom prst="roundRect">
            <a:avLst/>
          </a:prstGeom>
          <a:noFill/>
          <a:ln w="57150">
            <a:solidFill>
              <a:srgbClr val="FF77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atin typeface="Quicksand" pitchFamily="2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2ACA1A3-259B-4C6A-8231-52E825A46F82}"/>
              </a:ext>
            </a:extLst>
          </p:cNvPr>
          <p:cNvSpPr txBox="1">
            <a:spLocks/>
          </p:cNvSpPr>
          <p:nvPr/>
        </p:nvSpPr>
        <p:spPr>
          <a:xfrm>
            <a:off x="1748840" y="2279979"/>
            <a:ext cx="7748160" cy="1589568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ven Pro"/>
              <a:buNone/>
              <a:defRPr sz="20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ven Pro"/>
              <a:buNone/>
              <a:defRPr sz="20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ven Pro"/>
              <a:buNone/>
              <a:defRPr sz="20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ven Pro"/>
              <a:buNone/>
              <a:defRPr sz="20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ven Pro"/>
              <a:buNone/>
              <a:defRPr sz="20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ven Pro"/>
              <a:buNone/>
              <a:defRPr sz="20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ven Pro"/>
              <a:buNone/>
              <a:defRPr sz="20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ven Pro"/>
              <a:buNone/>
              <a:defRPr sz="20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ven Pro"/>
              <a:buNone/>
              <a:defRPr sz="20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pPr marL="457189" indent="-330192" algn="ctr" defTabSz="914377" eaLnBrk="0" fontAlgn="base" hangingPunct="0">
              <a:buClr>
                <a:srgbClr val="282828"/>
              </a:buClr>
              <a:defRPr/>
            </a:pPr>
            <a:r>
              <a:rPr lang="vi-VN" sz="6000" b="1" kern="0" dirty="0">
                <a:solidFill>
                  <a:srgbClr val="FF0000"/>
                </a:solidFill>
                <a:latin typeface="+mj-lt"/>
              </a:rPr>
              <a:t>Tiếng Việt</a:t>
            </a:r>
            <a:endParaRPr lang="en-US" sz="6000" b="1" kern="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2439943" y="3300810"/>
            <a:ext cx="83154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defRPr/>
            </a:pPr>
            <a:r>
              <a:rPr lang="en-US" sz="6000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Ôn</a:t>
            </a:r>
            <a:r>
              <a:rPr lang="en-US" sz="60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tập</a:t>
            </a:r>
            <a:r>
              <a:rPr lang="en-US" sz="60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giữa</a:t>
            </a:r>
            <a:r>
              <a:rPr lang="en-US" sz="60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học</a:t>
            </a:r>
            <a:r>
              <a:rPr lang="en-US" sz="60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kì</a:t>
            </a:r>
            <a:r>
              <a:rPr lang="en-US" sz="60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1</a:t>
            </a:r>
            <a:endParaRPr lang="en-US" sz="8800" b="1" dirty="0">
              <a:solidFill>
                <a:srgbClr val="FF0000"/>
              </a:solidFill>
              <a:latin typeface="Calibri Light" panose="020F0302020204030204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94686" y="4489232"/>
            <a:ext cx="350608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0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40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4602AA-999B-4EB9-BE44-224EB9E75F95}"/>
              </a:ext>
            </a:extLst>
          </p:cNvPr>
          <p:cNvSpPr/>
          <p:nvPr/>
        </p:nvSpPr>
        <p:spPr>
          <a:xfrm>
            <a:off x="8035608" y="70065"/>
            <a:ext cx="29093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 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F691BD-CC99-44E4-9C01-9A72231298B1}"/>
              </a:ext>
            </a:extLst>
          </p:cNvPr>
          <p:cNvSpPr/>
          <p:nvPr/>
        </p:nvSpPr>
        <p:spPr>
          <a:xfrm>
            <a:off x="9381325" y="723240"/>
            <a:ext cx="9460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pic>
        <p:nvPicPr>
          <p:cNvPr id="18" name="Picture 2" descr="Chuyển trang Gửi lời nhắn Xem sách giáo khoa Clip giới thiệu sách Môn học  khác Tải về tài liệu Biên bản thẩm định Hoạt động trải nghiệm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3619" y="0"/>
            <a:ext cx="988381" cy="123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655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" y="0"/>
            <a:ext cx="1219596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4FDAC-ED9E-4BD8-8781-FA2D21CE5174}"/>
              </a:ext>
            </a:extLst>
          </p:cNvPr>
          <p:cNvSpPr/>
          <p:nvPr/>
        </p:nvSpPr>
        <p:spPr>
          <a:xfrm>
            <a:off x="10745454" y="37505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Tiếng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Việt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B349-8927-4607-B183-48F9D0EF0A57}"/>
              </a:ext>
            </a:extLst>
          </p:cNvPr>
          <p:cNvSpPr/>
          <p:nvPr/>
        </p:nvSpPr>
        <p:spPr>
          <a:xfrm>
            <a:off x="10172191" y="279961"/>
            <a:ext cx="202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Ôn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tập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giữa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học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kì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55938" y="622310"/>
            <a:ext cx="3701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UTM Avo" pitchFamily="18" charset="0"/>
              </a:rPr>
              <a:t>? </a:t>
            </a:r>
            <a:r>
              <a:rPr lang="en-US" sz="4800" dirty="0" err="1">
                <a:latin typeface="UTM Avo" pitchFamily="18" charset="0"/>
              </a:rPr>
              <a:t>Nối</a:t>
            </a:r>
            <a:r>
              <a:rPr lang="en-US" sz="4800" dirty="0">
                <a:latin typeface="UTM Avo" pitchFamily="18" charset="0"/>
              </a:rPr>
              <a:t> </a:t>
            </a:r>
            <a:r>
              <a:rPr lang="en-US" sz="4800" dirty="0" err="1">
                <a:latin typeface="UTM Avo" pitchFamily="18" charset="0"/>
              </a:rPr>
              <a:t>đúng</a:t>
            </a:r>
            <a:endParaRPr lang="en-US" sz="4800" dirty="0">
              <a:latin typeface="UTM Avo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603980" y="2075617"/>
            <a:ext cx="9217901" cy="2592163"/>
            <a:chOff x="1952503" y="978568"/>
            <a:chExt cx="9110130" cy="2077580"/>
          </a:xfrm>
        </p:grpSpPr>
        <p:sp>
          <p:nvSpPr>
            <p:cNvPr id="9" name="Rounded Rectangle 8"/>
            <p:cNvSpPr/>
            <p:nvPr/>
          </p:nvSpPr>
          <p:spPr>
            <a:xfrm>
              <a:off x="1958109" y="978568"/>
              <a:ext cx="1946433" cy="778127"/>
            </a:xfrm>
            <a:prstGeom prst="roundRect">
              <a:avLst/>
            </a:prstGeom>
            <a:solidFill>
              <a:srgbClr val="00B0F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i="1" dirty="0">
                  <a:solidFill>
                    <a:schemeClr val="tx1"/>
                  </a:solidFill>
                  <a:latin typeface="+mj-lt"/>
                </a:rPr>
                <a:t>a) </a:t>
              </a:r>
              <a:r>
                <a:rPr lang="en-US" sz="4000" b="1" i="1" dirty="0" err="1">
                  <a:solidFill>
                    <a:schemeClr val="tx1"/>
                  </a:solidFill>
                  <a:latin typeface="+mj-lt"/>
                </a:rPr>
                <a:t>Quạ</a:t>
              </a:r>
              <a:endParaRPr lang="en-US" sz="4000" b="1" i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1952503" y="2278021"/>
              <a:ext cx="1957645" cy="778127"/>
            </a:xfrm>
            <a:prstGeom prst="roundRect">
              <a:avLst/>
            </a:prstGeom>
            <a:solidFill>
              <a:srgbClr val="00B0F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i="1" dirty="0">
                  <a:solidFill>
                    <a:schemeClr val="tx1"/>
                  </a:solidFill>
                  <a:latin typeface="+mj-lt"/>
                </a:rPr>
                <a:t>b) </a:t>
              </a:r>
              <a:r>
                <a:rPr lang="en-US" sz="4000" b="1" i="1" dirty="0" err="1">
                  <a:solidFill>
                    <a:schemeClr val="tx1"/>
                  </a:solidFill>
                  <a:latin typeface="+mj-lt"/>
                </a:rPr>
                <a:t>Cò</a:t>
              </a:r>
              <a:endParaRPr lang="en-US" sz="4000" b="1" i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5540139" y="978569"/>
              <a:ext cx="5522494" cy="778127"/>
            </a:xfrm>
            <a:prstGeom prst="roundRect">
              <a:avLst/>
            </a:prstGeom>
            <a:solidFill>
              <a:schemeClr val="accent6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i="1" dirty="0">
                  <a:solidFill>
                    <a:schemeClr val="tx1"/>
                  </a:solidFill>
                  <a:latin typeface="+mj-lt"/>
                </a:rPr>
                <a:t>1) </a:t>
              </a:r>
              <a:r>
                <a:rPr lang="en-US" sz="4000" b="1" i="1" dirty="0" err="1">
                  <a:solidFill>
                    <a:schemeClr val="tx1"/>
                  </a:solidFill>
                  <a:latin typeface="+mj-lt"/>
                </a:rPr>
                <a:t>che</a:t>
              </a:r>
              <a:r>
                <a:rPr lang="en-US" sz="4000" b="1" i="1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000" b="1" i="1" dirty="0" err="1">
                  <a:solidFill>
                    <a:schemeClr val="tx1"/>
                  </a:solidFill>
                  <a:latin typeface="+mj-lt"/>
                </a:rPr>
                <a:t>cho</a:t>
              </a:r>
              <a:r>
                <a:rPr lang="en-US" sz="4000" b="1" i="1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000" b="1" i="1" dirty="0" err="1">
                  <a:solidFill>
                    <a:schemeClr val="tx1"/>
                  </a:solidFill>
                  <a:latin typeface="+mj-lt"/>
                </a:rPr>
                <a:t>gà</a:t>
              </a:r>
              <a:r>
                <a:rPr lang="en-US" sz="4000" b="1" i="1" dirty="0">
                  <a:solidFill>
                    <a:schemeClr val="tx1"/>
                  </a:solidFill>
                  <a:latin typeface="+mj-lt"/>
                </a:rPr>
                <a:t>, </a:t>
              </a:r>
              <a:r>
                <a:rPr lang="en-US" sz="4000" b="1" i="1" dirty="0" err="1">
                  <a:solidFill>
                    <a:schemeClr val="tx1"/>
                  </a:solidFill>
                  <a:latin typeface="+mj-lt"/>
                </a:rPr>
                <a:t>xua</a:t>
              </a:r>
              <a:r>
                <a:rPr lang="en-US" sz="4000" b="1" i="1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000" b="1" i="1" dirty="0" err="1">
                  <a:solidFill>
                    <a:schemeClr val="tx1"/>
                  </a:solidFill>
                  <a:latin typeface="+mj-lt"/>
                </a:rPr>
                <a:t>quạ</a:t>
              </a:r>
              <a:r>
                <a:rPr lang="en-US" sz="4000" b="1" i="1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000" b="1" i="1" dirty="0" err="1">
                  <a:solidFill>
                    <a:schemeClr val="tx1"/>
                  </a:solidFill>
                  <a:latin typeface="+mj-lt"/>
                </a:rPr>
                <a:t>đi</a:t>
              </a:r>
              <a:r>
                <a:rPr lang="en-US" sz="4000" b="1" i="1" dirty="0">
                  <a:solidFill>
                    <a:schemeClr val="tx1"/>
                  </a:solidFill>
                  <a:latin typeface="+mj-lt"/>
                </a:rPr>
                <a:t>.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5648424" y="2278021"/>
              <a:ext cx="5305924" cy="778127"/>
            </a:xfrm>
            <a:prstGeom prst="roundRect">
              <a:avLst/>
            </a:prstGeom>
            <a:solidFill>
              <a:schemeClr val="accent6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b="1" i="1" dirty="0">
                  <a:solidFill>
                    <a:schemeClr val="tx1"/>
                  </a:solidFill>
                  <a:latin typeface="+mj-lt"/>
                </a:rPr>
                <a:t>2) </a:t>
              </a:r>
              <a:r>
                <a:rPr lang="en-US" sz="4000" b="1" i="1" dirty="0" err="1">
                  <a:solidFill>
                    <a:schemeClr val="tx1"/>
                  </a:solidFill>
                  <a:latin typeface="+mj-lt"/>
                </a:rPr>
                <a:t>sắp</a:t>
              </a:r>
              <a:r>
                <a:rPr lang="en-US" sz="4000" b="1" i="1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000" b="1" i="1" dirty="0" err="1">
                  <a:solidFill>
                    <a:schemeClr val="tx1"/>
                  </a:solidFill>
                  <a:latin typeface="+mj-lt"/>
                </a:rPr>
                <a:t>chộp</a:t>
              </a:r>
              <a:r>
                <a:rPr lang="en-US" sz="4000" b="1" i="1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000" b="1" i="1" dirty="0" err="1">
                  <a:solidFill>
                    <a:schemeClr val="tx1"/>
                  </a:solidFill>
                  <a:latin typeface="+mj-lt"/>
                </a:rPr>
                <a:t>gà</a:t>
              </a:r>
              <a:r>
                <a:rPr lang="en-US" sz="4000" b="1" i="1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000" b="1" i="1" dirty="0" err="1">
                  <a:solidFill>
                    <a:schemeClr val="tx1"/>
                  </a:solidFill>
                  <a:latin typeface="+mj-lt"/>
                </a:rPr>
                <a:t>nhép</a:t>
              </a:r>
              <a:r>
                <a:rPr lang="en-US" sz="4000" b="1" i="1" dirty="0">
                  <a:solidFill>
                    <a:schemeClr val="tx1"/>
                  </a:solidFill>
                  <a:latin typeface="+mj-lt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88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" y="0"/>
            <a:ext cx="1219596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4FDAC-ED9E-4BD8-8781-FA2D21CE5174}"/>
              </a:ext>
            </a:extLst>
          </p:cNvPr>
          <p:cNvSpPr/>
          <p:nvPr/>
        </p:nvSpPr>
        <p:spPr>
          <a:xfrm>
            <a:off x="10745454" y="37505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Tiếng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Việt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B349-8927-4607-B183-48F9D0EF0A57}"/>
              </a:ext>
            </a:extLst>
          </p:cNvPr>
          <p:cNvSpPr/>
          <p:nvPr/>
        </p:nvSpPr>
        <p:spPr>
          <a:xfrm>
            <a:off x="10172191" y="279961"/>
            <a:ext cx="202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Ôn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tập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giữa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học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kì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2974"/>
            <a:ext cx="12201914" cy="49714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07780" y="3648721"/>
            <a:ext cx="63863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8800" b="1" dirty="0">
                <a:solidFill>
                  <a:srgbClr val="7030A0"/>
                </a:solidFill>
                <a:latin typeface="+mj-lt"/>
              </a:rPr>
              <a:t>THƯ GIÃN</a:t>
            </a:r>
            <a:endParaRPr lang="en-US" sz="8800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6789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9" y="0"/>
            <a:ext cx="1219596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4FDAC-ED9E-4BD8-8781-FA2D21CE5174}"/>
              </a:ext>
            </a:extLst>
          </p:cNvPr>
          <p:cNvSpPr/>
          <p:nvPr/>
        </p:nvSpPr>
        <p:spPr>
          <a:xfrm>
            <a:off x="10745454" y="37505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Tiếng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Việt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B349-8927-4607-B183-48F9D0EF0A57}"/>
              </a:ext>
            </a:extLst>
          </p:cNvPr>
          <p:cNvSpPr/>
          <p:nvPr/>
        </p:nvSpPr>
        <p:spPr>
          <a:xfrm>
            <a:off x="10172191" y="279961"/>
            <a:ext cx="202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Ôn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tập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giữa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học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kì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pic>
        <p:nvPicPr>
          <p:cNvPr id="6" name="Vui Đến Trường - Nhóm Hoa Tay - Nhạc Thiếu Nhi Sôi Động Remix 00_00_13-00_03_19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1713" y="790114"/>
            <a:ext cx="9871969" cy="555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091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9" y="0"/>
            <a:ext cx="1219596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4FDAC-ED9E-4BD8-8781-FA2D21CE5174}"/>
              </a:ext>
            </a:extLst>
          </p:cNvPr>
          <p:cNvSpPr/>
          <p:nvPr/>
        </p:nvSpPr>
        <p:spPr>
          <a:xfrm>
            <a:off x="10745454" y="37505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Tiếng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Việt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B349-8927-4607-B183-48F9D0EF0A57}"/>
              </a:ext>
            </a:extLst>
          </p:cNvPr>
          <p:cNvSpPr/>
          <p:nvPr/>
        </p:nvSpPr>
        <p:spPr>
          <a:xfrm>
            <a:off x="10172191" y="279961"/>
            <a:ext cx="202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Ôn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tập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giữa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học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kì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pic>
        <p:nvPicPr>
          <p:cNvPr id="9" name="PA_图片 6">
            <a:extLst>
              <a:ext uri="{FF2B5EF4-FFF2-40B4-BE49-F238E27FC236}">
                <a16:creationId xmlns:a16="http://schemas.microsoft.com/office/drawing/2014/main" id="{91496B80-1B57-496D-94B4-06CDB7152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2" r="9742" b="11258"/>
          <a:stretch/>
        </p:blipFill>
        <p:spPr>
          <a:xfrm>
            <a:off x="835368" y="1384669"/>
            <a:ext cx="9013372" cy="4973616"/>
          </a:xfrm>
          <a:prstGeom prst="rect">
            <a:avLst/>
          </a:prstGeom>
        </p:spPr>
      </p:pic>
      <p:pic>
        <p:nvPicPr>
          <p:cNvPr id="13" name="图片 37">
            <a:extLst>
              <a:ext uri="{FF2B5EF4-FFF2-40B4-BE49-F238E27FC236}">
                <a16:creationId xmlns:a16="http://schemas.microsoft.com/office/drawing/2014/main" id="{CA51BFDD-7EB2-41C7-B1D2-9A78363AE0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140" y="-508974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5" name="PA_图片 3">
            <a:extLst>
              <a:ext uri="{FF2B5EF4-FFF2-40B4-BE49-F238E27FC236}">
                <a16:creationId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3969" y="2741644"/>
            <a:ext cx="3713956" cy="371395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233946" y="2767304"/>
            <a:ext cx="2545938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 algn="l"/>
            <a:r>
              <a:rPr lang="en-US" sz="8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</a:p>
        </p:txBody>
      </p:sp>
    </p:spTree>
    <p:extLst>
      <p:ext uri="{BB962C8B-B14F-4D97-AF65-F5344CB8AC3E}">
        <p14:creationId xmlns:p14="http://schemas.microsoft.com/office/powerpoint/2010/main" val="2521757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" y="0"/>
            <a:ext cx="1219596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4FDAC-ED9E-4BD8-8781-FA2D21CE5174}"/>
              </a:ext>
            </a:extLst>
          </p:cNvPr>
          <p:cNvSpPr/>
          <p:nvPr/>
        </p:nvSpPr>
        <p:spPr>
          <a:xfrm>
            <a:off x="10745454" y="37505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Tiếng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Việt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B349-8927-4607-B183-48F9D0EF0A57}"/>
              </a:ext>
            </a:extLst>
          </p:cNvPr>
          <p:cNvSpPr/>
          <p:nvPr/>
        </p:nvSpPr>
        <p:spPr>
          <a:xfrm>
            <a:off x="10172191" y="279961"/>
            <a:ext cx="202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Ôn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tập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giữa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học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kì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94186" y="2309595"/>
            <a:ext cx="10798374" cy="2120165"/>
            <a:chOff x="1941935" y="3895651"/>
            <a:chExt cx="9709484" cy="1948197"/>
          </a:xfrm>
        </p:grpSpPr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34866" t="19079" r="44143" b="46546"/>
            <a:stretch>
              <a:fillRect/>
            </a:stretch>
          </p:blipFill>
          <p:spPr bwMode="auto">
            <a:xfrm>
              <a:off x="1941935" y="4126831"/>
              <a:ext cx="1864894" cy="17170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26699" t="15283" r="36525" b="34032"/>
            <a:stretch>
              <a:fillRect/>
            </a:stretch>
          </p:blipFill>
          <p:spPr bwMode="auto">
            <a:xfrm>
              <a:off x="5752648" y="3895651"/>
              <a:ext cx="2181012" cy="1689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 l="35688" t="18878" r="40052" b="43793"/>
            <a:stretch>
              <a:fillRect/>
            </a:stretch>
          </p:blipFill>
          <p:spPr bwMode="auto">
            <a:xfrm>
              <a:off x="9702303" y="4025964"/>
              <a:ext cx="1949116" cy="1686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" name="Group 12"/>
          <p:cNvGrpSpPr/>
          <p:nvPr/>
        </p:nvGrpSpPr>
        <p:grpSpPr>
          <a:xfrm>
            <a:off x="670519" y="4545955"/>
            <a:ext cx="10273113" cy="891349"/>
            <a:chOff x="1176940" y="3197949"/>
            <a:chExt cx="10273113" cy="891349"/>
          </a:xfrm>
        </p:grpSpPr>
        <p:sp>
          <p:nvSpPr>
            <p:cNvPr id="14" name="Oval 13"/>
            <p:cNvSpPr/>
            <p:nvPr/>
          </p:nvSpPr>
          <p:spPr>
            <a:xfrm>
              <a:off x="1176940" y="3271151"/>
              <a:ext cx="2394284" cy="818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UTM Avo" pitchFamily="18" charset="0"/>
                </a:rPr>
                <a:t>…</a:t>
              </a:r>
              <a:r>
                <a:rPr lang="en-US" sz="4800" b="1" i="1" dirty="0">
                  <a:solidFill>
                    <a:schemeClr val="tx1"/>
                  </a:solidFill>
                  <a:latin typeface="+mj-lt"/>
                </a:rPr>
                <a:t>am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5191733" y="3197949"/>
              <a:ext cx="2821375" cy="818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UTM Avo" pitchFamily="18" charset="0"/>
                </a:rPr>
                <a:t>…</a:t>
              </a:r>
              <a:r>
                <a:rPr lang="en-US" sz="4400" b="1" i="1" dirty="0" err="1">
                  <a:solidFill>
                    <a:schemeClr val="tx1"/>
                  </a:solidFill>
                  <a:latin typeface="+mj-lt"/>
                </a:rPr>
                <a:t>ửa</a:t>
              </a:r>
              <a:r>
                <a:rPr lang="en-US" sz="4400" b="1" i="1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400" b="1" i="1" dirty="0" err="1">
                  <a:solidFill>
                    <a:schemeClr val="tx1"/>
                  </a:solidFill>
                  <a:latin typeface="+mj-lt"/>
                </a:rPr>
                <a:t>sổ</a:t>
              </a:r>
              <a:endParaRPr lang="en-US" sz="4400" b="1" i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9055769" y="3271150"/>
              <a:ext cx="2394284" cy="818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UTM Avo" pitchFamily="18" charset="0"/>
                </a:rPr>
                <a:t>……. </a:t>
              </a:r>
              <a:r>
                <a:rPr lang="en-US" sz="4400" b="1" i="1" dirty="0" err="1">
                  <a:solidFill>
                    <a:schemeClr val="tx1"/>
                  </a:solidFill>
                  <a:latin typeface="+mj-lt"/>
                </a:rPr>
                <a:t>im</a:t>
              </a:r>
              <a:endParaRPr lang="en-US" sz="4400" b="1" i="1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199566" y="4613118"/>
            <a:ext cx="5501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462721" y="4595015"/>
            <a:ext cx="4683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.VnAvant" panose="020B7200000000000000" pitchFamily="34" charset="0"/>
              </a:rPr>
              <a:t>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90115" y="4530262"/>
            <a:ext cx="5501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57843" y="706093"/>
            <a:ext cx="5129930" cy="83099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800" dirty="0" err="1">
                <a:latin typeface="UTM Avo" pitchFamily="18" charset="0"/>
              </a:rPr>
              <a:t>Điền</a:t>
            </a:r>
            <a:r>
              <a:rPr lang="en-US" sz="4800" dirty="0">
                <a:latin typeface="UTM Avo" pitchFamily="18" charset="0"/>
              </a:rPr>
              <a:t> </a:t>
            </a:r>
            <a:r>
              <a:rPr lang="en-US" sz="4800" dirty="0" err="1">
                <a:latin typeface="UTM Avo" pitchFamily="18" charset="0"/>
              </a:rPr>
              <a:t>chữ</a:t>
            </a:r>
            <a:r>
              <a:rPr lang="en-US" sz="4800" dirty="0">
                <a:latin typeface="UTM Avo" pitchFamily="18" charset="0"/>
              </a:rPr>
              <a:t>:</a:t>
            </a:r>
            <a:r>
              <a:rPr lang="en-US" sz="4800" dirty="0">
                <a:solidFill>
                  <a:srgbClr val="FF0000"/>
                </a:solidFill>
                <a:latin typeface="UTM Avo" pitchFamily="18" charset="0"/>
              </a:rPr>
              <a:t> c </a:t>
            </a:r>
            <a:r>
              <a:rPr lang="en-US" sz="4800" dirty="0" err="1">
                <a:latin typeface="UTM Avo" pitchFamily="18" charset="0"/>
              </a:rPr>
              <a:t>hoặc</a:t>
            </a:r>
            <a:r>
              <a:rPr lang="en-US" sz="4800" dirty="0">
                <a:latin typeface="UTM Avo" pitchFamily="18" charset="0"/>
              </a:rPr>
              <a:t> </a:t>
            </a:r>
            <a:r>
              <a:rPr lang="en-US" sz="4800" dirty="0">
                <a:solidFill>
                  <a:srgbClr val="FF0000"/>
                </a:solidFill>
                <a:latin typeface="UTM Avo" pitchFamily="18" charset="0"/>
              </a:rPr>
              <a:t>k</a:t>
            </a:r>
            <a:r>
              <a:rPr lang="en-US" sz="4800" dirty="0">
                <a:latin typeface="UTM Avo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35090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" y="0"/>
            <a:ext cx="1219596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4FDAC-ED9E-4BD8-8781-FA2D21CE5174}"/>
              </a:ext>
            </a:extLst>
          </p:cNvPr>
          <p:cNvSpPr/>
          <p:nvPr/>
        </p:nvSpPr>
        <p:spPr>
          <a:xfrm>
            <a:off x="10745454" y="37505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Tiếng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Việt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B349-8927-4607-B183-48F9D0EF0A57}"/>
              </a:ext>
            </a:extLst>
          </p:cNvPr>
          <p:cNvSpPr/>
          <p:nvPr/>
        </p:nvSpPr>
        <p:spPr>
          <a:xfrm>
            <a:off x="10172191" y="279961"/>
            <a:ext cx="202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Ôn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tập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giữa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học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kì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782" y="1996254"/>
            <a:ext cx="9822498" cy="40768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61403" y="790908"/>
            <a:ext cx="2938625" cy="83099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800" b="1" dirty="0">
                <a:latin typeface="UTM Avo" pitchFamily="18" charset="0"/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3040998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" y="0"/>
            <a:ext cx="1219596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4FDAC-ED9E-4BD8-8781-FA2D21CE5174}"/>
              </a:ext>
            </a:extLst>
          </p:cNvPr>
          <p:cNvSpPr/>
          <p:nvPr/>
        </p:nvSpPr>
        <p:spPr>
          <a:xfrm>
            <a:off x="10745454" y="37505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Tiếng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Việt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B349-8927-4607-B183-48F9D0EF0A57}"/>
              </a:ext>
            </a:extLst>
          </p:cNvPr>
          <p:cNvSpPr/>
          <p:nvPr/>
        </p:nvSpPr>
        <p:spPr>
          <a:xfrm>
            <a:off x="10172191" y="279961"/>
            <a:ext cx="202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Ôn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tập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giữa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học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kì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3209" y="881925"/>
            <a:ext cx="18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UTM Avo" pitchFamily="18" charset="0"/>
              </a:rPr>
              <a:t>Tập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latin typeface="UTM Avo" pitchFamily="18" charset="0"/>
              </a:rPr>
              <a:t>chép</a:t>
            </a:r>
            <a:endParaRPr lang="en-US" sz="3600" dirty="0">
              <a:latin typeface="UTM Avo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217481" y="1387170"/>
            <a:ext cx="5985408" cy="65277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nhí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nép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khóm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968" y="2353581"/>
            <a:ext cx="9885807" cy="3744324"/>
          </a:xfrm>
          <a:prstGeom prst="rect">
            <a:avLst/>
          </a:prstGeom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852928" y="2915496"/>
            <a:ext cx="7892526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51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Gà</a:t>
            </a:r>
            <a:r>
              <a:rPr lang="en-US" altLang="vi-VN" sz="51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51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whí</a:t>
            </a:r>
            <a:r>
              <a:rPr lang="en-US" altLang="vi-VN" sz="51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Ζ</a:t>
            </a:r>
            <a:r>
              <a:rPr lang="el-GR" altLang="vi-VN" sz="51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˛</a:t>
            </a:r>
            <a:r>
              <a:rPr lang="en-US" altLang="vi-VN" sz="51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p ở </a:t>
            </a:r>
            <a:r>
              <a:rPr lang="en-US" altLang="vi-VN" sz="51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khĪ</a:t>
            </a:r>
            <a:r>
              <a:rPr lang="en-US" altLang="vi-VN" sz="51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51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Λ;</a:t>
            </a:r>
            <a:r>
              <a:rPr lang="en-US" altLang="vi-VN" sz="51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51750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65" y="0"/>
            <a:ext cx="12195965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73D44AD-271C-458B-A124-65B88E346403}"/>
              </a:ext>
            </a:extLst>
          </p:cNvPr>
          <p:cNvSpPr/>
          <p:nvPr/>
        </p:nvSpPr>
        <p:spPr>
          <a:xfrm>
            <a:off x="11447794" y="6276558"/>
            <a:ext cx="2840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Quicksand" pitchFamily="2" charset="0"/>
              </a:rPr>
              <a:t>16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C4FDAC-ED9E-4BD8-8781-FA2D21CE5174}"/>
              </a:ext>
            </a:extLst>
          </p:cNvPr>
          <p:cNvSpPr/>
          <p:nvPr/>
        </p:nvSpPr>
        <p:spPr>
          <a:xfrm>
            <a:off x="10745454" y="37505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Tiếng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Việt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B349-8927-4607-B183-48F9D0EF0A57}"/>
              </a:ext>
            </a:extLst>
          </p:cNvPr>
          <p:cNvSpPr/>
          <p:nvPr/>
        </p:nvSpPr>
        <p:spPr>
          <a:xfrm>
            <a:off x="10172191" y="279961"/>
            <a:ext cx="202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Ôn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tập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giữa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học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kì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pic>
        <p:nvPicPr>
          <p:cNvPr id="6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559" y="840897"/>
            <a:ext cx="1525010" cy="2729768"/>
          </a:xfrm>
          <a:prstGeom prst="rect">
            <a:avLst/>
          </a:prstGeom>
        </p:spPr>
      </p:pic>
      <p:pic>
        <p:nvPicPr>
          <p:cNvPr id="7" name="图片 1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166" y="3659630"/>
            <a:ext cx="11936455" cy="26528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47915" y="2459844"/>
            <a:ext cx="9933692" cy="1555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21716">
              <a:lnSpc>
                <a:spcPct val="150000"/>
              </a:lnSpc>
            </a:pP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2574870" y="1595799"/>
            <a:ext cx="1864143" cy="1403176"/>
            <a:chOff x="5337376" y="3832625"/>
            <a:chExt cx="1864191" cy="1403213"/>
          </a:xfrm>
        </p:grpSpPr>
        <p:sp>
          <p:nvSpPr>
            <p:cNvPr id="13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5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6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7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8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9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1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2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4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6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7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8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9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0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1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2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3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4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5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6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7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8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9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0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1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2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3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4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5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6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7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8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9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0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1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2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3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4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5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5326419" y="310560"/>
            <a:ext cx="1864143" cy="1403176"/>
            <a:chOff x="5337376" y="3832625"/>
            <a:chExt cx="1864191" cy="1403213"/>
          </a:xfrm>
        </p:grpSpPr>
        <p:sp>
          <p:nvSpPr>
            <p:cNvPr id="57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8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9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0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1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2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3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4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5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6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7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8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9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0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1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2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3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4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5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6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7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8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9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0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1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2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3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4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5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6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7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8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9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0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1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2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3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4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5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6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7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8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9282498" y="1315894"/>
            <a:ext cx="1864143" cy="1403176"/>
            <a:chOff x="5337376" y="3832625"/>
            <a:chExt cx="1864191" cy="1403213"/>
          </a:xfrm>
        </p:grpSpPr>
        <p:sp>
          <p:nvSpPr>
            <p:cNvPr id="100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1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2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3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4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5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6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7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8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9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0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1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2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3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4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5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6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7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8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9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0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1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2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3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4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5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6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7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8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9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0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1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2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3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4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5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6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7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8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9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0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1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702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09669A-2855-4C81-9604-696E2EF33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59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" y="0"/>
            <a:ext cx="1219596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4FDAC-ED9E-4BD8-8781-FA2D21CE5174}"/>
              </a:ext>
            </a:extLst>
          </p:cNvPr>
          <p:cNvSpPr/>
          <p:nvPr/>
        </p:nvSpPr>
        <p:spPr>
          <a:xfrm>
            <a:off x="10745454" y="37505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Tiếng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Việt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B349-8927-4607-B183-48F9D0EF0A57}"/>
              </a:ext>
            </a:extLst>
          </p:cNvPr>
          <p:cNvSpPr/>
          <p:nvPr/>
        </p:nvSpPr>
        <p:spPr>
          <a:xfrm>
            <a:off x="10172191" y="279961"/>
            <a:ext cx="202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Ôn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tập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giữa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học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kì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pic>
        <p:nvPicPr>
          <p:cNvPr id="6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08" y="365125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471137" y="3780874"/>
            <a:ext cx="7657231" cy="114849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87818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9" y="0"/>
            <a:ext cx="1219596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4FDAC-ED9E-4BD8-8781-FA2D21CE5174}"/>
              </a:ext>
            </a:extLst>
          </p:cNvPr>
          <p:cNvSpPr/>
          <p:nvPr/>
        </p:nvSpPr>
        <p:spPr>
          <a:xfrm>
            <a:off x="10745454" y="37505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Tiếng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Việt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B349-8927-4607-B183-48F9D0EF0A57}"/>
              </a:ext>
            </a:extLst>
          </p:cNvPr>
          <p:cNvSpPr/>
          <p:nvPr/>
        </p:nvSpPr>
        <p:spPr>
          <a:xfrm>
            <a:off x="10172191" y="279961"/>
            <a:ext cx="202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Ôn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tập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giữa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học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kì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015" y="643531"/>
            <a:ext cx="9876296" cy="56513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5225" y="3863276"/>
            <a:ext cx="3003910" cy="277497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114633" y="491910"/>
            <a:ext cx="1002951" cy="1058826"/>
            <a:chOff x="2350961" y="722423"/>
            <a:chExt cx="1167507" cy="99447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89" y="722423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TextBox 14"/>
            <p:cNvSpPr txBox="1"/>
            <p:nvPr/>
          </p:nvSpPr>
          <p:spPr>
            <a:xfrm>
              <a:off x="2350961" y="917752"/>
              <a:ext cx="1167507" cy="75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5416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1</a:t>
              </a:r>
              <a:endParaRPr lang="es-ES" sz="3446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944810" y="4262099"/>
            <a:ext cx="2832121" cy="852295"/>
          </a:xfrm>
          <a:prstGeom prst="rect">
            <a:avLst/>
          </a:prstGeom>
          <a:solidFill>
            <a:schemeClr val="bg1"/>
          </a:solidFill>
        </p:spPr>
        <p:txBody>
          <a:bodyPr wrap="square" lIns="112530" tIns="56266" rIns="112530" bIns="56266" rtlCol="0">
            <a:spAutoFit/>
          </a:bodyPr>
          <a:lstStyle/>
          <a:p>
            <a:r>
              <a:rPr lang="es-ES" sz="4800" dirty="0" err="1">
                <a:latin typeface=".VnAvant" pitchFamily="34" charset="0"/>
              </a:rPr>
              <a:t>lÊm</a:t>
            </a:r>
            <a:r>
              <a:rPr lang="es-ES" sz="4800" dirty="0">
                <a:latin typeface=".VnAvant" pitchFamily="34" charset="0"/>
              </a:rPr>
              <a:t> </a:t>
            </a:r>
            <a:r>
              <a:rPr lang="es-ES" sz="4800" dirty="0" err="1">
                <a:latin typeface=".VnAvant" pitchFamily="34" charset="0"/>
              </a:rPr>
              <a:t>tÊm</a:t>
            </a:r>
            <a:endParaRPr lang="es-ES" sz="4800" dirty="0">
              <a:latin typeface=".VnAvant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484662" y="2765374"/>
            <a:ext cx="1002951" cy="1058826"/>
            <a:chOff x="5620506" y="2105111"/>
            <a:chExt cx="1167507" cy="994475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024" y="2105111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Box 18"/>
            <p:cNvSpPr txBox="1"/>
            <p:nvPr/>
          </p:nvSpPr>
          <p:spPr>
            <a:xfrm>
              <a:off x="5620506" y="2288853"/>
              <a:ext cx="1167507" cy="75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5416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2</a:t>
              </a:r>
              <a:endParaRPr lang="es-ES" sz="3446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111682" y="2389818"/>
            <a:ext cx="1002951" cy="1058826"/>
            <a:chOff x="1546894" y="2459387"/>
            <a:chExt cx="1167507" cy="994475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/>
            <p:cNvSpPr txBox="1"/>
            <p:nvPr/>
          </p:nvSpPr>
          <p:spPr>
            <a:xfrm>
              <a:off x="1546894" y="2642564"/>
              <a:ext cx="1167507" cy="75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5416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3</a:t>
              </a:r>
              <a:endParaRPr lang="es-ES" sz="3446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763100" y="663597"/>
            <a:ext cx="1002951" cy="1058826"/>
            <a:chOff x="1546894" y="2459387"/>
            <a:chExt cx="1167507" cy="994475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TextBox 25"/>
            <p:cNvSpPr txBox="1"/>
            <p:nvPr/>
          </p:nvSpPr>
          <p:spPr>
            <a:xfrm>
              <a:off x="1546894" y="2659247"/>
              <a:ext cx="1167507" cy="75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5416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4</a:t>
              </a:r>
              <a:endParaRPr lang="es-ES" sz="3446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401936" y="1825770"/>
            <a:ext cx="1002951" cy="1097902"/>
            <a:chOff x="1559230" y="2459387"/>
            <a:chExt cx="1167507" cy="1031176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9" name="TextBox 28"/>
            <p:cNvSpPr txBox="1"/>
            <p:nvPr/>
          </p:nvSpPr>
          <p:spPr>
            <a:xfrm>
              <a:off x="1559230" y="2738379"/>
              <a:ext cx="1167507" cy="75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5416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5</a:t>
              </a:r>
              <a:endParaRPr lang="es-ES" sz="3446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494199" y="1973569"/>
            <a:ext cx="1002951" cy="1058826"/>
            <a:chOff x="1559230" y="2598204"/>
            <a:chExt cx="1167507" cy="994475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5934" y="2598204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2" name="TextBox 31"/>
            <p:cNvSpPr txBox="1"/>
            <p:nvPr/>
          </p:nvSpPr>
          <p:spPr>
            <a:xfrm>
              <a:off x="1559230" y="2738379"/>
              <a:ext cx="1167507" cy="75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5416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6</a:t>
              </a:r>
              <a:endParaRPr lang="es-ES" sz="3446" dirty="0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8000857" y="4255371"/>
            <a:ext cx="2730315" cy="852295"/>
          </a:xfrm>
          <a:prstGeom prst="rect">
            <a:avLst/>
          </a:prstGeom>
          <a:solidFill>
            <a:schemeClr val="bg1"/>
          </a:solidFill>
        </p:spPr>
        <p:txBody>
          <a:bodyPr wrap="square" lIns="112530" tIns="56266" rIns="112530" bIns="56266" rtlCol="0">
            <a:spAutoFit/>
          </a:bodyPr>
          <a:lstStyle/>
          <a:p>
            <a:pPr algn="ctr"/>
            <a:r>
              <a:rPr lang="es-ES" sz="4800" dirty="0" err="1">
                <a:latin typeface=".VnAvant" pitchFamily="34" charset="0"/>
              </a:rPr>
              <a:t>tËp</a:t>
            </a:r>
            <a:r>
              <a:rPr lang="es-ES" sz="4800" dirty="0">
                <a:latin typeface=".VnAvant" pitchFamily="34" charset="0"/>
              </a:rPr>
              <a:t> </a:t>
            </a:r>
            <a:r>
              <a:rPr lang="es-ES" sz="4800" dirty="0" err="1">
                <a:latin typeface=".VnAvant" pitchFamily="34" charset="0"/>
              </a:rPr>
              <a:t>vâ</a:t>
            </a:r>
            <a:endParaRPr lang="es-ES" sz="4800" dirty="0">
              <a:latin typeface=".VnAvant" pitchFamily="34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8832341" y="1606669"/>
            <a:ext cx="1057061" cy="1093414"/>
          </a:xfrm>
          <a:prstGeom prst="ellipse">
            <a:avLst/>
          </a:prstGeom>
          <a:solidFill>
            <a:srgbClr val="FFC000"/>
          </a:solidFill>
          <a:ln>
            <a:solidFill>
              <a:srgbClr val="F4A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530" tIns="56266" rIns="112530" bIns="56266" rtlCol="0" anchor="ctr"/>
          <a:lstStyle/>
          <a:p>
            <a:pPr algn="ctr"/>
            <a:endParaRPr lang="en-US" sz="2215"/>
          </a:p>
        </p:txBody>
      </p:sp>
      <p:sp>
        <p:nvSpPr>
          <p:cNvPr id="35" name="TextBox 34"/>
          <p:cNvSpPr txBox="1"/>
          <p:nvPr/>
        </p:nvSpPr>
        <p:spPr>
          <a:xfrm>
            <a:off x="8037154" y="4286148"/>
            <a:ext cx="2647432" cy="852295"/>
          </a:xfrm>
          <a:prstGeom prst="rect">
            <a:avLst/>
          </a:prstGeom>
          <a:solidFill>
            <a:schemeClr val="bg1"/>
          </a:solidFill>
        </p:spPr>
        <p:txBody>
          <a:bodyPr wrap="square" lIns="112530" tIns="56266" rIns="112530" bIns="56266" rtlCol="0">
            <a:spAutoFit/>
          </a:bodyPr>
          <a:lstStyle/>
          <a:p>
            <a:pPr algn="ctr"/>
            <a:r>
              <a:rPr lang="es-ES" sz="4800" dirty="0">
                <a:latin typeface=".VnAvant" pitchFamily="34" charset="0"/>
              </a:rPr>
              <a:t>l¸ </a:t>
            </a:r>
            <a:r>
              <a:rPr lang="es-ES" sz="4800" dirty="0" err="1">
                <a:latin typeface=".VnAvant" pitchFamily="34" charset="0"/>
              </a:rPr>
              <a:t>mÇm</a:t>
            </a:r>
            <a:endParaRPr lang="es-ES" sz="4800" dirty="0">
              <a:latin typeface=".VnAvant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883769" y="4286148"/>
            <a:ext cx="2954201" cy="790739"/>
          </a:xfrm>
          <a:prstGeom prst="rect">
            <a:avLst/>
          </a:prstGeom>
          <a:solidFill>
            <a:schemeClr val="bg1"/>
          </a:solidFill>
        </p:spPr>
        <p:txBody>
          <a:bodyPr wrap="square" lIns="112530" tIns="56266" rIns="112530" bIns="56266" rtlCol="0">
            <a:spAutoFit/>
          </a:bodyPr>
          <a:lstStyle/>
          <a:p>
            <a:r>
              <a:rPr lang="es-ES" sz="4400" dirty="0" err="1">
                <a:latin typeface=".VnAvant" pitchFamily="34" charset="0"/>
              </a:rPr>
              <a:t>s©m</a:t>
            </a:r>
            <a:r>
              <a:rPr lang="es-ES" sz="4400" dirty="0">
                <a:latin typeface=".VnAvant" pitchFamily="34" charset="0"/>
              </a:rPr>
              <a:t> </a:t>
            </a:r>
            <a:r>
              <a:rPr lang="es-ES" sz="4400" dirty="0" err="1">
                <a:latin typeface=".VnAvant" pitchFamily="34" charset="0"/>
              </a:rPr>
              <a:t>cÇm</a:t>
            </a:r>
            <a:endParaRPr lang="es-ES" sz="4400" dirty="0">
              <a:latin typeface=".VnAvant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895427" y="4279420"/>
            <a:ext cx="2789159" cy="852295"/>
          </a:xfrm>
          <a:prstGeom prst="rect">
            <a:avLst/>
          </a:prstGeom>
          <a:solidFill>
            <a:schemeClr val="bg1"/>
          </a:solidFill>
        </p:spPr>
        <p:txBody>
          <a:bodyPr wrap="square" lIns="112530" tIns="56266" rIns="112530" bIns="56266" rtlCol="0">
            <a:spAutoFit/>
          </a:bodyPr>
          <a:lstStyle/>
          <a:p>
            <a:pPr algn="ctr"/>
            <a:r>
              <a:rPr lang="es-ES_tradnl" sz="4800" dirty="0">
                <a:latin typeface=".VnAvant" pitchFamily="34" charset="0"/>
              </a:rPr>
              <a:t>c¸ </a:t>
            </a:r>
            <a:r>
              <a:rPr lang="es-ES_tradnl" sz="4800" dirty="0" err="1">
                <a:latin typeface=".VnAvant" pitchFamily="34" charset="0"/>
              </a:rPr>
              <a:t>mËp</a:t>
            </a:r>
            <a:endParaRPr lang="es-ES" sz="4800" dirty="0">
              <a:latin typeface=".VnAvant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049047" y="4279419"/>
            <a:ext cx="2454599" cy="852295"/>
          </a:xfrm>
          <a:prstGeom prst="rect">
            <a:avLst/>
          </a:prstGeom>
          <a:solidFill>
            <a:schemeClr val="bg1"/>
          </a:solidFill>
        </p:spPr>
        <p:txBody>
          <a:bodyPr wrap="square" lIns="112530" tIns="56266" rIns="112530" bIns="56266" rtlCol="0">
            <a:spAutoFit/>
          </a:bodyPr>
          <a:lstStyle/>
          <a:p>
            <a:pPr algn="ctr"/>
            <a:r>
              <a:rPr lang="es-ES_tradnl" sz="4800" dirty="0" err="1">
                <a:latin typeface=".VnAvant" pitchFamily="34" charset="0"/>
              </a:rPr>
              <a:t>cñ</a:t>
            </a:r>
            <a:r>
              <a:rPr lang="es-ES_tradnl" sz="4800" dirty="0">
                <a:latin typeface=".VnAvant" pitchFamily="34" charset="0"/>
              </a:rPr>
              <a:t> </a:t>
            </a:r>
            <a:r>
              <a:rPr lang="es-ES_tradnl" sz="4800" dirty="0" err="1">
                <a:latin typeface=".VnAvant" pitchFamily="34" charset="0"/>
              </a:rPr>
              <a:t>s©m</a:t>
            </a:r>
            <a:endParaRPr lang="es-ES" sz="4800" dirty="0">
              <a:latin typeface=".VnAvant" pitchFamily="34" charset="0"/>
            </a:endParaRPr>
          </a:p>
        </p:txBody>
      </p:sp>
      <p:pic>
        <p:nvPicPr>
          <p:cNvPr id="39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708556" y="-584298"/>
            <a:ext cx="424000" cy="521847"/>
          </a:xfrm>
          <a:prstGeom prst="rect">
            <a:avLst/>
          </a:prstGeom>
        </p:spPr>
      </p:pic>
      <p:pic>
        <p:nvPicPr>
          <p:cNvPr id="40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708557" y="270426"/>
            <a:ext cx="424000" cy="521847"/>
          </a:xfrm>
          <a:prstGeom prst="rect">
            <a:avLst/>
          </a:prstGeom>
        </p:spPr>
      </p:pic>
      <p:pic>
        <p:nvPicPr>
          <p:cNvPr id="41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708557" y="915616"/>
            <a:ext cx="424000" cy="521847"/>
          </a:xfrm>
          <a:prstGeom prst="rect">
            <a:avLst/>
          </a:prstGeom>
        </p:spPr>
      </p:pic>
      <p:pic>
        <p:nvPicPr>
          <p:cNvPr id="42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799683" y="1494397"/>
            <a:ext cx="424000" cy="521847"/>
          </a:xfrm>
          <a:prstGeom prst="rect">
            <a:avLst/>
          </a:prstGeom>
        </p:spPr>
      </p:pic>
      <p:pic>
        <p:nvPicPr>
          <p:cNvPr id="43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830006" y="2094229"/>
            <a:ext cx="424000" cy="521847"/>
          </a:xfrm>
          <a:prstGeom prst="rect">
            <a:avLst/>
          </a:prstGeom>
        </p:spPr>
      </p:pic>
      <p:pic>
        <p:nvPicPr>
          <p:cNvPr id="44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830006" y="2700083"/>
            <a:ext cx="424000" cy="52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0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6 -0.03217 L -0.0621 0.5405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8" y="2863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448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07407E-6 L -0.23906 0.2650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53" y="1324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44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96296E-6 L -0.01289 0.2986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1" y="14931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448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921 L -0.27773 0.5060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2625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3448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758E-6 -3.7037E-6 L -0.05883 0.3851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2" y="19259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3448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0.00138 L -0.28998 0.375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05" y="18819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448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16" grpId="0" animBg="1"/>
      <p:bldP spid="16" grpId="1" animBg="1"/>
      <p:bldP spid="33" grpId="0" animBg="1"/>
      <p:bldP spid="33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" y="0"/>
            <a:ext cx="1219596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4FDAC-ED9E-4BD8-8781-FA2D21CE5174}"/>
              </a:ext>
            </a:extLst>
          </p:cNvPr>
          <p:cNvSpPr/>
          <p:nvPr/>
        </p:nvSpPr>
        <p:spPr>
          <a:xfrm>
            <a:off x="10745454" y="37505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Tiếng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Việt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B349-8927-4607-B183-48F9D0EF0A57}"/>
              </a:ext>
            </a:extLst>
          </p:cNvPr>
          <p:cNvSpPr/>
          <p:nvPr/>
        </p:nvSpPr>
        <p:spPr>
          <a:xfrm>
            <a:off x="10172191" y="279961"/>
            <a:ext cx="202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Ôn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tập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giữa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học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kì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6" name="Rectangle 5"/>
          <p:cNvSpPr/>
          <p:nvPr/>
        </p:nvSpPr>
        <p:spPr>
          <a:xfrm>
            <a:off x="4685506" y="1103001"/>
            <a:ext cx="289200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u="sng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4800" b="1" u="sng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u="sng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en-US" sz="4800" b="1" u="sng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loud 6"/>
          <p:cNvSpPr/>
          <p:nvPr/>
        </p:nvSpPr>
        <p:spPr>
          <a:xfrm>
            <a:off x="763479" y="2137041"/>
            <a:ext cx="10457895" cy="3108564"/>
          </a:xfrm>
          <a:prstGeom prst="cloud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861207" y="2918102"/>
            <a:ext cx="863197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ÔN TẬP GIỮA HỌC KÌ I</a:t>
            </a:r>
            <a:endParaRPr lang="en-US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10480" y="4054003"/>
            <a:ext cx="35589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(</a:t>
            </a:r>
            <a:r>
              <a:rPr lang="en-US" sz="4400" b="1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Đọc</a:t>
            </a:r>
            <a:r>
              <a:rPr lang="en-US" sz="44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 </a:t>
            </a:r>
            <a:r>
              <a:rPr lang="en-US" sz="4400" b="1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hiểu</a:t>
            </a:r>
            <a:r>
              <a:rPr lang="en-US" sz="44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, </a:t>
            </a:r>
            <a:r>
              <a:rPr lang="en-US" sz="4400" b="1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viết</a:t>
            </a:r>
            <a:r>
              <a:rPr lang="en-US" sz="44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86787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" y="0"/>
            <a:ext cx="1219596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4FDAC-ED9E-4BD8-8781-FA2D21CE5174}"/>
              </a:ext>
            </a:extLst>
          </p:cNvPr>
          <p:cNvSpPr/>
          <p:nvPr/>
        </p:nvSpPr>
        <p:spPr>
          <a:xfrm>
            <a:off x="10745454" y="37505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Tiếng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Việt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B349-8927-4607-B183-48F9D0EF0A57}"/>
              </a:ext>
            </a:extLst>
          </p:cNvPr>
          <p:cNvSpPr/>
          <p:nvPr/>
        </p:nvSpPr>
        <p:spPr>
          <a:xfrm>
            <a:off x="10172191" y="279961"/>
            <a:ext cx="202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Ôn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tập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giữa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học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kì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pic>
        <p:nvPicPr>
          <p:cNvPr id="6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08" y="365125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471137" y="3780874"/>
            <a:ext cx="7657231" cy="114849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ĐỌC</a:t>
            </a:r>
          </a:p>
        </p:txBody>
      </p:sp>
    </p:spTree>
    <p:extLst>
      <p:ext uri="{BB962C8B-B14F-4D97-AF65-F5344CB8AC3E}">
        <p14:creationId xmlns:p14="http://schemas.microsoft.com/office/powerpoint/2010/main" val="227341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65" y="-2728"/>
            <a:ext cx="1219596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4FDAC-ED9E-4BD8-8781-FA2D21CE5174}"/>
              </a:ext>
            </a:extLst>
          </p:cNvPr>
          <p:cNvSpPr/>
          <p:nvPr/>
        </p:nvSpPr>
        <p:spPr>
          <a:xfrm>
            <a:off x="10745454" y="37505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Tiếng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Việt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B349-8927-4607-B183-48F9D0EF0A57}"/>
              </a:ext>
            </a:extLst>
          </p:cNvPr>
          <p:cNvSpPr/>
          <p:nvPr/>
        </p:nvSpPr>
        <p:spPr>
          <a:xfrm>
            <a:off x="10172191" y="279961"/>
            <a:ext cx="202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Ôn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tập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giữa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học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kì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156" y="1825625"/>
            <a:ext cx="6780612" cy="4351338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62" y="780796"/>
            <a:ext cx="9947914" cy="5290953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H="1">
            <a:off x="3311380" y="1825625"/>
            <a:ext cx="1543235" cy="32346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453055" y="2599562"/>
            <a:ext cx="1406869" cy="117344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941695" y="2752078"/>
            <a:ext cx="936353" cy="9951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374635" y="4521867"/>
            <a:ext cx="1139060" cy="53840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7425543" y="1825625"/>
            <a:ext cx="1150296" cy="36526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4295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9" y="0"/>
            <a:ext cx="1219596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4FDAC-ED9E-4BD8-8781-FA2D21CE5174}"/>
              </a:ext>
            </a:extLst>
          </p:cNvPr>
          <p:cNvSpPr/>
          <p:nvPr/>
        </p:nvSpPr>
        <p:spPr>
          <a:xfrm>
            <a:off x="10745454" y="37505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Tiếng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Việt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B349-8927-4607-B183-48F9D0EF0A57}"/>
              </a:ext>
            </a:extLst>
          </p:cNvPr>
          <p:cNvSpPr/>
          <p:nvPr/>
        </p:nvSpPr>
        <p:spPr>
          <a:xfrm>
            <a:off x="10172191" y="279961"/>
            <a:ext cx="202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Ôn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tập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giữa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học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kì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pic>
        <p:nvPicPr>
          <p:cNvPr id="9" name="PA_图片 6">
            <a:extLst>
              <a:ext uri="{FF2B5EF4-FFF2-40B4-BE49-F238E27FC236}">
                <a16:creationId xmlns:a16="http://schemas.microsoft.com/office/drawing/2014/main" id="{91496B80-1B57-496D-94B4-06CDB7152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2" r="9742" b="11258"/>
          <a:stretch/>
        </p:blipFill>
        <p:spPr>
          <a:xfrm>
            <a:off x="835368" y="1384669"/>
            <a:ext cx="9013372" cy="4973616"/>
          </a:xfrm>
          <a:prstGeom prst="rect">
            <a:avLst/>
          </a:prstGeom>
        </p:spPr>
      </p:pic>
      <p:pic>
        <p:nvPicPr>
          <p:cNvPr id="13" name="图片 37">
            <a:extLst>
              <a:ext uri="{FF2B5EF4-FFF2-40B4-BE49-F238E27FC236}">
                <a16:creationId xmlns:a16="http://schemas.microsoft.com/office/drawing/2014/main" id="{CA51BFDD-7EB2-41C7-B1D2-9A78363AE0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140" y="-508974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5" name="PA_图片 3">
            <a:extLst>
              <a:ext uri="{FF2B5EF4-FFF2-40B4-BE49-F238E27FC236}">
                <a16:creationId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3969" y="2741644"/>
            <a:ext cx="3713956" cy="371395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665254" y="2767304"/>
            <a:ext cx="6743055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 algn="l"/>
            <a:r>
              <a:rPr lang="en-US" sz="8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 THẦM</a:t>
            </a:r>
          </a:p>
        </p:txBody>
      </p:sp>
    </p:spTree>
    <p:extLst>
      <p:ext uri="{BB962C8B-B14F-4D97-AF65-F5344CB8AC3E}">
        <p14:creationId xmlns:p14="http://schemas.microsoft.com/office/powerpoint/2010/main" val="3950626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" y="0"/>
            <a:ext cx="1219596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4FDAC-ED9E-4BD8-8781-FA2D21CE5174}"/>
              </a:ext>
            </a:extLst>
          </p:cNvPr>
          <p:cNvSpPr/>
          <p:nvPr/>
        </p:nvSpPr>
        <p:spPr>
          <a:xfrm>
            <a:off x="10745454" y="37505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Tiếng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Việt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B349-8927-4607-B183-48F9D0EF0A57}"/>
              </a:ext>
            </a:extLst>
          </p:cNvPr>
          <p:cNvSpPr/>
          <p:nvPr/>
        </p:nvSpPr>
        <p:spPr>
          <a:xfrm>
            <a:off x="10172191" y="279961"/>
            <a:ext cx="202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Ôn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tập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giữa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học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kì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020" y="449238"/>
            <a:ext cx="5540176" cy="581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32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804F158-630B-4644-940C-E1F993E71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" y="0"/>
            <a:ext cx="1219596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4FDAC-ED9E-4BD8-8781-FA2D21CE5174}"/>
              </a:ext>
            </a:extLst>
          </p:cNvPr>
          <p:cNvSpPr/>
          <p:nvPr/>
        </p:nvSpPr>
        <p:spPr>
          <a:xfrm>
            <a:off x="10745454" y="37505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Tiếng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latin typeface="Quicksand" pitchFamily="2" charset="0"/>
              </a:rPr>
              <a:t>Việt</a:t>
            </a:r>
            <a:r>
              <a:rPr lang="en-US" sz="1400" dirty="0">
                <a:solidFill>
                  <a:srgbClr val="404040"/>
                </a:solidFill>
                <a:latin typeface="Quicksand" pitchFamily="2" charset="0"/>
              </a:rPr>
              <a:t>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B349-8927-4607-B183-48F9D0EF0A57}"/>
              </a:ext>
            </a:extLst>
          </p:cNvPr>
          <p:cNvSpPr/>
          <p:nvPr/>
        </p:nvSpPr>
        <p:spPr>
          <a:xfrm>
            <a:off x="10172191" y="279961"/>
            <a:ext cx="2029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Ôn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tập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giữa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học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</a:t>
            </a:r>
            <a:r>
              <a:rPr lang="en-US" sz="1600" dirty="0" err="1">
                <a:solidFill>
                  <a:srgbClr val="FF7707"/>
                </a:solidFill>
                <a:latin typeface="Quicksand" pitchFamily="2" charset="0"/>
              </a:rPr>
              <a:t>kì</a:t>
            </a:r>
            <a:r>
              <a:rPr lang="en-US" sz="1600" dirty="0">
                <a:solidFill>
                  <a:srgbClr val="FF7707"/>
                </a:solidFill>
                <a:latin typeface="Quicksand" pitchFamily="2" charset="0"/>
              </a:rPr>
              <a:t> 1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797" y="1044399"/>
            <a:ext cx="10182780" cy="457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234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1192</TotalTime>
  <Words>281</Words>
  <Application>Microsoft Office PowerPoint</Application>
  <PresentationFormat>Widescreen</PresentationFormat>
  <Paragraphs>75</Paragraphs>
  <Slides>18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.VnAvant</vt:lpstr>
      <vt:lpstr>Arial</vt:lpstr>
      <vt:lpstr>Calibri</vt:lpstr>
      <vt:lpstr>Calibri Light</vt:lpstr>
      <vt:lpstr>HP001 4 hàng</vt:lpstr>
      <vt:lpstr>Maven Pro</vt:lpstr>
      <vt:lpstr>Quicksand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Thuy Van</dc:creator>
  <cp:lastModifiedBy>Thuy Van</cp:lastModifiedBy>
  <cp:revision>58</cp:revision>
  <dcterms:created xsi:type="dcterms:W3CDTF">2021-10-30T04:56:06Z</dcterms:created>
  <dcterms:modified xsi:type="dcterms:W3CDTF">2022-11-08T07:30:14Z</dcterms:modified>
</cp:coreProperties>
</file>