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GIF" ContentType="image/gi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303" r:id="rId2"/>
    <p:sldId id="293" r:id="rId3"/>
    <p:sldId id="279" r:id="rId4"/>
    <p:sldId id="280" r:id="rId5"/>
    <p:sldId id="281" r:id="rId6"/>
    <p:sldId id="282" r:id="rId7"/>
    <p:sldId id="283" r:id="rId8"/>
    <p:sldId id="284" r:id="rId9"/>
    <p:sldId id="277" r:id="rId10"/>
    <p:sldId id="285" r:id="rId11"/>
    <p:sldId id="286" r:id="rId12"/>
    <p:sldId id="287" r:id="rId13"/>
    <p:sldId id="291" r:id="rId14"/>
    <p:sldId id="292" r:id="rId15"/>
    <p:sldId id="301" r:id="rId16"/>
    <p:sldId id="302" r:id="rId17"/>
    <p:sldId id="295" r:id="rId18"/>
    <p:sldId id="288" r:id="rId19"/>
    <p:sldId id="294" r:id="rId20"/>
    <p:sldId id="278" r:id="rId21"/>
    <p:sldId id="296" r:id="rId22"/>
    <p:sldId id="297" r:id="rId23"/>
    <p:sldId id="299" r:id="rId24"/>
    <p:sldId id="300" r:id="rId25"/>
    <p:sldId id="298" r:id="rId26"/>
    <p:sldId id="270" r:id="rId27"/>
  </p:sldIdLst>
  <p:sldSz cx="12192000" cy="6858000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HP001 4 hàng" panose="020B0603050302020204" pitchFamily="34" charset="0"/>
      <p:regular r:id="rId33"/>
      <p:bold r:id="rId34"/>
    </p:embeddedFont>
    <p:embeddedFont>
      <p:font typeface="UTM Avo" panose="02040603050506020204" pitchFamily="18" charset="0"/>
      <p:regular r:id="rId35"/>
      <p:bold r:id="rId36"/>
      <p:italic r:id="rId37"/>
      <p:boldItalic r:id="rId38"/>
    </p:embeddedFont>
    <p:embeddedFont>
      <p:font typeface="VNI-Avo" panose="020B0604020202020204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8119"/>
    <a:srgbClr val="FF7707"/>
    <a:srgbClr val="FFAF6C"/>
    <a:srgbClr val="FFFFFF"/>
    <a:srgbClr val="FFFF99"/>
    <a:srgbClr val="404040"/>
    <a:srgbClr val="FFFBF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257" autoAdjust="0"/>
    <p:restoredTop sz="94660"/>
  </p:normalViewPr>
  <p:slideViewPr>
    <p:cSldViewPr snapToGrid="0">
      <p:cViewPr varScale="1">
        <p:scale>
          <a:sx n="99" d="100"/>
          <a:sy n="99" d="100"/>
        </p:scale>
        <p:origin x="108" y="2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11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42" Type="http://schemas.openxmlformats.org/officeDocument/2006/relationships/font" Target="fonts/font14.fntdata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font" Target="fonts/font10.fntdata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41" Type="http://schemas.openxmlformats.org/officeDocument/2006/relationships/font" Target="fonts/font13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font" Target="fonts/font9.fntdata"/><Relationship Id="rId40" Type="http://schemas.openxmlformats.org/officeDocument/2006/relationships/font" Target="fonts/font12.fntdata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font" Target="fonts/font8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Relationship Id="rId43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1EB0E4-D8E2-4521-8929-D65CB389AF81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6CF27A-A891-4609-86FC-E8B329632AA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014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0AE39EF-C0E5-4896-B9D3-7E7938E4611D}" type="slidenum">
              <a:rPr lang="zh-CN" altLang="en-US" smtClean="0">
                <a:latin typeface="UTM Avo" panose="02040603050506020204" pitchFamily="18" charset="0"/>
              </a:rPr>
              <a:t>1</a:t>
            </a:fld>
            <a:endParaRPr lang="zh-CN" altLang="en-US">
              <a:latin typeface="UTM Avo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68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5C44195-EE9F-4C49-B7FE-A5D42C8C9DA0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99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- HS chọn</a:t>
            </a:r>
            <a:r>
              <a:rPr lang="en-US" b="1" baseline="0"/>
              <a:t> các số bất kì để trả lời câu hỏi. HS chọn số nào thì GV sẽ nhấn vào số đó. </a:t>
            </a:r>
            <a:r>
              <a:rPr lang="en-US" b="1"/>
              <a:t>Sau khi HS trả</a:t>
            </a:r>
            <a:r>
              <a:rPr lang="en-US" b="1" baseline="0"/>
              <a:t> lời xong tất cả các câu hỏi, GV nhấn vào ngôi nhà để đến slide bài mới.</a:t>
            </a:r>
          </a:p>
          <a:p>
            <a:r>
              <a:rPr lang="en-US" b="1" baseline="0"/>
              <a:t>- GV ấn vào biểu tượng các cậu bé đang bơi để thi đua giữa 2 đội A và B.</a:t>
            </a:r>
            <a:endParaRPr lang="en-US" b="1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6CF27A-A891-4609-86FC-E8B329632AA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8251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61891" y="0"/>
            <a:ext cx="12253891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389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6128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9520" y="2004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97561B3B-9BA6-4C4D-8B30-45AEED0A188D}" type="datetimeFigureOut">
              <a:rPr lang="en-US" smtClean="0"/>
              <a:pPr/>
              <a:t>3/29/2022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4DADA5AD-FBF5-4393-A73C-EEA18769A2C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180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1F7F18-CCB7-414F-B16B-64885FE5FE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ED805BF-682A-40E7-A8E6-EFFF65BEC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5ACBDF3-D54A-4F8A-9ACC-26F0AF5421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DE62C5-69E7-4A83-8593-1781013135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4EA7C-0BEB-441A-8A40-755387E1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DC6656-9747-40E9-A931-748DC0D7F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36E4766-883B-4D27-9EF0-95A9BD22266C}"/>
              </a:ext>
            </a:extLst>
          </p:cNvPr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44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BB350663-EC9A-4C44-B607-B63DB2B7FE3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246000-100C-40C4-BEF3-5A3E38B699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FDF0F9-3FE1-432B-9703-5AE876434F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75A5E0-2AFF-4AB5-ACE6-7DA7CD4661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F69C67-F520-4179-9639-626A998091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5F03E5-824A-4731-8801-F2B2084D9A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336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56D94F5-CFF9-40EA-9987-8B1A63E8847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EE6104B-2458-498C-ABBA-C0DED10B73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C4E4CF-1B85-4D09-81A8-6864E71A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8E9558-AFB0-4D59-A785-A2FDA35555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208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userDrawn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C354FBDB-570B-47DF-96E0-31EC931D5420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7FA4BBA6-1016-4661-98DC-FB176A95F2CF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9AD1DDED-7DF5-4CD6-A1A3-FC0C2ECC92B2}"/>
              </a:ext>
            </a:extLst>
          </p:cNvPr>
          <p:cNvSpPr/>
          <p:nvPr userDrawn="1"/>
        </p:nvSpPr>
        <p:spPr>
          <a:xfrm>
            <a:off x="11050607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4954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CEE5A00-8F8E-42AF-90E2-066651466F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D880EE-B25B-4758-91EB-EBD635871C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D8255D9-F2D3-47EC-8DB1-5B378E86D5E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1C8935-5503-46B3-AA64-FDD06962785D}" type="datetimeFigureOut">
              <a:rPr lang="en-US" smtClean="0"/>
              <a:t>3/29/2022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92A118-F643-4454-B34F-A87946B13F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3A72231-B6D0-41EB-A4EC-39B7F5689F8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9339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649" r:id="rId4"/>
    <p:sldLayoutId id="2147483650" r:id="rId5"/>
    <p:sldLayoutId id="2147483655" r:id="rId6"/>
    <p:sldLayoutId id="2147483745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4.jpeg"/><Relationship Id="rId4" Type="http://schemas.openxmlformats.org/officeDocument/2006/relationships/image" Target="../media/image38.png"/><Relationship Id="rId9" Type="http://schemas.openxmlformats.org/officeDocument/2006/relationships/image" Target="../media/image4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em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2.png"/><Relationship Id="rId5" Type="http://schemas.openxmlformats.org/officeDocument/2006/relationships/image" Target="../media/image11.GIF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0.png"/><Relationship Id="rId18" Type="http://schemas.openxmlformats.org/officeDocument/2006/relationships/slide" Target="slide8.xml"/><Relationship Id="rId3" Type="http://schemas.openxmlformats.org/officeDocument/2006/relationships/image" Target="../media/image14.png"/><Relationship Id="rId7" Type="http://schemas.openxmlformats.org/officeDocument/2006/relationships/image" Target="../media/image17.png"/><Relationship Id="rId12" Type="http://schemas.microsoft.com/office/2007/relationships/hdphoto" Target="../media/hdphoto4.wdp"/><Relationship Id="rId17" Type="http://schemas.openxmlformats.org/officeDocument/2006/relationships/slide" Target="slide7.xml"/><Relationship Id="rId2" Type="http://schemas.openxmlformats.org/officeDocument/2006/relationships/notesSlide" Target="../notesSlides/notesSlide3.xml"/><Relationship Id="rId16" Type="http://schemas.openxmlformats.org/officeDocument/2006/relationships/slide" Target="slide6.xml"/><Relationship Id="rId20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5" Type="http://schemas.openxmlformats.org/officeDocument/2006/relationships/slide" Target="slide5.xml"/><Relationship Id="rId10" Type="http://schemas.microsoft.com/office/2007/relationships/hdphoto" Target="../media/hdphoto3.wdp"/><Relationship Id="rId19" Type="http://schemas.openxmlformats.org/officeDocument/2006/relationships/slide" Target="slide9.xml"/><Relationship Id="rId4" Type="http://schemas.openxmlformats.org/officeDocument/2006/relationships/image" Target="../media/image15.png"/><Relationship Id="rId9" Type="http://schemas.openxmlformats.org/officeDocument/2006/relationships/image" Target="../media/image18.png"/><Relationship Id="rId14" Type="http://schemas.microsoft.com/office/2007/relationships/hdphoto" Target="../media/hdphoto5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microsoft.com/office/2007/relationships/hdphoto" Target="../media/hdphoto6.wdp"/><Relationship Id="rId4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4.xml"/><Relationship Id="rId5" Type="http://schemas.microsoft.com/office/2007/relationships/hdphoto" Target="../media/hdphoto7.wdp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microsoft.com/office/2007/relationships/hdphoto" Target="../media/hdphoto7.wdp"/><Relationship Id="rId5" Type="http://schemas.openxmlformats.org/officeDocument/2006/relationships/image" Target="../media/image25.png"/><Relationship Id="rId4" Type="http://schemas.openxmlformats.org/officeDocument/2006/relationships/slide" Target="slid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BDA144B1-BC48-4FB5-81A0-5EEE0F41D92F}"/>
              </a:ext>
            </a:extLst>
          </p:cNvPr>
          <p:cNvSpPr/>
          <p:nvPr/>
        </p:nvSpPr>
        <p:spPr>
          <a:xfrm>
            <a:off x="3737846" y="1648606"/>
            <a:ext cx="4716356" cy="23469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Tuần</a:t>
            </a:r>
            <a:r>
              <a:rPr lang="en-US" sz="5200" b="1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4</a:t>
            </a:r>
            <a:endParaRPr lang="en-US" sz="5200" b="1" dirty="0">
              <a:solidFill>
                <a:srgbClr val="00206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17: gi – k 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08EF6DA-C8F1-435A-8108-A2019195E96B}"/>
              </a:ext>
            </a:extLst>
          </p:cNvPr>
          <p:cNvSpPr/>
          <p:nvPr/>
        </p:nvSpPr>
        <p:spPr>
          <a:xfrm>
            <a:off x="9467278" y="99936"/>
            <a:ext cx="25635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TIẾNG VIỆT 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E75980-B8E4-42A9-95B4-7B4E5FA54707}"/>
              </a:ext>
            </a:extLst>
          </p:cNvPr>
          <p:cNvSpPr/>
          <p:nvPr/>
        </p:nvSpPr>
        <p:spPr>
          <a:xfrm>
            <a:off x="11039823" y="684711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1</a:t>
            </a:r>
            <a:endParaRPr lang="en-US" sz="2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116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4" t="20414" r="33208" b="30519"/>
          <a:stretch/>
        </p:blipFill>
        <p:spPr>
          <a:xfrm>
            <a:off x="169077" y="1430077"/>
            <a:ext cx="4407058" cy="30143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541720" y="4880345"/>
            <a:ext cx="214246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giá đỗ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1720" y="4880344"/>
            <a:ext cx="7896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gi</a:t>
            </a:r>
          </a:p>
        </p:txBody>
      </p:sp>
      <p:pic>
        <p:nvPicPr>
          <p:cNvPr id="7" name="WHI5rwvXh1amgG7ZMW60tXRvMRX6E9w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b="1513"/>
          <a:stretch/>
        </p:blipFill>
        <p:spPr>
          <a:xfrm>
            <a:off x="4576135" y="388090"/>
            <a:ext cx="7511312" cy="49635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7F91742-3D9B-4E02-9562-060F5530854F}"/>
              </a:ext>
            </a:extLst>
          </p:cNvPr>
          <p:cNvSpPr/>
          <p:nvPr/>
        </p:nvSpPr>
        <p:spPr>
          <a:xfrm>
            <a:off x="4576135" y="408373"/>
            <a:ext cx="803733" cy="96322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849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83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963" r="37474" b="35874"/>
          <a:stretch/>
        </p:blipFill>
        <p:spPr>
          <a:xfrm>
            <a:off x="792125" y="1584252"/>
            <a:ext cx="3742661" cy="269003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046768" y="4731489"/>
            <a:ext cx="16055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/>
              <a:t>kì đà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046768" y="4731488"/>
            <a:ext cx="61934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FF0000"/>
                </a:solidFill>
              </a:rPr>
              <a:t>k</a:t>
            </a:r>
          </a:p>
        </p:txBody>
      </p:sp>
      <p:pic>
        <p:nvPicPr>
          <p:cNvPr id="7" name="0Q7ZNJ6ri2xlPFDHDNZaM59P3WB3OzEo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81" end="0.9791"/>
                </p14:media>
              </p:ext>
            </p:extLst>
          </p:nvPr>
        </p:nvPicPr>
        <p:blipFill rotWithShape="1">
          <a:blip r:embed="rId5"/>
          <a:srcRect l="389" t="1579" r="796" b="1948"/>
          <a:stretch/>
        </p:blipFill>
        <p:spPr>
          <a:xfrm>
            <a:off x="4831882" y="423511"/>
            <a:ext cx="7168935" cy="5245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678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14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24" t="19462" r="33208" b="30519"/>
          <a:stretch/>
        </p:blipFill>
        <p:spPr>
          <a:xfrm>
            <a:off x="844244" y="1281225"/>
            <a:ext cx="4407058" cy="307281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869" y="4667882"/>
            <a:ext cx="2345808" cy="9293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81" t="8963" r="37474" b="35874"/>
          <a:stretch/>
        </p:blipFill>
        <p:spPr>
          <a:xfrm>
            <a:off x="7219506" y="1663999"/>
            <a:ext cx="3742661" cy="26900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15669" y="4805916"/>
            <a:ext cx="1714167" cy="653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576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2" descr="https://i.pinimg.com/564x/af/e8/13/afe8134f83a83eafceb4b7f25e9ebc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316" y="451292"/>
            <a:ext cx="10701670" cy="633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72166" y="2893311"/>
            <a:ext cx="3516898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10000" b="1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NI-Avo" pitchFamily="2" charset="0"/>
              </a:rPr>
              <a:t>Gi</a:t>
            </a:r>
            <a:endParaRPr lang="en-US" sz="10000" b="1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NI-Av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984800" y="1470887"/>
            <a:ext cx="2994393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10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NI-Avo" pitchFamily="2" charset="0"/>
              </a:rPr>
              <a:t>gi</a:t>
            </a:r>
            <a:endParaRPr lang="en-US" sz="10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NI-Avo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142959" y="3785478"/>
            <a:ext cx="2393352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10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gi</a:t>
            </a:r>
            <a:endParaRPr lang="en-US" sz="10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1186780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2" descr="https://i.pinimg.com/564x/af/e8/13/afe8134f83a83eafceb4b7f25e9ebc8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477" y="562497"/>
            <a:ext cx="10701670" cy="6332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/>
          <p:nvPr/>
        </p:nvSpPr>
        <p:spPr>
          <a:xfrm>
            <a:off x="2973482" y="2745098"/>
            <a:ext cx="1821711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en-US" sz="10000" b="1">
                <a:ln w="11430"/>
                <a:solidFill>
                  <a:srgbClr val="6600CC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NI-Avo" pitchFamily="2" charset="0"/>
              </a:rPr>
              <a:t>K</a:t>
            </a:r>
            <a:endParaRPr lang="en-US" sz="10000" b="1" dirty="0">
              <a:ln w="11430"/>
              <a:solidFill>
                <a:srgbClr val="6600CC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NI-Avo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5083494" y="1338329"/>
            <a:ext cx="3194049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10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VNI-Avo" pitchFamily="2" charset="0"/>
              </a:rPr>
              <a:t>k</a:t>
            </a:r>
            <a:endParaRPr lang="en-US" sz="10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VNI-Avo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5686752" y="3787857"/>
            <a:ext cx="2393352" cy="1631216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sz="10000" b="1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HP001 4 hàng" pitchFamily="34" charset="0"/>
              </a:rPr>
              <a:t>k</a:t>
            </a:r>
            <a:endParaRPr lang="en-US" sz="10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HP001 4 hàng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000751"/>
      </p:ext>
    </p:extLst>
  </p:cSld>
  <p:clrMapOvr>
    <a:masterClrMapping/>
  </p:clrMapOvr>
  <p:transition spd="med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1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3650" y="500514"/>
            <a:ext cx="10587791" cy="635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40105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349" y="1219538"/>
            <a:ext cx="3104931" cy="268446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8834" y="1297161"/>
            <a:ext cx="3238020" cy="218741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1124" y="1470284"/>
            <a:ext cx="2302917" cy="2261217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2457" y="4691182"/>
            <a:ext cx="2080368" cy="200521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05769" y="4728646"/>
            <a:ext cx="3313229" cy="200521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96119" y="4607214"/>
            <a:ext cx="2147601" cy="203008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7281" y="451485"/>
            <a:ext cx="10886440" cy="768738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821229" y="451775"/>
            <a:ext cx="10683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>
                <a:solidFill>
                  <a:srgbClr val="002060"/>
                </a:solidFill>
              </a:rPr>
              <a:t>Tiếng nào có chữ </a:t>
            </a:r>
            <a:r>
              <a:rPr lang="en-US" sz="3600">
                <a:solidFill>
                  <a:srgbClr val="FF0000"/>
                </a:solidFill>
              </a:rPr>
              <a:t>gi</a:t>
            </a:r>
            <a:r>
              <a:rPr lang="en-US" sz="3600">
                <a:solidFill>
                  <a:srgbClr val="002060"/>
                </a:solidFill>
              </a:rPr>
              <a:t>? Tiếng nào có chữ </a:t>
            </a:r>
            <a:r>
              <a:rPr lang="en-US" sz="3600">
                <a:solidFill>
                  <a:srgbClr val="FF0000"/>
                </a:solidFill>
              </a:rPr>
              <a:t>k</a:t>
            </a:r>
            <a:r>
              <a:rPr lang="en-US" sz="3600">
                <a:solidFill>
                  <a:srgbClr val="002060"/>
                </a:solidFill>
              </a:rPr>
              <a:t>?</a:t>
            </a:r>
          </a:p>
        </p:txBody>
      </p:sp>
      <p:pic>
        <p:nvPicPr>
          <p:cNvPr id="13" name="Picture 8" descr="https://i.pinimg.com/564x/ca/62/98/ca6298770cdf26a2dc748fe1e22b4353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" t="3155" r="6192" b="3500"/>
          <a:stretch/>
        </p:blipFill>
        <p:spPr bwMode="auto">
          <a:xfrm>
            <a:off x="3611462" y="3707407"/>
            <a:ext cx="842547" cy="899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8" descr="https://i.pinimg.com/564x/ca/62/98/ca6298770cdf26a2dc748fe1e22b4353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04" t="3155" r="6192" b="3500"/>
          <a:stretch/>
        </p:blipFill>
        <p:spPr bwMode="auto">
          <a:xfrm>
            <a:off x="6164542" y="3681291"/>
            <a:ext cx="836332" cy="893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765689" y="3707407"/>
            <a:ext cx="64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0070C0"/>
                </a:solidFill>
              </a:rPr>
              <a:t>gi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420148" y="3705698"/>
            <a:ext cx="6400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>
                <a:solidFill>
                  <a:srgbClr val="FF7707"/>
                </a:solidFill>
              </a:rPr>
              <a:t>k</a:t>
            </a:r>
          </a:p>
        </p:txBody>
      </p:sp>
      <p:cxnSp>
        <p:nvCxnSpPr>
          <p:cNvPr id="17" name="Straight Connector 16"/>
          <p:cNvCxnSpPr>
            <a:cxnSpLocks/>
            <a:stCxn id="2" idx="3"/>
            <a:endCxn id="14" idx="1"/>
          </p:cNvCxnSpPr>
          <p:nvPr/>
        </p:nvCxnSpPr>
        <p:spPr>
          <a:xfrm>
            <a:off x="3256280" y="2561770"/>
            <a:ext cx="2908262" cy="1566106"/>
          </a:xfrm>
          <a:prstGeom prst="line">
            <a:avLst/>
          </a:prstGeom>
          <a:ln w="28575">
            <a:solidFill>
              <a:srgbClr val="FF81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cxnSpLocks/>
            <a:endCxn id="4" idx="2"/>
          </p:cNvCxnSpPr>
          <p:nvPr/>
        </p:nvCxnSpPr>
        <p:spPr>
          <a:xfrm flipV="1">
            <a:off x="6950352" y="3731501"/>
            <a:ext cx="2562231" cy="250061"/>
          </a:xfrm>
          <a:prstGeom prst="line">
            <a:avLst/>
          </a:prstGeom>
          <a:ln w="28575">
            <a:solidFill>
              <a:srgbClr val="FF770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cxnSpLocks/>
            <a:stCxn id="5" idx="0"/>
            <a:endCxn id="13" idx="1"/>
          </p:cNvCxnSpPr>
          <p:nvPr/>
        </p:nvCxnSpPr>
        <p:spPr>
          <a:xfrm flipV="1">
            <a:off x="1712641" y="4157311"/>
            <a:ext cx="1898821" cy="533871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>
            <a:cxnSpLocks/>
          </p:cNvCxnSpPr>
          <p:nvPr/>
        </p:nvCxnSpPr>
        <p:spPr>
          <a:xfrm flipV="1">
            <a:off x="5321995" y="4437992"/>
            <a:ext cx="1098153" cy="290654"/>
          </a:xfrm>
          <a:prstGeom prst="line">
            <a:avLst/>
          </a:prstGeom>
          <a:ln w="28575">
            <a:solidFill>
              <a:srgbClr val="FF811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>
            <a:cxnSpLocks/>
            <a:endCxn id="3" idx="2"/>
          </p:cNvCxnSpPr>
          <p:nvPr/>
        </p:nvCxnSpPr>
        <p:spPr>
          <a:xfrm flipV="1">
            <a:off x="4438788" y="3484577"/>
            <a:ext cx="1329056" cy="62251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cxnSpLocks/>
            <a:stCxn id="13" idx="3"/>
            <a:endCxn id="7" idx="1"/>
          </p:cNvCxnSpPr>
          <p:nvPr/>
        </p:nvCxnSpPr>
        <p:spPr>
          <a:xfrm>
            <a:off x="4454009" y="4157311"/>
            <a:ext cx="4642110" cy="1464947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632889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22" t="18720" r="6143" b="11213"/>
          <a:stretch/>
        </p:blipFill>
        <p:spPr>
          <a:xfrm>
            <a:off x="3636334" y="1345018"/>
            <a:ext cx="7804298" cy="3274829"/>
          </a:xfrm>
          <a:prstGeom prst="rect">
            <a:avLst/>
          </a:prstGeom>
        </p:spPr>
      </p:pic>
      <p:pic>
        <p:nvPicPr>
          <p:cNvPr id="5" name="Picture 20" descr="https://i.pinimg.com/564x/3b/94/80/3b9480ec6e90b2dc6f56cf54c5d7354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865" y="1281396"/>
            <a:ext cx="3386469" cy="3244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632097" y="2418907"/>
            <a:ext cx="18606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rgbClr val="002060"/>
                </a:solidFill>
              </a:rPr>
              <a:t>Ghi nhớ</a:t>
            </a:r>
          </a:p>
        </p:txBody>
      </p:sp>
    </p:spTree>
    <p:extLst>
      <p:ext uri="{BB962C8B-B14F-4D97-AF65-F5344CB8AC3E}">
        <p14:creationId xmlns:p14="http://schemas.microsoft.com/office/powerpoint/2010/main" val="8804584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ttps://i.pinimg.com/564x/d7/6c/7d/d76c7d11cc09986926b0b5e5c69d749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04" y="3601794"/>
            <a:ext cx="2979241" cy="297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6" name="组合 4">
            <a:extLst>
              <a:ext uri="{FF2B5EF4-FFF2-40B4-BE49-F238E27FC236}">
                <a16:creationId xmlns:a16="http://schemas.microsoft.com/office/drawing/2014/main" id="{806D24D6-F000-4273-9DDB-3C084FEC07CD}"/>
              </a:ext>
            </a:extLst>
          </p:cNvPr>
          <p:cNvGrpSpPr/>
          <p:nvPr/>
        </p:nvGrpSpPr>
        <p:grpSpPr>
          <a:xfrm>
            <a:off x="4123737" y="573403"/>
            <a:ext cx="6653099" cy="3466495"/>
            <a:chOff x="7552489" y="-3020772"/>
            <a:chExt cx="8517089" cy="5887204"/>
          </a:xfrm>
        </p:grpSpPr>
        <p:pic>
          <p:nvPicPr>
            <p:cNvPr id="7" name="图片 13">
              <a:extLst>
                <a:ext uri="{FF2B5EF4-FFF2-40B4-BE49-F238E27FC236}">
                  <a16:creationId xmlns:a16="http://schemas.microsoft.com/office/drawing/2014/main" id="{E14EFD27-A0AB-4803-A654-62F45BB7F69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2489" y="-3020772"/>
              <a:ext cx="8407457" cy="5887204"/>
            </a:xfrm>
            <a:prstGeom prst="rect">
              <a:avLst/>
            </a:prstGeom>
          </p:spPr>
        </p:pic>
        <p:pic>
          <p:nvPicPr>
            <p:cNvPr id="10" name="图片 15">
              <a:extLst>
                <a:ext uri="{FF2B5EF4-FFF2-40B4-BE49-F238E27FC236}">
                  <a16:creationId xmlns:a16="http://schemas.microsoft.com/office/drawing/2014/main" id="{821AB21B-2DF6-4EAF-86C9-1886F3E7798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44779" y="838603"/>
              <a:ext cx="1624799" cy="1930400"/>
            </a:xfrm>
            <a:prstGeom prst="rect">
              <a:avLst/>
            </a:prstGeom>
          </p:spPr>
        </p:pic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4E082C9B-D93C-4226-8F43-2AF0F4E78599}"/>
              </a:ext>
            </a:extLst>
          </p:cNvPr>
          <p:cNvSpPr txBox="1"/>
          <p:nvPr/>
        </p:nvSpPr>
        <p:spPr>
          <a:xfrm>
            <a:off x="5917467" y="2046128"/>
            <a:ext cx="4816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002060"/>
                </a:solidFill>
              </a:rPr>
              <a:t>Thư giãn</a:t>
            </a:r>
          </a:p>
        </p:txBody>
      </p:sp>
    </p:spTree>
    <p:extLst>
      <p:ext uri="{BB962C8B-B14F-4D97-AF65-F5344CB8AC3E}">
        <p14:creationId xmlns:p14="http://schemas.microsoft.com/office/powerpoint/2010/main" val="11997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ắc kim thang">
            <a:hlinkClick r:id="" action="ppaction://media"/>
            <a:extLst>
              <a:ext uri="{FF2B5EF4-FFF2-40B4-BE49-F238E27FC236}">
                <a16:creationId xmlns:a16="http://schemas.microsoft.com/office/drawing/2014/main" id="{133FDD0C-6142-4A89-B828-8CE1C60C9433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13886"/>
            <a:ext cx="12232758" cy="644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226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21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5265930" y="2555996"/>
            <a:ext cx="312065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prstClr val="white"/>
                </a:solidFill>
              </a:rPr>
              <a:t>Khởi động</a:t>
            </a:r>
          </a:p>
        </p:txBody>
      </p:sp>
      <p:pic>
        <p:nvPicPr>
          <p:cNvPr id="9" name="Picture 8" descr="https://i.pinimg.com/564x/d7/6c/7d/d76c7d11cc09986926b0b5e5c69d749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0604" y="3601794"/>
            <a:ext cx="2979241" cy="29792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组合 4">
            <a:extLst>
              <a:ext uri="{FF2B5EF4-FFF2-40B4-BE49-F238E27FC236}">
                <a16:creationId xmlns:a16="http://schemas.microsoft.com/office/drawing/2014/main" id="{EDEF2D05-E285-469F-A4FA-4DB6DEF1341D}"/>
              </a:ext>
            </a:extLst>
          </p:cNvPr>
          <p:cNvGrpSpPr/>
          <p:nvPr/>
        </p:nvGrpSpPr>
        <p:grpSpPr>
          <a:xfrm>
            <a:off x="4017859" y="506026"/>
            <a:ext cx="6653099" cy="3466495"/>
            <a:chOff x="7552489" y="-3020772"/>
            <a:chExt cx="8517089" cy="5887204"/>
          </a:xfrm>
        </p:grpSpPr>
        <p:pic>
          <p:nvPicPr>
            <p:cNvPr id="15" name="图片 13">
              <a:extLst>
                <a:ext uri="{FF2B5EF4-FFF2-40B4-BE49-F238E27FC236}">
                  <a16:creationId xmlns:a16="http://schemas.microsoft.com/office/drawing/2014/main" id="{EC249997-7726-42F1-BC13-6841A9B860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7552489" y="-3020772"/>
              <a:ext cx="8407457" cy="5887204"/>
            </a:xfrm>
            <a:prstGeom prst="rect">
              <a:avLst/>
            </a:prstGeom>
          </p:spPr>
        </p:pic>
        <p:pic>
          <p:nvPicPr>
            <p:cNvPr id="16" name="图片 15">
              <a:extLst>
                <a:ext uri="{FF2B5EF4-FFF2-40B4-BE49-F238E27FC236}">
                  <a16:creationId xmlns:a16="http://schemas.microsoft.com/office/drawing/2014/main" id="{5EA86349-AF04-4C1A-ADEA-930B0C94DB6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4444779" y="838603"/>
              <a:ext cx="1624799" cy="1930400"/>
            </a:xfrm>
            <a:prstGeom prst="rect">
              <a:avLst/>
            </a:prstGeom>
          </p:spPr>
        </p:pic>
      </p:grpSp>
      <p:sp>
        <p:nvSpPr>
          <p:cNvPr id="17" name="TextBox 16">
            <a:extLst>
              <a:ext uri="{FF2B5EF4-FFF2-40B4-BE49-F238E27FC236}">
                <a16:creationId xmlns:a16="http://schemas.microsoft.com/office/drawing/2014/main" id="{1079CD13-E32E-43F7-A4CE-2E1793894867}"/>
              </a:ext>
            </a:extLst>
          </p:cNvPr>
          <p:cNvSpPr txBox="1"/>
          <p:nvPr/>
        </p:nvSpPr>
        <p:spPr>
          <a:xfrm>
            <a:off x="5439567" y="1969126"/>
            <a:ext cx="48165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002060"/>
                </a:solidFill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59282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Kết quả hình ảnh cho cut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6"/>
          <a:stretch/>
        </p:blipFill>
        <p:spPr bwMode="auto">
          <a:xfrm>
            <a:off x="1551991" y="877187"/>
            <a:ext cx="9154061" cy="480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436967" y="2921168"/>
            <a:ext cx="43221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>
                <a:solidFill>
                  <a:srgbClr val="002060"/>
                </a:solidFill>
              </a:rPr>
              <a:t>Tập đọc</a:t>
            </a:r>
          </a:p>
        </p:txBody>
      </p:sp>
    </p:spTree>
    <p:extLst>
      <p:ext uri="{BB962C8B-B14F-4D97-AF65-F5344CB8AC3E}">
        <p14:creationId xmlns:p14="http://schemas.microsoft.com/office/powerpoint/2010/main" val="273664979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65" t="34276" r="15026" b="5138"/>
          <a:stretch/>
        </p:blipFill>
        <p:spPr>
          <a:xfrm>
            <a:off x="499729" y="813392"/>
            <a:ext cx="11217349" cy="5640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17397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4399" y="1238203"/>
            <a:ext cx="10618113" cy="3526302"/>
          </a:xfrm>
          <a:prstGeom prst="rect">
            <a:avLst/>
          </a:prstGeom>
        </p:spPr>
      </p:pic>
      <p:pic>
        <p:nvPicPr>
          <p:cNvPr id="3" name="Picture 2" descr="https://i.pinimg.com/564x/0f/bd/3f/0fbd3f78e711c206b5df6a8499b99b7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9339" y="430619"/>
            <a:ext cx="2041451" cy="15948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1165790" y="2079777"/>
            <a:ext cx="326235" cy="3036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b="1" dirty="0">
                <a:solidFill>
                  <a:srgbClr val="FF0000"/>
                </a:solidFill>
                <a:latin typeface="VNI-Avo" pitchFamily="2" charset="0"/>
              </a:rPr>
              <a:t>1</a:t>
            </a:r>
            <a:endParaRPr lang="en-US" sz="24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5" name="Oval 4"/>
          <p:cNvSpPr/>
          <p:nvPr/>
        </p:nvSpPr>
        <p:spPr>
          <a:xfrm>
            <a:off x="4052529" y="2079777"/>
            <a:ext cx="326235" cy="3036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VNI-Avo" pitchFamily="2" charset="0"/>
              </a:rPr>
              <a:t>2</a:t>
            </a:r>
            <a:endParaRPr lang="en-US" sz="24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6" name="Oval 5"/>
          <p:cNvSpPr/>
          <p:nvPr/>
        </p:nvSpPr>
        <p:spPr>
          <a:xfrm>
            <a:off x="6108158" y="2079777"/>
            <a:ext cx="326235" cy="3036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VNI-Avo" pitchFamily="2" charset="0"/>
              </a:rPr>
              <a:t>3</a:t>
            </a:r>
            <a:endParaRPr lang="en-US" sz="24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7" name="Oval 6"/>
          <p:cNvSpPr/>
          <p:nvPr/>
        </p:nvSpPr>
        <p:spPr>
          <a:xfrm>
            <a:off x="8567823" y="2079777"/>
            <a:ext cx="326235" cy="3036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VNI-Avo" pitchFamily="2" charset="0"/>
              </a:rPr>
              <a:t>4</a:t>
            </a:r>
            <a:endParaRPr lang="en-US" sz="24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8" name="Oval 7"/>
          <p:cNvSpPr/>
          <p:nvPr/>
        </p:nvSpPr>
        <p:spPr>
          <a:xfrm>
            <a:off x="708752" y="2928890"/>
            <a:ext cx="326235" cy="3036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VNI-Avo" pitchFamily="2" charset="0"/>
              </a:rPr>
              <a:t>5</a:t>
            </a:r>
            <a:endParaRPr lang="en-US" sz="24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sp>
        <p:nvSpPr>
          <p:cNvPr id="9" name="Oval 8"/>
          <p:cNvSpPr/>
          <p:nvPr/>
        </p:nvSpPr>
        <p:spPr>
          <a:xfrm>
            <a:off x="1218953" y="3786303"/>
            <a:ext cx="326235" cy="30365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>
                <a:solidFill>
                  <a:srgbClr val="FF0000"/>
                </a:solidFill>
                <a:latin typeface="VNI-Avo" pitchFamily="2" charset="0"/>
              </a:rPr>
              <a:t>6</a:t>
            </a:r>
            <a:endParaRPr lang="en-US" sz="2400" b="1" dirty="0">
              <a:solidFill>
                <a:srgbClr val="FF0000"/>
              </a:solidFill>
              <a:latin typeface="VNI-Avo" pitchFamily="2" charset="0"/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 flipV="1">
            <a:off x="5587409" y="1881963"/>
            <a:ext cx="1313121" cy="3721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2083905" y="3647895"/>
            <a:ext cx="131461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7472673" y="2870791"/>
            <a:ext cx="659219" cy="1063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V="1">
            <a:off x="1010096" y="3647895"/>
            <a:ext cx="963858" cy="974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6356497" y="4507719"/>
            <a:ext cx="659219" cy="10633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24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i.pinimg.com/564x/5d/65/53/5d6553f1a00fa3176db4e05d82cb7b7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679" y="3938511"/>
            <a:ext cx="1633042" cy="23032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Kết quả hình ảnh cho cute background">
            <a:extLst>
              <a:ext uri="{FF2B5EF4-FFF2-40B4-BE49-F238E27FC236}">
                <a16:creationId xmlns:a16="http://schemas.microsoft.com/office/drawing/2014/main" id="{3A16B051-A552-4989-B931-532C9491B7C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256"/>
          <a:stretch/>
        </p:blipFill>
        <p:spPr bwMode="auto">
          <a:xfrm>
            <a:off x="1956252" y="1026059"/>
            <a:ext cx="9154061" cy="480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8A321002-685A-4E75-BD03-57E1EA2F7651}"/>
              </a:ext>
            </a:extLst>
          </p:cNvPr>
          <p:cNvSpPr txBox="1"/>
          <p:nvPr/>
        </p:nvSpPr>
        <p:spPr>
          <a:xfrm>
            <a:off x="5063873" y="3244160"/>
            <a:ext cx="313128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>
                <a:solidFill>
                  <a:srgbClr val="002060"/>
                </a:solidFill>
              </a:rPr>
              <a:t>Tập viết</a:t>
            </a:r>
          </a:p>
        </p:txBody>
      </p:sp>
    </p:spTree>
    <p:extLst>
      <p:ext uri="{BB962C8B-B14F-4D97-AF65-F5344CB8AC3E}">
        <p14:creationId xmlns:p14="http://schemas.microsoft.com/office/powerpoint/2010/main" val="64934476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2" t="38005" r="21312" b="35673"/>
          <a:stretch/>
        </p:blipFill>
        <p:spPr>
          <a:xfrm>
            <a:off x="893134" y="1244010"/>
            <a:ext cx="11142921" cy="1967023"/>
          </a:xfrm>
          <a:prstGeom prst="rect">
            <a:avLst/>
          </a:prstGeom>
        </p:spPr>
      </p:pic>
      <p:pic>
        <p:nvPicPr>
          <p:cNvPr id="5" name="Picture 6" descr="https://i.pinimg.com/564x/5d/65/53/5d6553f1a00fa3176db4e05d82cb7b7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812" y="3383399"/>
            <a:ext cx="1988184" cy="2804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0916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Uw2i771ZIHxjeV53KaBOotkDddPIoGzH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472090"/>
            <a:ext cx="12192000" cy="638591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55F999A-6094-4B97-AD86-3950BD52DAB4}"/>
              </a:ext>
            </a:extLst>
          </p:cNvPr>
          <p:cNvSpPr/>
          <p:nvPr/>
        </p:nvSpPr>
        <p:spPr>
          <a:xfrm>
            <a:off x="0" y="481263"/>
            <a:ext cx="1414914" cy="131866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21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2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0FC659F-59EC-4D6D-8AEB-23C5B7308456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1953087" y="2874987"/>
            <a:ext cx="9144000" cy="898525"/>
          </a:xfrm>
        </p:spPr>
        <p:txBody>
          <a:bodyPr>
            <a:normAutofit/>
          </a:bodyPr>
          <a:lstStyle/>
          <a:p>
            <a:r>
              <a:rPr lang="en-US" sz="4800" b="1" dirty="0">
                <a:solidFill>
                  <a:srgbClr val="FF8119"/>
                </a:solidFill>
              </a:rPr>
              <a:t>Hoc10 </a:t>
            </a:r>
            <a:r>
              <a:rPr lang="en-US" sz="4800" b="1" dirty="0" err="1">
                <a:solidFill>
                  <a:srgbClr val="FF8119"/>
                </a:solidFill>
              </a:rPr>
              <a:t>chúc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các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em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học</a:t>
            </a:r>
            <a:r>
              <a:rPr lang="en-US" sz="4800" b="1" dirty="0">
                <a:solidFill>
                  <a:srgbClr val="FF8119"/>
                </a:solidFill>
              </a:rPr>
              <a:t> </a:t>
            </a:r>
            <a:r>
              <a:rPr lang="en-US" sz="4800" b="1" dirty="0" err="1">
                <a:solidFill>
                  <a:srgbClr val="FF8119"/>
                </a:solidFill>
              </a:rPr>
              <a:t>tốt</a:t>
            </a:r>
            <a:r>
              <a:rPr lang="en-US" sz="4800" b="1" dirty="0">
                <a:solidFill>
                  <a:srgbClr val="FF8119"/>
                </a:solidFill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36925782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4975"/>
            <a:ext cx="12192000" cy="6448425"/>
          </a:xfrm>
        </p:spPr>
      </p:pic>
      <p:pic>
        <p:nvPicPr>
          <p:cNvPr id="6" name="360 Độ Thể Thao - nhacchuong.me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90602" y="434700"/>
            <a:ext cx="731520" cy="73152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40430" y="434700"/>
            <a:ext cx="4024423" cy="84303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140619" y="563830"/>
            <a:ext cx="41277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2060"/>
                </a:solidFill>
              </a:rPr>
              <a:t>CUỘC THI BƠI LỘI</a:t>
            </a:r>
          </a:p>
        </p:txBody>
      </p:sp>
    </p:spTree>
    <p:extLst>
      <p:ext uri="{BB962C8B-B14F-4D97-AF65-F5344CB8AC3E}">
        <p14:creationId xmlns:p14="http://schemas.microsoft.com/office/powerpoint/2010/main" val="36706183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8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14"/>
          <a:stretch>
            <a:fillRect/>
          </a:stretch>
        </p:blipFill>
        <p:spPr bwMode="auto">
          <a:xfrm>
            <a:off x="0" y="425301"/>
            <a:ext cx="12192000" cy="529191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38304" r="-31"/>
          <a:stretch/>
        </p:blipFill>
        <p:spPr bwMode="auto">
          <a:xfrm>
            <a:off x="0" y="3310215"/>
            <a:ext cx="12260062" cy="3547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1506" b="100000" l="3875" r="71250">
                        <a14:foregroundMark x1="11500" y1="87040" x2="16000" y2="85289"/>
                        <a14:foregroundMark x1="13500" y1="73730" x2="17875" y2="73380"/>
                        <a14:backgroundMark x1="4500" y1="62697" x2="31875" y2="53940"/>
                        <a14:backgroundMark x1="51125" y1="46585" x2="64875" y2="41506"/>
                        <a14:backgroundMark x1="14000" y1="95972" x2="68375" y2="775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040" t="44372" r="39696" b="7180"/>
          <a:stretch>
            <a:fillRect/>
          </a:stretch>
        </p:blipFill>
        <p:spPr bwMode="auto">
          <a:xfrm>
            <a:off x="-121920" y="3909696"/>
            <a:ext cx="1988821" cy="1368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8043" l="778" r="100000">
                        <a14:foregroundMark x1="36333" y1="58152" x2="47778" y2="56522"/>
                        <a14:backgroundMark x1="27111" y1="63152" x2="31889" y2="62500"/>
                        <a14:backgroundMark x1="35556" y1="61522" x2="43333" y2="63152"/>
                        <a14:backgroundMark x1="47444" y1="62826" x2="51778" y2="64457"/>
                        <a14:backgroundMark x1="46111" y1="61848" x2="46111" y2="6445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-762000" y="4671960"/>
            <a:ext cx="2919160" cy="2984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564" b="100000" l="500" r="59125">
                        <a14:foregroundMark x1="24500" y1="85263" x2="23625" y2="95338"/>
                        <a14:foregroundMark x1="10500" y1="71729" x2="8500" y2="7759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39226" b="-10166"/>
          <a:stretch>
            <a:fillRect/>
          </a:stretch>
        </p:blipFill>
        <p:spPr bwMode="auto">
          <a:xfrm>
            <a:off x="2529840" y="342901"/>
            <a:ext cx="1650643" cy="2487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0" b="70677" l="57875" r="100000">
                        <a14:foregroundMark x1="78750" y1="49173" x2="79000" y2="60752"/>
                        <a14:foregroundMark x1="74750" y1="48271" x2="74000" y2="52782"/>
                        <a14:foregroundMark x1="73125" y1="48421" x2="73375" y2="51429"/>
                        <a14:foregroundMark x1="81750" y1="57444" x2="85625" y2="6030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7061" b="28509"/>
          <a:stretch>
            <a:fillRect/>
          </a:stretch>
        </p:blipFill>
        <p:spPr bwMode="auto">
          <a:xfrm>
            <a:off x="4381500" y="804173"/>
            <a:ext cx="1229717" cy="17018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Picture 4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54375">
                        <a14:foregroundMark x1="23750" y1="53919" x2="23250" y2="65796"/>
                        <a14:foregroundMark x1="18875" y1="54869" x2="19500" y2="65321"/>
                        <a14:foregroundMark x1="20000" y1="52257" x2="17500" y2="57482"/>
                        <a14:foregroundMark x1="19500" y1="79335" x2="23250" y2="85511"/>
                        <a14:foregroundMark x1="30375" y1="55344" x2="39875" y2="7886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" r="47556" b="-8653"/>
          <a:stretch>
            <a:fillRect/>
          </a:stretch>
        </p:blipFill>
        <p:spPr bwMode="auto">
          <a:xfrm>
            <a:off x="5694359" y="817447"/>
            <a:ext cx="1732666" cy="2041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Flowchart: Connector 3">
            <a:hlinkClick r:id="rId15" action="ppaction://hlinksldjump"/>
          </p:cNvPr>
          <p:cNvSpPr/>
          <p:nvPr/>
        </p:nvSpPr>
        <p:spPr>
          <a:xfrm>
            <a:off x="2818427" y="2559837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80" b="1" kern="0" dirty="0">
                <a:solidFill>
                  <a:srgbClr val="FFFFFF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1</a:t>
            </a:r>
          </a:p>
        </p:txBody>
      </p:sp>
      <p:sp>
        <p:nvSpPr>
          <p:cNvPr id="19" name="Flowchart: Connector 18">
            <a:hlinkClick r:id="rId16" action="ppaction://hlinksldjump"/>
          </p:cNvPr>
          <p:cNvSpPr/>
          <p:nvPr/>
        </p:nvSpPr>
        <p:spPr>
          <a:xfrm>
            <a:off x="3685183" y="2567174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80" b="1" kern="0" dirty="0">
                <a:solidFill>
                  <a:srgbClr val="FFFFFF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2</a:t>
            </a:r>
          </a:p>
        </p:txBody>
      </p:sp>
      <p:sp>
        <p:nvSpPr>
          <p:cNvPr id="20" name="Flowchart: Connector 19">
            <a:hlinkClick r:id="rId17" action="ppaction://hlinksldjump"/>
          </p:cNvPr>
          <p:cNvSpPr/>
          <p:nvPr/>
        </p:nvSpPr>
        <p:spPr>
          <a:xfrm>
            <a:off x="4536104" y="2593386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80" b="1" kern="0" dirty="0">
                <a:solidFill>
                  <a:srgbClr val="FFFFFF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3</a:t>
            </a:r>
          </a:p>
        </p:txBody>
      </p:sp>
      <p:sp>
        <p:nvSpPr>
          <p:cNvPr id="21" name="Flowchart: Connector 20">
            <a:hlinkClick r:id="rId18" action="ppaction://hlinksldjump"/>
          </p:cNvPr>
          <p:cNvSpPr/>
          <p:nvPr/>
        </p:nvSpPr>
        <p:spPr>
          <a:xfrm>
            <a:off x="5341116" y="2593386"/>
            <a:ext cx="617220" cy="667010"/>
          </a:xfrm>
          <a:prstGeom prst="flowChartConnector">
            <a:avLst/>
          </a:prstGeom>
          <a:solidFill>
            <a:srgbClr val="FF006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880" b="1" kern="0" dirty="0">
                <a:solidFill>
                  <a:schemeClr val="bg1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4</a:t>
            </a:r>
          </a:p>
        </p:txBody>
      </p:sp>
      <p:sp>
        <p:nvSpPr>
          <p:cNvPr id="5" name="Rectangle 4"/>
          <p:cNvSpPr/>
          <p:nvPr/>
        </p:nvSpPr>
        <p:spPr>
          <a:xfrm rot="5400000">
            <a:off x="11373026" y="4412577"/>
            <a:ext cx="1150360" cy="4405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20" b="1" kern="0" dirty="0">
                <a:solidFill>
                  <a:srgbClr val="FFFFF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ĐỘI A</a:t>
            </a:r>
          </a:p>
        </p:txBody>
      </p:sp>
      <p:sp>
        <p:nvSpPr>
          <p:cNvPr id="24" name="Rectangle 23"/>
          <p:cNvSpPr/>
          <p:nvPr/>
        </p:nvSpPr>
        <p:spPr>
          <a:xfrm rot="5400000">
            <a:off x="11311579" y="5715495"/>
            <a:ext cx="1222810" cy="440514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2520" b="1" kern="0" dirty="0">
                <a:solidFill>
                  <a:srgbClr val="FFFFFF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ĐỘI B</a:t>
            </a:r>
          </a:p>
        </p:txBody>
      </p:sp>
      <p:pic>
        <p:nvPicPr>
          <p:cNvPr id="3" name="Picture 2">
            <a:hlinkClick r:id="rId19" action="ppaction://hlinksldjump"/>
            <a:extLst>
              <a:ext uri="{FF2B5EF4-FFF2-40B4-BE49-F238E27FC236}">
                <a16:creationId xmlns:a16="http://schemas.microsoft.com/office/drawing/2014/main" id="{32BC3246-5EBB-4EF8-9426-8B0BA2D06D9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2477" y="210312"/>
            <a:ext cx="897176" cy="87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377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0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25 0 E" pathEditMode="relative" ptsTypes="">
                                      <p:cBhvr>
                                        <p:cTn id="39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-4.44444E-6 L 0.5 -4.44444E-6 " pathEditMode="relative" rAng="0" ptsTypes="AA">
                                      <p:cBhvr>
                                        <p:cTn id="43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-4.44444E-6 L 0.75 -4.44444E-6 " pathEditMode="relative" rAng="0" ptsTypes="AA">
                                      <p:cBhvr>
                                        <p:cTn id="47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7"/>
                  </p:tgtEl>
                </p:cond>
              </p:nextCondLst>
            </p:seq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0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1.11111E-6 L 0.25 1.11111E-6 " pathEditMode="relative" rAng="0" ptsTypes="AA">
                                      <p:cBhvr>
                                        <p:cTn id="52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5 1.11111E-6 L 0.5 1.11111E-6 " pathEditMode="relative" rAng="0" ptsTypes="AA">
                                      <p:cBhvr>
                                        <p:cTn id="5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5 1.11111E-6 L 0.75 1.11111E-6 " pathEditMode="relative" rAng="0" ptsTypes="AA">
                                      <p:cBhvr>
                                        <p:cTn id="6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26"/>
                  </p:tgtEl>
                </p:cond>
              </p:nextCondLst>
            </p:seq>
            <p:seq concurrent="1" nextAc="seek">
              <p:cTn id="6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2" fill="hold">
                      <p:stCondLst>
                        <p:cond delay="0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7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4" grpId="0" animBg="1"/>
      <p:bldP spid="19" grpId="0" animBg="1"/>
      <p:bldP spid="20" grpId="0" animBg="1"/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398947"/>
            <a:ext cx="12192000" cy="6453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1948" y="398947"/>
            <a:ext cx="4260074" cy="1966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loud Callout 17"/>
          <p:cNvSpPr/>
          <p:nvPr/>
        </p:nvSpPr>
        <p:spPr>
          <a:xfrm>
            <a:off x="1860009" y="3701670"/>
            <a:ext cx="4371976" cy="1581087"/>
          </a:xfrm>
          <a:prstGeom prst="cloudCallout">
            <a:avLst>
              <a:gd name="adj1" fmla="val 87219"/>
              <a:gd name="adj2" fmla="val -133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4320" b="1" kern="0">
                <a:solidFill>
                  <a:srgbClr val="002060"/>
                </a:solidFill>
                <a:latin typeface="UTM Avo" panose="02040603050506020204" pitchFamily="18" charset="0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  </a:t>
            </a:r>
            <a:r>
              <a:rPr lang="en-US" sz="4320" kern="0">
                <a:solidFill>
                  <a:srgbClr val="002060"/>
                </a:solidFill>
                <a:latin typeface="+mj-lt"/>
                <a:ea typeface="Arial-Rounded" panose="020B0500000000000000" pitchFamily="34" charset="0"/>
                <a:cs typeface="Arial-Rounded" panose="020B0500000000000000" pitchFamily="34" charset="0"/>
                <a:sym typeface="Arial"/>
              </a:rPr>
              <a:t>ghế gỗ</a:t>
            </a:r>
            <a:endParaRPr lang="en-US" sz="4320" kern="0" dirty="0">
              <a:solidFill>
                <a:srgbClr val="002060"/>
              </a:solidFill>
              <a:latin typeface="+mj-lt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8926487" y="562077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65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</a:t>
            </a:r>
            <a:r>
              <a:rPr lang="en-US" sz="1265" b="1" kern="0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 </a:t>
            </a:r>
            <a:r>
              <a:rPr lang="en-US" sz="1265" b="1" kern="0" dirty="0" err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về</a:t>
            </a:r>
            <a:endParaRPr lang="en-US" sz="1265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49464D-3A1F-46DC-B4B0-3F896F2EAB4D}"/>
              </a:ext>
            </a:extLst>
          </p:cNvPr>
          <p:cNvSpPr txBox="1"/>
          <p:nvPr/>
        </p:nvSpPr>
        <p:spPr>
          <a:xfrm>
            <a:off x="5937593" y="1185529"/>
            <a:ext cx="1031303" cy="34586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endParaRPr lang="en-US" sz="3200" b="1" kern="0" dirty="0">
              <a:solidFill>
                <a:srgbClr val="FFFFFF"/>
              </a:solidFill>
              <a:cs typeface="Arial"/>
              <a:sym typeface="Arial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427742" y="569976"/>
            <a:ext cx="4051004" cy="12311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solidFill>
                  <a:schemeClr val="bg1"/>
                </a:solidFill>
              </a:rPr>
              <a:t>Điền vào chỗ chấm </a:t>
            </a:r>
          </a:p>
          <a:p>
            <a:r>
              <a:rPr lang="en-US" sz="2800">
                <a:solidFill>
                  <a:schemeClr val="bg1"/>
                </a:solidFill>
              </a:rPr>
              <a:t>g hay gh?</a:t>
            </a:r>
          </a:p>
          <a:p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5447834" y="1575243"/>
            <a:ext cx="15683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chemeClr val="bg1"/>
                </a:solidFill>
              </a:rPr>
              <a:t>...ế gỗ</a:t>
            </a:r>
          </a:p>
        </p:txBody>
      </p:sp>
    </p:spTree>
    <p:extLst>
      <p:ext uri="{BB962C8B-B14F-4D97-AF65-F5344CB8AC3E}">
        <p14:creationId xmlns:p14="http://schemas.microsoft.com/office/powerpoint/2010/main" val="40722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bldLvl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437611"/>
            <a:ext cx="12192000" cy="6379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9298" y="437611"/>
            <a:ext cx="4752975" cy="22605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14437" y="3574731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loud Callout 17"/>
          <p:cNvSpPr/>
          <p:nvPr/>
        </p:nvSpPr>
        <p:spPr>
          <a:xfrm>
            <a:off x="2469692" y="3638332"/>
            <a:ext cx="4615744" cy="1768129"/>
          </a:xfrm>
          <a:prstGeom prst="cloudCallout">
            <a:avLst>
              <a:gd name="adj1" fmla="val 66042"/>
              <a:gd name="adj2" fmla="val -663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5400" b="1" kern="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0968504" y="5775368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65" b="1" ker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 về</a:t>
            </a:r>
            <a:endParaRPr lang="en-US" sz="1265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320734" y="685517"/>
            <a:ext cx="45462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prstClr val="white"/>
                </a:solidFill>
              </a:rPr>
              <a:t>Điền vào chỗ chấm </a:t>
            </a:r>
          </a:p>
          <a:p>
            <a:pPr lvl="0"/>
            <a:r>
              <a:rPr lang="en-US" sz="2800">
                <a:solidFill>
                  <a:prstClr val="white"/>
                </a:solidFill>
              </a:rPr>
              <a:t>g hay gh?</a:t>
            </a:r>
          </a:p>
        </p:txBody>
      </p:sp>
      <p:sp>
        <p:nvSpPr>
          <p:cNvPr id="17" name="Rectangle 16"/>
          <p:cNvSpPr/>
          <p:nvPr/>
        </p:nvSpPr>
        <p:spPr>
          <a:xfrm>
            <a:off x="5687108" y="1801951"/>
            <a:ext cx="4546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>
                <a:solidFill>
                  <a:prstClr val="white"/>
                </a:solidFill>
              </a:rPr>
              <a:t>...õ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296802" y="4070904"/>
            <a:ext cx="454625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>
                <a:solidFill>
                  <a:srgbClr val="002060"/>
                </a:solidFill>
              </a:rPr>
              <a:t>gõ</a:t>
            </a:r>
          </a:p>
        </p:txBody>
      </p:sp>
    </p:spTree>
    <p:extLst>
      <p:ext uri="{BB962C8B-B14F-4D97-AF65-F5344CB8AC3E}">
        <p14:creationId xmlns:p14="http://schemas.microsoft.com/office/powerpoint/2010/main" val="4227408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393694"/>
            <a:ext cx="12192000" cy="64589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8323" y="393694"/>
            <a:ext cx="4648200" cy="19843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loud Callout 17"/>
          <p:cNvSpPr/>
          <p:nvPr/>
        </p:nvSpPr>
        <p:spPr>
          <a:xfrm>
            <a:off x="1834116" y="3335575"/>
            <a:ext cx="3652284" cy="2077762"/>
          </a:xfrm>
          <a:prstGeom prst="cloudCallout">
            <a:avLst>
              <a:gd name="adj1" fmla="val 95494"/>
              <a:gd name="adj2" fmla="val -133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6000" b="1" kern="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Right Arrow 21">
            <a:hlinkClick r:id="rId6" action="ppaction://hlinksldjump"/>
          </p:cNvPr>
          <p:cNvSpPr/>
          <p:nvPr/>
        </p:nvSpPr>
        <p:spPr>
          <a:xfrm>
            <a:off x="11252984" y="6008922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65" b="1" ker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 về</a:t>
            </a:r>
            <a:endParaRPr lang="en-US" sz="1265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4166236" y="598447"/>
            <a:ext cx="45462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prstClr val="white"/>
                </a:solidFill>
              </a:rPr>
              <a:t>Điền vào chỗ chấm </a:t>
            </a:r>
          </a:p>
          <a:p>
            <a:pPr lvl="0"/>
            <a:r>
              <a:rPr lang="en-US" sz="2800">
                <a:solidFill>
                  <a:prstClr val="white"/>
                </a:solidFill>
              </a:rPr>
              <a:t>g hay gh?</a:t>
            </a:r>
          </a:p>
        </p:txBody>
      </p:sp>
      <p:sp>
        <p:nvSpPr>
          <p:cNvPr id="24" name="Rectangle 23"/>
          <p:cNvSpPr/>
          <p:nvPr/>
        </p:nvSpPr>
        <p:spPr>
          <a:xfrm>
            <a:off x="5283250" y="1556021"/>
            <a:ext cx="4546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>
                <a:solidFill>
                  <a:prstClr val="white"/>
                </a:solidFill>
              </a:rPr>
              <a:t>...ỡ cá</a:t>
            </a:r>
          </a:p>
        </p:txBody>
      </p:sp>
      <p:sp>
        <p:nvSpPr>
          <p:cNvPr id="25" name="Rectangle 24"/>
          <p:cNvSpPr/>
          <p:nvPr/>
        </p:nvSpPr>
        <p:spPr>
          <a:xfrm>
            <a:off x="2880591" y="3890266"/>
            <a:ext cx="45462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>
                <a:solidFill>
                  <a:srgbClr val="002060"/>
                </a:solidFill>
              </a:rPr>
              <a:t>gỡ cá</a:t>
            </a:r>
          </a:p>
        </p:txBody>
      </p:sp>
    </p:spTree>
    <p:extLst>
      <p:ext uri="{BB962C8B-B14F-4D97-AF65-F5344CB8AC3E}">
        <p14:creationId xmlns:p14="http://schemas.microsoft.com/office/powerpoint/2010/main" val="3153017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1" animBg="1"/>
      <p:bldP spid="18" grpId="2" animBg="1"/>
      <p:bldP spid="2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36" b="11313"/>
          <a:stretch>
            <a:fillRect/>
          </a:stretch>
        </p:blipFill>
        <p:spPr bwMode="auto">
          <a:xfrm>
            <a:off x="0" y="445248"/>
            <a:ext cx="12192000" cy="64074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998" y="436374"/>
            <a:ext cx="4648200" cy="2069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Cloud Callout 17"/>
          <p:cNvSpPr/>
          <p:nvPr/>
        </p:nvSpPr>
        <p:spPr>
          <a:xfrm>
            <a:off x="2777049" y="3407486"/>
            <a:ext cx="3277726" cy="1857840"/>
          </a:xfrm>
          <a:prstGeom prst="cloudCallout">
            <a:avLst>
              <a:gd name="adj1" fmla="val 95494"/>
              <a:gd name="adj2" fmla="val -13353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endParaRPr lang="en-US" sz="6600" b="1" kern="0" dirty="0">
              <a:solidFill>
                <a:srgbClr val="FF0000"/>
              </a:solidFill>
              <a:latin typeface="UTM Avo" panose="02040603050506020204" pitchFamily="18" charset="0"/>
              <a:ea typeface="Arial-Rounded" panose="020B0500000000000000" pitchFamily="34" charset="0"/>
              <a:cs typeface="Arial-Rounded" panose="020B0500000000000000" pitchFamily="34" charset="0"/>
              <a:sym typeface="Arial"/>
            </a:endParaRPr>
          </a:p>
        </p:txBody>
      </p:sp>
      <p:sp>
        <p:nvSpPr>
          <p:cNvPr id="22" name="Right Arrow 21">
            <a:hlinkClick r:id="rId4" action="ppaction://hlinksldjump"/>
          </p:cNvPr>
          <p:cNvSpPr/>
          <p:nvPr/>
        </p:nvSpPr>
        <p:spPr>
          <a:xfrm>
            <a:off x="11252984" y="6030914"/>
            <a:ext cx="939016" cy="772302"/>
          </a:xfrm>
          <a:prstGeom prst="right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265" b="1" ker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/>
              </a:rPr>
              <a:t>Trở về</a:t>
            </a:r>
            <a:endParaRPr lang="en-US" sz="1265" b="1" kern="0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10" name="Picture 3">
            <a:extLst>
              <a:ext uri="{FF2B5EF4-FFF2-40B4-BE49-F238E27FC236}">
                <a16:creationId xmlns:a16="http://schemas.microsoft.com/office/drawing/2014/main" id="{68F6CC3F-10F1-4377-9207-6B2120993E7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61" l="0" r="99400">
                        <a14:foregroundMark x1="39400" y1="16803" x2="39400" y2="23258"/>
                        <a14:foregroundMark x1="39800" y1="17623" x2="42200" y2="24180"/>
                        <a14:foregroundMark x1="56800" y1="17623" x2="59500" y2="2418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749"/>
          <a:stretch>
            <a:fillRect/>
          </a:stretch>
        </p:blipFill>
        <p:spPr bwMode="auto">
          <a:xfrm>
            <a:off x="7467600" y="3524576"/>
            <a:ext cx="2743200" cy="24698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4415912" y="596834"/>
            <a:ext cx="454625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800">
                <a:solidFill>
                  <a:prstClr val="white"/>
                </a:solidFill>
              </a:rPr>
              <a:t>Điền vào chỗ chấm </a:t>
            </a:r>
          </a:p>
          <a:p>
            <a:pPr lvl="0"/>
            <a:r>
              <a:rPr lang="en-US" sz="2800">
                <a:solidFill>
                  <a:prstClr val="white"/>
                </a:solidFill>
              </a:rPr>
              <a:t>g hay gh?</a:t>
            </a:r>
          </a:p>
        </p:txBody>
      </p:sp>
      <p:sp>
        <p:nvSpPr>
          <p:cNvPr id="20" name="Rectangle 19"/>
          <p:cNvSpPr/>
          <p:nvPr/>
        </p:nvSpPr>
        <p:spPr>
          <a:xfrm>
            <a:off x="5844831" y="1592674"/>
            <a:ext cx="45462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3200">
                <a:solidFill>
                  <a:prstClr val="white"/>
                </a:solidFill>
              </a:rPr>
              <a:t>...ẹ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864101" y="3814595"/>
            <a:ext cx="454625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000">
                <a:solidFill>
                  <a:srgbClr val="002060"/>
                </a:solidFill>
              </a:rPr>
              <a:t>ghẹ</a:t>
            </a:r>
          </a:p>
        </p:txBody>
      </p:sp>
    </p:spTree>
    <p:extLst>
      <p:ext uri="{BB962C8B-B14F-4D97-AF65-F5344CB8AC3E}">
        <p14:creationId xmlns:p14="http://schemas.microsoft.com/office/powerpoint/2010/main" val="1532499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2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2" descr="https://i.pinimg.com/564x/7c/d3/91/7cd39143c7394d2d5cedc079af7cf9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3486" y="2267100"/>
            <a:ext cx="3619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2" descr="https://i.pinimg.com/564x/7c/d3/91/7cd39143c7394d2d5cedc079af7cf97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016" y="2267100"/>
            <a:ext cx="36195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3144" y="57150"/>
            <a:ext cx="4726171" cy="17769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83372" y="691116"/>
            <a:ext cx="353532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>
                <a:solidFill>
                  <a:srgbClr val="002060"/>
                </a:solidFill>
              </a:rPr>
              <a:t>Bài 17: </a:t>
            </a:r>
            <a:r>
              <a:rPr lang="en-US" sz="4400" b="1">
                <a:solidFill>
                  <a:srgbClr val="002060"/>
                </a:solidFill>
              </a:rPr>
              <a:t>gi - 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88445" y="3631018"/>
            <a:ext cx="1169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002060"/>
                </a:solidFill>
              </a:rPr>
              <a:t>gi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337700" y="3631018"/>
            <a:ext cx="116958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>
                <a:solidFill>
                  <a:srgbClr val="002060"/>
                </a:solidFill>
              </a:rPr>
              <a:t>k</a:t>
            </a:r>
          </a:p>
        </p:txBody>
      </p:sp>
    </p:spTree>
    <p:extLst>
      <p:ext uri="{BB962C8B-B14F-4D97-AF65-F5344CB8AC3E}">
        <p14:creationId xmlns:p14="http://schemas.microsoft.com/office/powerpoint/2010/main" val="857215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1061411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UTM Avo">
      <a:majorFont>
        <a:latin typeface="UTM Avo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1058</TotalTime>
  <Words>213</Words>
  <Application>Microsoft Office PowerPoint</Application>
  <PresentationFormat>Widescreen</PresentationFormat>
  <Paragraphs>65</Paragraphs>
  <Slides>26</Slides>
  <Notes>3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Times New Roman</vt:lpstr>
      <vt:lpstr>Arial</vt:lpstr>
      <vt:lpstr>HP001 4 hàng</vt:lpstr>
      <vt:lpstr>UTM Avo</vt:lpstr>
      <vt:lpstr>VNI-Avo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Hoc10 chúc các em học tốt!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Ziczac</cp:lastModifiedBy>
  <cp:revision>86</cp:revision>
  <dcterms:created xsi:type="dcterms:W3CDTF">2021-11-01T08:16:43Z</dcterms:created>
  <dcterms:modified xsi:type="dcterms:W3CDTF">2022-03-29T02:28:23Z</dcterms:modified>
</cp:coreProperties>
</file>