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sldIdLst>
    <p:sldId id="329" r:id="rId2"/>
    <p:sldId id="278" r:id="rId3"/>
    <p:sldId id="306" r:id="rId4"/>
    <p:sldId id="318" r:id="rId5"/>
    <p:sldId id="326" r:id="rId6"/>
    <p:sldId id="325" r:id="rId7"/>
    <p:sldId id="320" r:id="rId8"/>
    <p:sldId id="327" r:id="rId9"/>
    <p:sldId id="328" r:id="rId10"/>
    <p:sldId id="324" r:id="rId11"/>
    <p:sldId id="321" r:id="rId12"/>
    <p:sldId id="322" r:id="rId13"/>
    <p:sldId id="299" r:id="rId14"/>
    <p:sldId id="330" r:id="rId15"/>
  </p:sldIdLst>
  <p:sldSz cx="12192000" cy="6858000"/>
  <p:notesSz cx="6858000" cy="9144000"/>
  <p:embeddedFontLst>
    <p:embeddedFont>
      <p:font typeface="HP001 4 hàng" panose="020B0603050302020204" pitchFamily="34" charset="0"/>
      <p:regular r:id="rId17"/>
      <p:bold r:id="rId18"/>
    </p:embeddedFont>
    <p:embeddedFont>
      <p:font typeface="宋体" panose="02010600030101010101" pitchFamily="2" charset="-122"/>
      <p:regular r:id="rId19"/>
    </p:embeddedFont>
    <p:embeddedFont>
      <p:font typeface="UTM Avo" panose="02040603050506020204" pitchFamily="18" charset="0"/>
      <p:regular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</p:embeddedFontLst>
  <p:custDataLst>
    <p:tags r:id="rId2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NG TUYEN" initials="MT" lastIdx="1" clrIdx="0">
    <p:extLst>
      <p:ext uri="{19B8F6BF-5375-455C-9EA6-DF929625EA0E}">
        <p15:presenceInfo xmlns:p15="http://schemas.microsoft.com/office/powerpoint/2012/main" userId="MONG TUYE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DDED"/>
    <a:srgbClr val="FFFF99"/>
    <a:srgbClr val="FF00FF"/>
    <a:srgbClr val="FFAF6C"/>
    <a:srgbClr val="FFFBF7"/>
    <a:srgbClr val="FFFFFF"/>
    <a:srgbClr val="404040"/>
    <a:srgbClr val="FF7707"/>
    <a:srgbClr val="C42CF4"/>
    <a:srgbClr val="C129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10" autoAdjust="0"/>
    <p:restoredTop sz="92818" autoAdjust="0"/>
  </p:normalViewPr>
  <p:slideViewPr>
    <p:cSldViewPr snapToGrid="0">
      <p:cViewPr varScale="1">
        <p:scale>
          <a:sx n="65" d="100"/>
          <a:sy n="65" d="100"/>
        </p:scale>
        <p:origin x="400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6DB40C-94EC-4180-99E1-CBA0E1199E87}" type="datetimeFigureOut">
              <a:rPr lang="en-SG" smtClean="0"/>
              <a:t>12/5/2022</a:t>
            </a:fld>
            <a:endParaRPr lang="en-S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51697A-E1FF-499B-80C2-88A5FD574AC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508532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AE39EF-C0E5-4896-B9D3-7E7938E4611D}" type="slidenum">
              <a:rPr lang="zh-CN" altLang="en-US" smtClean="0">
                <a:latin typeface="UTM Avo" panose="02040603050506020204" pitchFamily="18" charset="0"/>
              </a:rPr>
              <a:t>1</a:t>
            </a:fld>
            <a:endParaRPr lang="zh-CN" alt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546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1146B2CB-5A67-4AB8-9A1B-7AE29B183FB4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885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0" y="20643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515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435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6134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70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 preserve="1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49" name="Google Shape;4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8651"/>
            <a:ext cx="12191999" cy="68206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6220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="" xmlns:a16="http://schemas.microsoft.com/office/drawing/2014/main" id="{9AD1DDED-7DF5-4CD6-A1A3-FC0C2ECC92B2}"/>
              </a:ext>
            </a:extLst>
          </p:cNvPr>
          <p:cNvSpPr/>
          <p:nvPr userDrawn="1"/>
        </p:nvSpPr>
        <p:spPr>
          <a:xfrm>
            <a:off x="11050607" y="136525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2821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5CEE5A00-8F8E-42AF-90E2-066651466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ED880EE-B25B-4758-91EB-EBD635871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D8255D9-F2D3-47EC-8DB1-5B378E86D5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C8935-5503-46B3-AA64-FDD06962785D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C92A118-F643-4454-B34F-A87946B13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3A72231-B6D0-41EB-A4EC-39B7F5689F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339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4.jp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17.png"/><Relationship Id="rId5" Type="http://schemas.openxmlformats.org/officeDocument/2006/relationships/audio" Target="../media/audio2.wav"/><Relationship Id="rId10" Type="http://schemas.openxmlformats.org/officeDocument/2006/relationships/image" Target="../media/image16.gif"/><Relationship Id="rId4" Type="http://schemas.openxmlformats.org/officeDocument/2006/relationships/audio" Target="../media/audio1.wav"/><Relationship Id="rId9" Type="http://schemas.openxmlformats.org/officeDocument/2006/relationships/image" Target="../media/image15.gif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1.gif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0.jpg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BDA144B1-BC48-4FB5-81A0-5EEE0F41D92F}"/>
              </a:ext>
            </a:extLst>
          </p:cNvPr>
          <p:cNvSpPr/>
          <p:nvPr/>
        </p:nvSpPr>
        <p:spPr>
          <a:xfrm>
            <a:off x="3740350" y="1875530"/>
            <a:ext cx="4942380" cy="24929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lnSpc>
                <a:spcPct val="150000"/>
              </a:lnSpc>
              <a:defRPr/>
            </a:pPr>
            <a:r>
              <a:rPr lang="en-US" sz="5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Tuần</a:t>
            </a:r>
            <a:r>
              <a:rPr lang="en-US" sz="5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200" b="1" dirty="0" smtClean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7</a:t>
            </a:r>
            <a:endParaRPr lang="en-US" sz="52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algn="ctr" defTabSz="914377">
              <a:lnSpc>
                <a:spcPct val="150000"/>
              </a:lnSpc>
              <a:defRPr/>
            </a:pPr>
            <a:r>
              <a:rPr lang="en-US" sz="5200" b="1" dirty="0" err="1" smtClean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5200" b="1" dirty="0" smtClean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39: </a:t>
            </a:r>
            <a:r>
              <a:rPr lang="en-US" sz="5200" b="1" dirty="0" err="1" smtClean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Ôn</a:t>
            </a:r>
            <a:r>
              <a:rPr lang="en-US" sz="5200" b="1" dirty="0" smtClean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200" b="1" dirty="0" err="1" smtClean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endParaRPr lang="en-US" sz="5200" b="1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508EF6DA-C8F1-435A-8108-A2019195E96B}"/>
              </a:ext>
            </a:extLst>
          </p:cNvPr>
          <p:cNvSpPr/>
          <p:nvPr/>
        </p:nvSpPr>
        <p:spPr>
          <a:xfrm>
            <a:off x="9467278" y="99936"/>
            <a:ext cx="25635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TIẾNG VIỆT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FE75980-B8E4-42A9-95B4-7B4E5FA54707}"/>
              </a:ext>
            </a:extLst>
          </p:cNvPr>
          <p:cNvSpPr/>
          <p:nvPr/>
        </p:nvSpPr>
        <p:spPr>
          <a:xfrm>
            <a:off x="11039823" y="684711"/>
            <a:ext cx="990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1683599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7B7E9ED-BD91-4332-9A2A-A5C81D0C3B9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92"/>
          <a:stretch/>
        </p:blipFill>
        <p:spPr>
          <a:xfrm>
            <a:off x="0" y="447903"/>
            <a:ext cx="12192000" cy="64045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6986A12-97C0-4D2B-8FBF-B43B89E8778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3" t="6213" r="4091" b="61250"/>
          <a:stretch/>
        </p:blipFill>
        <p:spPr>
          <a:xfrm>
            <a:off x="2223567" y="1588334"/>
            <a:ext cx="8128532" cy="20080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7E589F6-3FF4-4743-91A7-F56D76A0A3D9}"/>
              </a:ext>
            </a:extLst>
          </p:cNvPr>
          <p:cNvSpPr/>
          <p:nvPr/>
        </p:nvSpPr>
        <p:spPr>
          <a:xfrm>
            <a:off x="0" y="469472"/>
            <a:ext cx="5643746" cy="1059872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>
                <a:ln/>
                <a:solidFill>
                  <a:srgbClr val="002060"/>
                </a:solidFill>
              </a:rPr>
              <a:t>Trò</a:t>
            </a:r>
            <a:r>
              <a:rPr lang="en-US" sz="3600" dirty="0">
                <a:ln/>
                <a:solidFill>
                  <a:srgbClr val="002060"/>
                </a:solidFill>
              </a:rPr>
              <a:t> </a:t>
            </a:r>
            <a:r>
              <a:rPr lang="en-US" sz="3600" dirty="0" err="1">
                <a:ln/>
                <a:solidFill>
                  <a:srgbClr val="002060"/>
                </a:solidFill>
              </a:rPr>
              <a:t>chơi</a:t>
            </a:r>
            <a:r>
              <a:rPr lang="en-US" sz="3600" dirty="0">
                <a:ln/>
                <a:solidFill>
                  <a:srgbClr val="002060"/>
                </a:solidFill>
              </a:rPr>
              <a:t>: </a:t>
            </a:r>
          </a:p>
          <a:p>
            <a:pPr algn="ctr"/>
            <a:r>
              <a:rPr lang="en-US" sz="4000" dirty="0">
                <a:ln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 </a:t>
            </a:r>
            <a:r>
              <a:rPr lang="en-US" sz="4000" dirty="0" err="1">
                <a:ln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tinh</a:t>
            </a:r>
            <a:r>
              <a:rPr lang="en-US" sz="4000" dirty="0">
                <a:ln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>
                <a:ln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mắt</a:t>
            </a:r>
            <a:r>
              <a:rPr lang="en-US" sz="4000" dirty="0">
                <a:ln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7D57A8FD-F63D-45E1-B6D9-8BD797F5824C}"/>
              </a:ext>
            </a:extLst>
          </p:cNvPr>
          <p:cNvSpPr/>
          <p:nvPr/>
        </p:nvSpPr>
        <p:spPr>
          <a:xfrm>
            <a:off x="4681906" y="3911605"/>
            <a:ext cx="4983957" cy="164103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</a:rPr>
              <a:t>Tìm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trong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bài</a:t>
            </a:r>
            <a:r>
              <a:rPr lang="en-US" sz="3200" dirty="0">
                <a:solidFill>
                  <a:schemeClr val="tx1"/>
                </a:solidFill>
              </a:rPr>
              <a:t>:</a:t>
            </a:r>
          </a:p>
          <a:p>
            <a:pPr algn="ctr"/>
            <a:r>
              <a:rPr lang="en-US" sz="3200" dirty="0">
                <a:solidFill>
                  <a:schemeClr val="tx1"/>
                </a:solidFill>
              </a:rPr>
              <a:t>a)  </a:t>
            </a:r>
            <a:r>
              <a:rPr lang="en-US" sz="3200" dirty="0">
                <a:solidFill>
                  <a:srgbClr val="FF0000"/>
                </a:solidFill>
              </a:rPr>
              <a:t>1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tiếng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có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vần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>
                <a:solidFill>
                  <a:srgbClr val="FF0000"/>
                </a:solidFill>
              </a:rPr>
              <a:t>am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A50ADB84-1B7F-4732-8F83-FAA4CF875EB0}"/>
              </a:ext>
            </a:extLst>
          </p:cNvPr>
          <p:cNvCxnSpPr/>
          <p:nvPr/>
        </p:nvCxnSpPr>
        <p:spPr>
          <a:xfrm>
            <a:off x="9256488" y="2997614"/>
            <a:ext cx="900112" cy="0"/>
          </a:xfrm>
          <a:prstGeom prst="line">
            <a:avLst/>
          </a:prstGeom>
          <a:ln w="5715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05929F82-3A76-455C-984C-B8BF04A56096}"/>
              </a:ext>
            </a:extLst>
          </p:cNvPr>
          <p:cNvSpPr/>
          <p:nvPr/>
        </p:nvSpPr>
        <p:spPr>
          <a:xfrm>
            <a:off x="4690546" y="3870611"/>
            <a:ext cx="4983957" cy="164103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</a:rPr>
              <a:t>Tìm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trong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bài</a:t>
            </a:r>
            <a:r>
              <a:rPr lang="en-US" sz="3200" dirty="0">
                <a:solidFill>
                  <a:schemeClr val="tx1"/>
                </a:solidFill>
              </a:rPr>
              <a:t>:</a:t>
            </a:r>
          </a:p>
          <a:p>
            <a:pPr algn="ctr"/>
            <a:r>
              <a:rPr lang="en-US" sz="3200" dirty="0">
                <a:solidFill>
                  <a:schemeClr val="tx1"/>
                </a:solidFill>
              </a:rPr>
              <a:t>b)  </a:t>
            </a:r>
            <a:r>
              <a:rPr lang="en-US" sz="3200" dirty="0">
                <a:solidFill>
                  <a:srgbClr val="FF0000"/>
                </a:solidFill>
              </a:rPr>
              <a:t>1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tiếng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có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vần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>
                <a:solidFill>
                  <a:srgbClr val="FF0000"/>
                </a:solidFill>
              </a:rPr>
              <a:t>ap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AB54F187-6195-4926-B8CE-60E527097588}"/>
              </a:ext>
            </a:extLst>
          </p:cNvPr>
          <p:cNvCxnSpPr>
            <a:cxnSpLocks/>
          </p:cNvCxnSpPr>
          <p:nvPr/>
        </p:nvCxnSpPr>
        <p:spPr>
          <a:xfrm>
            <a:off x="7049144" y="2997614"/>
            <a:ext cx="684110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62A45902-6D97-4AD4-9172-97C4DE17ED9A}"/>
              </a:ext>
            </a:extLst>
          </p:cNvPr>
          <p:cNvSpPr/>
          <p:nvPr/>
        </p:nvSpPr>
        <p:spPr>
          <a:xfrm>
            <a:off x="4723846" y="3895382"/>
            <a:ext cx="4983957" cy="164103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</a:rPr>
              <a:t>Tìm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trong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bài</a:t>
            </a:r>
            <a:r>
              <a:rPr lang="en-US" sz="3200" dirty="0">
                <a:solidFill>
                  <a:schemeClr val="tx1"/>
                </a:solidFill>
              </a:rPr>
              <a:t>:</a:t>
            </a:r>
          </a:p>
          <a:p>
            <a:pPr algn="ctr"/>
            <a:r>
              <a:rPr lang="en-US" sz="3200" dirty="0">
                <a:solidFill>
                  <a:schemeClr val="tx1"/>
                </a:solidFill>
              </a:rPr>
              <a:t>c)  </a:t>
            </a:r>
            <a:r>
              <a:rPr lang="en-US" sz="3200" dirty="0">
                <a:solidFill>
                  <a:srgbClr val="FF0000"/>
                </a:solidFill>
              </a:rPr>
              <a:t>2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tiếng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có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vần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ăm</a:t>
            </a:r>
            <a:endParaRPr lang="en-US" sz="3200" dirty="0">
              <a:solidFill>
                <a:srgbClr val="FF0000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95DFA880-0FD5-4E14-9A94-917E8E4DCB96}"/>
              </a:ext>
            </a:extLst>
          </p:cNvPr>
          <p:cNvCxnSpPr>
            <a:cxnSpLocks/>
          </p:cNvCxnSpPr>
          <p:nvPr/>
        </p:nvCxnSpPr>
        <p:spPr>
          <a:xfrm>
            <a:off x="3763748" y="2562858"/>
            <a:ext cx="828102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667AE2FE-E0C1-4671-9041-D0263B4EFF65}"/>
              </a:ext>
            </a:extLst>
          </p:cNvPr>
          <p:cNvCxnSpPr>
            <a:cxnSpLocks/>
          </p:cNvCxnSpPr>
          <p:nvPr/>
        </p:nvCxnSpPr>
        <p:spPr>
          <a:xfrm>
            <a:off x="5189426" y="2562858"/>
            <a:ext cx="646205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F16BFCEA-4F23-4B61-96DA-9C165529B986}"/>
              </a:ext>
            </a:extLst>
          </p:cNvPr>
          <p:cNvSpPr/>
          <p:nvPr/>
        </p:nvSpPr>
        <p:spPr>
          <a:xfrm>
            <a:off x="4732486" y="3936376"/>
            <a:ext cx="4983957" cy="164103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</a:rPr>
              <a:t>Tìm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trong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bài</a:t>
            </a:r>
            <a:r>
              <a:rPr lang="en-US" sz="3200" dirty="0">
                <a:solidFill>
                  <a:schemeClr val="tx1"/>
                </a:solidFill>
              </a:rPr>
              <a:t>:</a:t>
            </a:r>
          </a:p>
          <a:p>
            <a:pPr algn="ctr"/>
            <a:r>
              <a:rPr lang="en-US" sz="3200" dirty="0">
                <a:solidFill>
                  <a:schemeClr val="tx1"/>
                </a:solidFill>
              </a:rPr>
              <a:t>d)  </a:t>
            </a:r>
            <a:r>
              <a:rPr lang="en-US" sz="3200" dirty="0">
                <a:solidFill>
                  <a:srgbClr val="FF0000"/>
                </a:solidFill>
              </a:rPr>
              <a:t>1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tiếng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có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vần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ăp</a:t>
            </a:r>
            <a:endParaRPr lang="en-US" sz="3200" dirty="0">
              <a:solidFill>
                <a:srgbClr val="FF0000"/>
              </a:solidFill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1DC2D790-0AAE-4400-9283-141D80666650}"/>
              </a:ext>
            </a:extLst>
          </p:cNvPr>
          <p:cNvCxnSpPr>
            <a:cxnSpLocks/>
          </p:cNvCxnSpPr>
          <p:nvPr/>
        </p:nvCxnSpPr>
        <p:spPr>
          <a:xfrm>
            <a:off x="6707739" y="2548110"/>
            <a:ext cx="712956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xmlns="" id="{8241F7E8-F45F-4FD4-AF2B-EFC5A6BACF05}"/>
              </a:ext>
            </a:extLst>
          </p:cNvPr>
          <p:cNvSpPr/>
          <p:nvPr/>
        </p:nvSpPr>
        <p:spPr>
          <a:xfrm>
            <a:off x="4201557" y="3816423"/>
            <a:ext cx="5347799" cy="1217109"/>
          </a:xfrm>
          <a:prstGeom prst="roundRect">
            <a:avLst/>
          </a:prstGeom>
          <a:solidFill>
            <a:srgbClr val="F5DDED"/>
          </a:solidFill>
          <a:ln w="5715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</a:rPr>
              <a:t>Bé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</a:rPr>
              <a:t> Chi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</a:rPr>
              <a:t>chăm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</a:rPr>
              <a:t>chỉ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</a:rPr>
              <a:t> 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</a:rPr>
              <a:t>thế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</a:rPr>
              <a:t>nào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</a:rPr>
              <a:t>?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302AB6CE-3800-4D64-A659-280A68D9652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796" y="3845840"/>
            <a:ext cx="314325" cy="40005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7BFA1CCB-416F-4D13-A466-24CCAE7EC11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599" y="4157118"/>
            <a:ext cx="314325" cy="400050"/>
          </a:xfrm>
          <a:prstGeom prst="rect">
            <a:avLst/>
          </a:prstGeom>
        </p:spPr>
      </p:pic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xmlns="" id="{9515D779-A3AD-4697-A442-494432113837}"/>
              </a:ext>
            </a:extLst>
          </p:cNvPr>
          <p:cNvSpPr/>
          <p:nvPr/>
        </p:nvSpPr>
        <p:spPr>
          <a:xfrm>
            <a:off x="2825895" y="4885944"/>
            <a:ext cx="1950435" cy="108904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F5DD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xmlns="" id="{B829D730-73A5-4901-8C80-8945B49555AA}"/>
              </a:ext>
            </a:extLst>
          </p:cNvPr>
          <p:cNvSpPr/>
          <p:nvPr/>
        </p:nvSpPr>
        <p:spPr>
          <a:xfrm>
            <a:off x="4786238" y="4901743"/>
            <a:ext cx="1568151" cy="107670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F5DD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xmlns="" id="{ECC218D4-9707-45AE-9F20-A63D310A9172}"/>
              </a:ext>
            </a:extLst>
          </p:cNvPr>
          <p:cNvSpPr/>
          <p:nvPr/>
        </p:nvSpPr>
        <p:spPr>
          <a:xfrm>
            <a:off x="6475614" y="4934232"/>
            <a:ext cx="1736943" cy="103575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F5DD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xmlns="" id="{1EC984E6-D01F-4377-9AC8-284CD9D5A377}"/>
              </a:ext>
            </a:extLst>
          </p:cNvPr>
          <p:cNvSpPr/>
          <p:nvPr/>
        </p:nvSpPr>
        <p:spPr>
          <a:xfrm>
            <a:off x="8313151" y="4934232"/>
            <a:ext cx="2266382" cy="103575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F5DD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91ADDCD7-B56A-42B9-9E94-C03DEA95F51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270" y="465013"/>
            <a:ext cx="2305050" cy="342900"/>
          </a:xfrm>
          <a:prstGeom prst="rect">
            <a:avLst/>
          </a:pr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xmlns="" id="{C69A8178-32B7-4E91-94A2-E6B44074B7B0}"/>
              </a:ext>
            </a:extLst>
          </p:cNvPr>
          <p:cNvSpPr/>
          <p:nvPr/>
        </p:nvSpPr>
        <p:spPr>
          <a:xfrm>
            <a:off x="2793863" y="4913045"/>
            <a:ext cx="1950435" cy="1089042"/>
          </a:xfrm>
          <a:prstGeom prst="roundRect">
            <a:avLst/>
          </a:prstGeom>
          <a:noFill/>
          <a:ln w="57150">
            <a:solidFill>
              <a:srgbClr val="F5DD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Bé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đi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khắp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nhà</a:t>
            </a: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xmlns="" id="{1C15AE6A-D14F-4ABD-9DA1-46309FA27302}"/>
              </a:ext>
            </a:extLst>
          </p:cNvPr>
          <p:cNvSpPr/>
          <p:nvPr/>
        </p:nvSpPr>
        <p:spPr>
          <a:xfrm>
            <a:off x="4864244" y="4871739"/>
            <a:ext cx="1568151" cy="1076703"/>
          </a:xfrm>
          <a:prstGeom prst="roundRect">
            <a:avLst/>
          </a:prstGeom>
          <a:noFill/>
          <a:ln w="57150">
            <a:solidFill>
              <a:srgbClr val="F5DD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mở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vở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đọc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ê a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xmlns="" id="{72309230-29BE-4E28-93DF-C1A6E6956FC2}"/>
              </a:ext>
            </a:extLst>
          </p:cNvPr>
          <p:cNvSpPr/>
          <p:nvPr/>
        </p:nvSpPr>
        <p:spPr>
          <a:xfrm>
            <a:off x="6482975" y="4959437"/>
            <a:ext cx="1736943" cy="1035757"/>
          </a:xfrm>
          <a:prstGeom prst="roundRect">
            <a:avLst/>
          </a:prstGeom>
          <a:noFill/>
          <a:ln w="57150">
            <a:solidFill>
              <a:srgbClr val="F5DD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đi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xe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đạp</a:t>
            </a: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xmlns="" id="{11D5CDDB-5FD0-4BF8-8C36-5C260B2E191E}"/>
              </a:ext>
            </a:extLst>
          </p:cNvPr>
          <p:cNvSpPr/>
          <p:nvPr/>
        </p:nvSpPr>
        <p:spPr>
          <a:xfrm>
            <a:off x="8333782" y="4951220"/>
            <a:ext cx="2266382" cy="1035757"/>
          </a:xfrm>
          <a:prstGeom prst="roundRect">
            <a:avLst/>
          </a:prstGeom>
          <a:noFill/>
          <a:ln w="57150">
            <a:solidFill>
              <a:srgbClr val="F5DD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khám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bệnh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cho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chó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Lu</a:t>
            </a:r>
          </a:p>
        </p:txBody>
      </p:sp>
      <p:pic>
        <p:nvPicPr>
          <p:cNvPr id="7" name="Jigsaw Puzzle - The Green Orbs">
            <a:hlinkClick r:id="" action="ppaction://media"/>
            <a:extLst>
              <a:ext uri="{FF2B5EF4-FFF2-40B4-BE49-F238E27FC236}">
                <a16:creationId xmlns:a16="http://schemas.microsoft.com/office/drawing/2014/main" xmlns="" id="{DBF8F771-A138-4C7E-AF8F-53192EBA45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643360" y="68524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891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8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73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4" fill="hold">
                      <p:stCondLst>
                        <p:cond delay="0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5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8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1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4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9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20000" mute="1">
                <p:cTn id="2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8" grpId="0" animBg="1"/>
      <p:bldP spid="9" grpId="0" animBg="1"/>
      <p:bldP spid="9" grpId="1" animBg="1"/>
      <p:bldP spid="12" grpId="0" animBg="1"/>
      <p:bldP spid="12" grpId="1" animBg="1"/>
      <p:bldP spid="15" grpId="0" animBg="1"/>
      <p:bldP spid="15" grpId="1" animBg="1"/>
      <p:bldP spid="21" grpId="0" animBg="1"/>
      <p:bldP spid="21" grpId="1" animBg="1"/>
      <p:bldP spid="24" grpId="0" animBg="1"/>
      <p:bldP spid="24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6B1B1A4-EA41-4B1F-AFB8-89AADFC56C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045" y="770708"/>
            <a:ext cx="9451703" cy="531658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B9DBB9C-705E-4AEC-9EF3-A6467C741EC2}"/>
              </a:ext>
            </a:extLst>
          </p:cNvPr>
          <p:cNvSpPr txBox="1"/>
          <p:nvPr/>
        </p:nvSpPr>
        <p:spPr>
          <a:xfrm>
            <a:off x="3098175" y="2967334"/>
            <a:ext cx="55772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</a:rPr>
              <a:t>3. </a:t>
            </a:r>
            <a:r>
              <a:rPr lang="en-US" sz="5400" b="1" dirty="0" err="1">
                <a:ln w="22225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</a:rPr>
              <a:t>Tập</a:t>
            </a:r>
            <a:r>
              <a:rPr lang="en-US" sz="5400" b="1" dirty="0">
                <a:ln w="22225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ln w="22225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</a:rPr>
              <a:t>chép</a:t>
            </a:r>
            <a:endParaRPr lang="en-US" sz="5400" b="1" dirty="0">
              <a:ln w="22225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063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3CF573E-66D7-472F-B469-330346EDAF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" y="468922"/>
            <a:ext cx="12184134" cy="64155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37C17C3-BA1A-49CD-AFC6-03262903BF7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6" t="38318" r="21821" b="36152"/>
          <a:stretch/>
        </p:blipFill>
        <p:spPr>
          <a:xfrm>
            <a:off x="2674374" y="2215701"/>
            <a:ext cx="6843252" cy="1165123"/>
          </a:xfrm>
          <a:prstGeom prst="flowChartAlternateProcess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92C2606-4A11-401A-A224-6EF08F3162E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8" t="21405" r="68520" b="60175"/>
          <a:stretch/>
        </p:blipFill>
        <p:spPr>
          <a:xfrm>
            <a:off x="2969342" y="1266392"/>
            <a:ext cx="3126658" cy="84065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434F1820-7EBD-49E7-B814-2539A15B8DD6}"/>
              </a:ext>
            </a:extLst>
          </p:cNvPr>
          <p:cNvGrpSpPr/>
          <p:nvPr/>
        </p:nvGrpSpPr>
        <p:grpSpPr>
          <a:xfrm>
            <a:off x="1944076" y="2802660"/>
            <a:ext cx="8284392" cy="1526321"/>
            <a:chOff x="1944076" y="2615092"/>
            <a:chExt cx="8284392" cy="1526321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xmlns="" id="{C3EF09D4-BD20-4DAE-8892-F1241D529CE1}"/>
                </a:ext>
              </a:extLst>
            </p:cNvPr>
            <p:cNvGrpSpPr/>
            <p:nvPr/>
          </p:nvGrpSpPr>
          <p:grpSpPr>
            <a:xfrm>
              <a:off x="1944076" y="2615092"/>
              <a:ext cx="7878856" cy="1526321"/>
              <a:chOff x="1929329" y="2800153"/>
              <a:chExt cx="7878856" cy="1526321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xmlns="" id="{F83FE0F5-D290-4091-B37A-03C7F8964CE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305" t="-1" r="-123" b="67989"/>
              <a:stretch/>
            </p:blipFill>
            <p:spPr>
              <a:xfrm>
                <a:off x="7844219" y="2800153"/>
                <a:ext cx="1963966" cy="1526321"/>
              </a:xfrm>
              <a:prstGeom prst="rect">
                <a:avLst/>
              </a:prstGeom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xmlns="" id="{018388A5-84D4-4E7E-A562-629CE45B69A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958" t="-1" r="-123" b="67990"/>
              <a:stretch/>
            </p:blipFill>
            <p:spPr>
              <a:xfrm>
                <a:off x="1929329" y="2800154"/>
                <a:ext cx="6402438" cy="1526320"/>
              </a:xfrm>
              <a:prstGeom prst="rect">
                <a:avLst/>
              </a:prstGeom>
            </p:spPr>
          </p:pic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1AE22A5C-3F69-4BB1-889B-254D840EBBD4}"/>
                </a:ext>
              </a:extLst>
            </p:cNvPr>
            <p:cNvSpPr txBox="1"/>
            <p:nvPr/>
          </p:nvSpPr>
          <p:spPr>
            <a:xfrm>
              <a:off x="2334865" y="3077200"/>
              <a:ext cx="78936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 err="1">
                  <a:latin typeface="HP001 4 hàng" panose="020B0603050302020204" pitchFamily="34" charset="0"/>
                </a:rPr>
                <a:t>Bé</a:t>
              </a:r>
              <a:r>
                <a:rPr lang="en-US" sz="4800" b="1" dirty="0">
                  <a:latin typeface="HP001 4 hàng" panose="020B0603050302020204" pitchFamily="34" charset="0"/>
                </a:rPr>
                <a:t> </a:t>
              </a:r>
              <a:r>
                <a:rPr lang="en-US" sz="4800" b="1" dirty="0" err="1">
                  <a:latin typeface="HP001 4 hàng" panose="020B0603050302020204" pitchFamily="34" charset="0"/>
                </a:rPr>
                <a:t>chăm</a:t>
              </a:r>
              <a:r>
                <a:rPr lang="en-US" sz="4800" b="1" dirty="0">
                  <a:latin typeface="HP001 4 hàng" panose="020B0603050302020204" pitchFamily="34" charset="0"/>
                </a:rPr>
                <a:t> </a:t>
              </a:r>
              <a:r>
                <a:rPr lang="en-US" sz="4800" b="1" dirty="0" err="1">
                  <a:latin typeface="HP001 4 hàng" panose="020B0603050302020204" pitchFamily="34" charset="0"/>
                </a:rPr>
                <a:t>chỉ</a:t>
              </a:r>
              <a:r>
                <a:rPr lang="en-US" sz="4800" b="1" dirty="0">
                  <a:latin typeface="HP001 4 hàng" panose="020B0603050302020204" pitchFamily="34" charset="0"/>
                </a:rPr>
                <a:t>, </a:t>
              </a:r>
              <a:r>
                <a:rPr lang="en-US" sz="4800" b="1" dirty="0" err="1">
                  <a:latin typeface="HP001 4 hàng" panose="020B0603050302020204" pitchFamily="34" charset="0"/>
                </a:rPr>
                <a:t>đi</a:t>
              </a:r>
              <a:r>
                <a:rPr lang="en-US" sz="4800" b="1" dirty="0">
                  <a:latin typeface="HP001 4 hàng" panose="020B0603050302020204" pitchFamily="34" charset="0"/>
                </a:rPr>
                <a:t> </a:t>
              </a:r>
              <a:r>
                <a:rPr lang="en-US" sz="4800" b="1" dirty="0" err="1">
                  <a:latin typeface="HP001 4 hàng" panose="020B0603050302020204" pitchFamily="34" charset="0"/>
                </a:rPr>
                <a:t>khắp</a:t>
              </a:r>
              <a:r>
                <a:rPr lang="en-US" sz="4800" b="1" dirty="0">
                  <a:latin typeface="HP001 4 hàng" panose="020B0603050302020204" pitchFamily="34" charset="0"/>
                </a:rPr>
                <a:t> </a:t>
              </a:r>
              <a:r>
                <a:rPr lang="en-US" sz="4800" b="1" dirty="0" err="1">
                  <a:latin typeface="HP001 4 hàng" panose="020B0603050302020204" pitchFamily="34" charset="0"/>
                </a:rPr>
                <a:t>nhà</a:t>
              </a:r>
              <a:r>
                <a:rPr lang="en-US" sz="4800" b="1" dirty="0">
                  <a:latin typeface="HP001 4 hàng" panose="020B0603050302020204" pitchFamily="34" charset="0"/>
                </a:rPr>
                <a:t>.</a:t>
              </a:r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CE76B249-1D88-4B9F-A6D5-86FAD15BA9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515" y="4791088"/>
            <a:ext cx="1383838" cy="1054353"/>
          </a:xfrm>
          <a:prstGeom prst="rect">
            <a:avLst/>
          </a:prstGeom>
        </p:spPr>
      </p:pic>
      <p:pic>
        <p:nvPicPr>
          <p:cNvPr id="28" name="LittleGirlBeatInstrumental-V.A-2918581">
            <a:hlinkClick r:id="" action="ppaction://media"/>
            <a:extLst>
              <a:ext uri="{FF2B5EF4-FFF2-40B4-BE49-F238E27FC236}">
                <a16:creationId xmlns:a16="http://schemas.microsoft.com/office/drawing/2014/main" xmlns="" id="{5EFD3B2D-17A6-4C3C-8424-F1254AD59A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194992" y="10771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853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67824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>
                <p:cTn id="3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DA8A6DC-7D60-411B-AD70-61883A292C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045" y="770708"/>
            <a:ext cx="9451703" cy="531658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9C36054-ADAA-43A8-AB37-773C4F607AAE}"/>
              </a:ext>
            </a:extLst>
          </p:cNvPr>
          <p:cNvSpPr txBox="1"/>
          <p:nvPr/>
        </p:nvSpPr>
        <p:spPr>
          <a:xfrm>
            <a:off x="3275156" y="3085321"/>
            <a:ext cx="55772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ln w="22225">
                  <a:solidFill>
                    <a:srgbClr val="FFFFFF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+mj-lt"/>
              </a:rPr>
              <a:t>Dặn</a:t>
            </a:r>
            <a:r>
              <a:rPr lang="en-US" sz="5400" b="1" dirty="0">
                <a:ln w="22225">
                  <a:solidFill>
                    <a:srgbClr val="FFFFFF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5400" b="1" dirty="0" err="1">
                <a:ln w="22225">
                  <a:solidFill>
                    <a:srgbClr val="FFFFFF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+mj-lt"/>
              </a:rPr>
              <a:t>dò</a:t>
            </a:r>
            <a:endParaRPr lang="en-US" sz="5400" b="1" dirty="0">
              <a:ln w="22225">
                <a:solidFill>
                  <a:srgbClr val="FFFFFF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6565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="" xmlns:a16="http://schemas.microsoft.com/office/drawing/2014/main" id="{40FC659F-59EC-4D6D-8AEB-23C5B730845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957779" y="3149634"/>
            <a:ext cx="9144000" cy="898525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FF8119"/>
                </a:solidFill>
              </a:rPr>
              <a:t>Hoc10 </a:t>
            </a:r>
            <a:r>
              <a:rPr lang="en-US" sz="4800" b="1" dirty="0" err="1">
                <a:solidFill>
                  <a:srgbClr val="FF8119"/>
                </a:solidFill>
              </a:rPr>
              <a:t>chúc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các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em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học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tốt</a:t>
            </a:r>
            <a:r>
              <a:rPr lang="en-US" sz="4800" b="1" dirty="0">
                <a:solidFill>
                  <a:srgbClr val="FF8119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5833350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F78054B-8B24-440A-A141-C5119AB6A9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144" y="787445"/>
            <a:ext cx="9392194" cy="52831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2031166" y="3059148"/>
            <a:ext cx="68728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ln w="1016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  <a:reflection blurRad="6350" stA="50000" endA="300" endPos="50000" dist="60007" dir="5400000" sy="-100000" algn="bl" rotWithShape="0"/>
                </a:effectLst>
              </a:rPr>
              <a:t>Khởi</a:t>
            </a:r>
            <a:r>
              <a:rPr lang="en-US" sz="5400" b="1" dirty="0">
                <a:ln w="1016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  <a:reflection blurRad="6350" stA="50000" endA="300" endPos="50000" dist="60007" dir="5400000" sy="-100000" algn="bl" rotWithShape="0"/>
                </a:effectLst>
              </a:rPr>
              <a:t> </a:t>
            </a:r>
            <a:r>
              <a:rPr lang="en-US" sz="5400" b="1" dirty="0" err="1">
                <a:ln w="1016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  <a:reflection blurRad="6350" stA="50000" endA="300" endPos="50000" dist="60007" dir="5400000" sy="-100000" algn="bl" rotWithShape="0"/>
                </a:effectLst>
              </a:rPr>
              <a:t>động</a:t>
            </a:r>
            <a:endParaRPr lang="en-US" sz="5400" b="1" dirty="0">
              <a:ln w="10160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  <a:reflection blurRad="6350" stA="50000" endA="300" endPos="50000" dist="60007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02890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5E-6 -1.85185E-6 L 2.5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ột Con Vịt - Chú Ếch Con - Nhạc thiếu nhi - Con Vịt">
            <a:hlinkClick r:id="" action="ppaction://media"/>
            <a:extLst>
              <a:ext uri="{FF2B5EF4-FFF2-40B4-BE49-F238E27FC236}">
                <a16:creationId xmlns:a16="http://schemas.microsoft.com/office/drawing/2014/main" xmlns="" id="{44D10CAA-C1FB-49F6-93BC-FDAC1D5C2DC9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5237" end="64068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5807" y="1146532"/>
            <a:ext cx="11739716" cy="56191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ABCBCA5-1EA7-4C32-A551-48F7E40CBF77}"/>
              </a:ext>
            </a:extLst>
          </p:cNvPr>
          <p:cNvSpPr txBox="1"/>
          <p:nvPr/>
        </p:nvSpPr>
        <p:spPr>
          <a:xfrm>
            <a:off x="1833652" y="315535"/>
            <a:ext cx="82275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ln w="10160">
                  <a:solidFill>
                    <a:srgbClr val="FFFF0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  <a:reflection blurRad="6350" stA="50000" endA="300" endPos="50000" dist="60007" dir="5400000" sy="-100000" algn="bl" rotWithShape="0"/>
                </a:effectLst>
              </a:rPr>
              <a:t>Bài</a:t>
            </a:r>
            <a:r>
              <a:rPr lang="en-US" sz="4800" b="1" dirty="0">
                <a:ln w="10160">
                  <a:solidFill>
                    <a:srgbClr val="FFFF0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  <a:reflection blurRad="6350" stA="50000" endA="300" endPos="50000" dist="60007" dir="5400000" sy="-100000" algn="bl" rotWithShape="0"/>
                </a:effectLst>
              </a:rPr>
              <a:t> </a:t>
            </a:r>
            <a:r>
              <a:rPr lang="en-US" sz="4800" b="1" dirty="0" err="1">
                <a:ln w="10160">
                  <a:solidFill>
                    <a:srgbClr val="FFFF0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  <a:reflection blurRad="6350" stA="50000" endA="300" endPos="50000" dist="60007" dir="5400000" sy="-100000" algn="bl" rotWithShape="0"/>
                </a:effectLst>
              </a:rPr>
              <a:t>hát</a:t>
            </a:r>
            <a:r>
              <a:rPr lang="en-US" sz="4800" b="1" dirty="0">
                <a:ln w="10160">
                  <a:solidFill>
                    <a:srgbClr val="FFFF0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  <a:reflection blurRad="6350" stA="50000" endA="300" endPos="50000" dist="60007" dir="5400000" sy="-100000" algn="bl" rotWithShape="0"/>
                </a:effectLst>
              </a:rPr>
              <a:t>: </a:t>
            </a:r>
            <a:r>
              <a:rPr lang="en-US" sz="4800" b="1" dirty="0" err="1">
                <a:ln w="10160">
                  <a:solidFill>
                    <a:srgbClr val="FFFF0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  <a:reflection blurRad="6350" stA="50000" endA="300" endPos="50000" dist="60007" dir="5400000" sy="-100000" algn="bl" rotWithShape="0"/>
                </a:effectLst>
              </a:rPr>
              <a:t>Một</a:t>
            </a:r>
            <a:r>
              <a:rPr lang="en-US" sz="4800" b="1" dirty="0">
                <a:ln w="10160">
                  <a:solidFill>
                    <a:srgbClr val="FFFF0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  <a:reflection blurRad="6350" stA="50000" endA="300" endPos="50000" dist="60007" dir="5400000" sy="-100000" algn="bl" rotWithShape="0"/>
                </a:effectLst>
              </a:rPr>
              <a:t> con </a:t>
            </a:r>
            <a:r>
              <a:rPr lang="en-US" sz="4800" b="1" dirty="0" err="1">
                <a:ln w="10160">
                  <a:solidFill>
                    <a:srgbClr val="FFFF0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  <a:reflection blurRad="6350" stA="50000" endA="300" endPos="50000" dist="60007" dir="5400000" sy="-100000" algn="bl" rotWithShape="0"/>
                </a:effectLst>
              </a:rPr>
              <a:t>vịt</a:t>
            </a:r>
            <a:endParaRPr lang="en-US" sz="4800" b="1" dirty="0">
              <a:ln w="10160">
                <a:solidFill>
                  <a:srgbClr val="FFFF00"/>
                </a:solidFill>
                <a:prstDash val="solid"/>
              </a:ln>
              <a:solidFill>
                <a:srgbClr val="00B0F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  <a:reflection blurRad="6350" stA="50000" endA="300" endPos="50000" dist="60007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55369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29167E-6 2.96296E-6 L 2.29167E-6 -0.07223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862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4C0E19CB-9370-4698-809B-F233EE51B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776"/>
            <a:ext cx="12192000" cy="6400800"/>
          </a:xfrm>
          <a:prstGeom prst="rect">
            <a:avLst/>
          </a:prstGeom>
        </p:spPr>
      </p:pic>
      <p:sp>
        <p:nvSpPr>
          <p:cNvPr id="16" name="Cloud 15">
            <a:extLst>
              <a:ext uri="{FF2B5EF4-FFF2-40B4-BE49-F238E27FC236}">
                <a16:creationId xmlns:a16="http://schemas.microsoft.com/office/drawing/2014/main" xmlns="" id="{5EE9830E-A5AD-49BD-A744-B594BFE410BB}"/>
              </a:ext>
            </a:extLst>
          </p:cNvPr>
          <p:cNvSpPr/>
          <p:nvPr/>
        </p:nvSpPr>
        <p:spPr>
          <a:xfrm>
            <a:off x="5878184" y="2009606"/>
            <a:ext cx="6037591" cy="2118237"/>
          </a:xfrm>
          <a:prstGeom prst="cloud">
            <a:avLst/>
          </a:prstGeom>
          <a:solidFill>
            <a:srgbClr val="FFAF6C">
              <a:alpha val="50000"/>
            </a:srgbClr>
          </a:solidFill>
          <a:ln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b="1" dirty="0" err="1" smtClean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Bài</a:t>
            </a:r>
            <a:r>
              <a:rPr lang="en-US" sz="4000" b="1" dirty="0" smtClean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b="1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39: </a:t>
            </a:r>
            <a:r>
              <a:rPr lang="en-US" sz="4000" b="1" dirty="0" err="1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Ôn</a:t>
            </a:r>
            <a:r>
              <a:rPr lang="en-US" sz="4000" b="1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b="1" dirty="0" err="1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tập</a:t>
            </a:r>
            <a:endParaRPr lang="en-US" sz="4000" b="1" dirty="0">
              <a:ln w="0"/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1C2EAC8B-BFF9-4313-981F-CE40039AF4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055" y="3355258"/>
            <a:ext cx="1294448" cy="129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315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21B2A4E-885D-401C-B6D7-1E8137EA99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045" y="770708"/>
            <a:ext cx="9451703" cy="531658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E082D33-5641-477B-9B47-D75E81A3165E}"/>
              </a:ext>
            </a:extLst>
          </p:cNvPr>
          <p:cNvSpPr txBox="1"/>
          <p:nvPr/>
        </p:nvSpPr>
        <p:spPr>
          <a:xfrm>
            <a:off x="3995629" y="2967334"/>
            <a:ext cx="55772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n w="22225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</a:rPr>
              <a:t>1. </a:t>
            </a:r>
            <a:r>
              <a:rPr lang="en-US" sz="5400" b="1" dirty="0" err="1">
                <a:ln w="22225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</a:rPr>
              <a:t>Tập</a:t>
            </a:r>
            <a:r>
              <a:rPr lang="en-US" sz="5400" b="1" dirty="0">
                <a:ln w="22225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ln w="22225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</a:rPr>
              <a:t>đọc</a:t>
            </a:r>
            <a:endParaRPr lang="en-US" sz="5400" b="1" dirty="0">
              <a:ln w="22225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145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BE95DAFA-CA64-42A5-95D2-05279E4FB8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3690" y="434990"/>
            <a:ext cx="12187858" cy="642301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5974E8AC-EA05-4938-818B-438A6A1BB1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1" t="37657" r="14083" b="2571"/>
          <a:stretch/>
        </p:blipFill>
        <p:spPr>
          <a:xfrm>
            <a:off x="2885402" y="434989"/>
            <a:ext cx="8545063" cy="44139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AD4B508C-8586-497D-B2CD-F0697B5F5B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3" t="6213" r="4091" b="2523"/>
          <a:stretch/>
        </p:blipFill>
        <p:spPr>
          <a:xfrm>
            <a:off x="3015717" y="498877"/>
            <a:ext cx="9085007" cy="629523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C4E2AF0-A996-44E5-95DA-9FB137E1059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3" t="331" r="78679" b="94124"/>
          <a:stretch/>
        </p:blipFill>
        <p:spPr>
          <a:xfrm>
            <a:off x="63135" y="498857"/>
            <a:ext cx="2724309" cy="77901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8E3AEB5E-8C54-4929-8FD8-33663A03B165}"/>
              </a:ext>
            </a:extLst>
          </p:cNvPr>
          <p:cNvCxnSpPr>
            <a:cxnSpLocks/>
          </p:cNvCxnSpPr>
          <p:nvPr/>
        </p:nvCxnSpPr>
        <p:spPr>
          <a:xfrm>
            <a:off x="4663584" y="1580854"/>
            <a:ext cx="161350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98E73286-0037-4F2D-8BCE-67CA32382456}"/>
              </a:ext>
            </a:extLst>
          </p:cNvPr>
          <p:cNvCxnSpPr>
            <a:cxnSpLocks/>
          </p:cNvCxnSpPr>
          <p:nvPr/>
        </p:nvCxnSpPr>
        <p:spPr>
          <a:xfrm>
            <a:off x="8017400" y="1556236"/>
            <a:ext cx="148056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48C4D4B0-7BF2-4AA2-B41F-9F7A85F36F13}"/>
              </a:ext>
            </a:extLst>
          </p:cNvPr>
          <p:cNvCxnSpPr>
            <a:cxnSpLocks/>
          </p:cNvCxnSpPr>
          <p:nvPr/>
        </p:nvCxnSpPr>
        <p:spPr>
          <a:xfrm>
            <a:off x="5120468" y="2092911"/>
            <a:ext cx="6609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DA4FAA70-C4C7-4374-93EB-5DBC8137FE77}"/>
              </a:ext>
            </a:extLst>
          </p:cNvPr>
          <p:cNvCxnSpPr>
            <a:cxnSpLocks/>
          </p:cNvCxnSpPr>
          <p:nvPr/>
        </p:nvCxnSpPr>
        <p:spPr>
          <a:xfrm>
            <a:off x="7545027" y="2092911"/>
            <a:ext cx="155472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63D85D5A-5F67-412A-80C8-FB6CB2773B28}"/>
              </a:ext>
            </a:extLst>
          </p:cNvPr>
          <p:cNvCxnSpPr>
            <a:cxnSpLocks/>
          </p:cNvCxnSpPr>
          <p:nvPr/>
        </p:nvCxnSpPr>
        <p:spPr>
          <a:xfrm>
            <a:off x="10852297" y="2086675"/>
            <a:ext cx="104965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7FE8DA8C-9BF3-4566-9D2A-2E5DE12A3A56}"/>
              </a:ext>
            </a:extLst>
          </p:cNvPr>
          <p:cNvCxnSpPr>
            <a:cxnSpLocks/>
          </p:cNvCxnSpPr>
          <p:nvPr/>
        </p:nvCxnSpPr>
        <p:spPr>
          <a:xfrm>
            <a:off x="7906277" y="2644865"/>
            <a:ext cx="166542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6117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11FB7119-55EE-4FE2-B08A-52BC21A13AC7}"/>
              </a:ext>
            </a:extLst>
          </p:cNvPr>
          <p:cNvGrpSpPr/>
          <p:nvPr/>
        </p:nvGrpSpPr>
        <p:grpSpPr>
          <a:xfrm>
            <a:off x="4142" y="434990"/>
            <a:ext cx="12187858" cy="6423010"/>
            <a:chOff x="-33539" y="484262"/>
            <a:chExt cx="12187858" cy="642301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69A24521-CC1C-430A-AB57-E6FA7B50C0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33539" y="484262"/>
              <a:ext cx="12187858" cy="642301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90622055-97E2-4865-ABF6-07F8827C78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83" t="6213" r="4091" b="2523"/>
            <a:stretch/>
          </p:blipFill>
          <p:spPr>
            <a:xfrm>
              <a:off x="2985925" y="498877"/>
              <a:ext cx="9085007" cy="6295235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>
              <a:reflection blurRad="12700" stA="33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xmlns="" id="{300C9053-213B-4F4F-AB32-B3AA239801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33" t="331" r="78679" b="94124"/>
            <a:stretch/>
          </p:blipFill>
          <p:spPr>
            <a:xfrm>
              <a:off x="62076" y="484262"/>
              <a:ext cx="2724309" cy="779016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>
              <a:reflection blurRad="12700" stA="33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</p:grpSp>
      <p:sp>
        <p:nvSpPr>
          <p:cNvPr id="4" name="Cloud 3">
            <a:extLst>
              <a:ext uri="{FF2B5EF4-FFF2-40B4-BE49-F238E27FC236}">
                <a16:creationId xmlns:a16="http://schemas.microsoft.com/office/drawing/2014/main" xmlns="" id="{03B88719-A3BC-4DA5-94AE-37701F2FD2C1}"/>
              </a:ext>
            </a:extLst>
          </p:cNvPr>
          <p:cNvSpPr/>
          <p:nvPr/>
        </p:nvSpPr>
        <p:spPr>
          <a:xfrm>
            <a:off x="3286242" y="904214"/>
            <a:ext cx="424234" cy="256044"/>
          </a:xfrm>
          <a:prstGeom prst="cloud">
            <a:avLst/>
          </a:prstGeom>
          <a:solidFill>
            <a:srgbClr val="FFFF99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400" b="1" dirty="0">
                <a:ln/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5" name="Cloud 4">
            <a:extLst>
              <a:ext uri="{FF2B5EF4-FFF2-40B4-BE49-F238E27FC236}">
                <a16:creationId xmlns:a16="http://schemas.microsoft.com/office/drawing/2014/main" xmlns="" id="{0C240ED8-88B5-41C9-B1ED-B9E4130B5FEF}"/>
              </a:ext>
            </a:extLst>
          </p:cNvPr>
          <p:cNvSpPr/>
          <p:nvPr/>
        </p:nvSpPr>
        <p:spPr>
          <a:xfrm>
            <a:off x="6871682" y="873652"/>
            <a:ext cx="424234" cy="340354"/>
          </a:xfrm>
          <a:prstGeom prst="cloud">
            <a:avLst/>
          </a:prstGeom>
          <a:solidFill>
            <a:srgbClr val="FFFF99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400" b="1" dirty="0">
                <a:ln/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xmlns="" id="{1E17E576-581C-4C98-B8C2-571453CA2D20}"/>
              </a:ext>
            </a:extLst>
          </p:cNvPr>
          <p:cNvSpPr/>
          <p:nvPr/>
        </p:nvSpPr>
        <p:spPr>
          <a:xfrm>
            <a:off x="9490148" y="904214"/>
            <a:ext cx="424233" cy="256044"/>
          </a:xfrm>
          <a:prstGeom prst="cloud">
            <a:avLst/>
          </a:prstGeom>
          <a:solidFill>
            <a:srgbClr val="FFFF99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400" b="1" dirty="0">
                <a:ln/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xmlns="" id="{AE28FA97-EB20-4188-893B-F749B76A22F6}"/>
              </a:ext>
            </a:extLst>
          </p:cNvPr>
          <p:cNvSpPr/>
          <p:nvPr/>
        </p:nvSpPr>
        <p:spPr>
          <a:xfrm>
            <a:off x="5636156" y="1492625"/>
            <a:ext cx="424234" cy="207832"/>
          </a:xfrm>
          <a:prstGeom prst="cloud">
            <a:avLst/>
          </a:prstGeom>
          <a:solidFill>
            <a:srgbClr val="FFFF99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400" b="1" dirty="0">
                <a:ln/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xmlns="" id="{FCD600F6-DDBC-4080-A929-9F994D389BA4}"/>
              </a:ext>
            </a:extLst>
          </p:cNvPr>
          <p:cNvSpPr/>
          <p:nvPr/>
        </p:nvSpPr>
        <p:spPr>
          <a:xfrm>
            <a:off x="9113272" y="1492625"/>
            <a:ext cx="371056" cy="207832"/>
          </a:xfrm>
          <a:prstGeom prst="cloud">
            <a:avLst/>
          </a:prstGeom>
          <a:solidFill>
            <a:srgbClr val="FFFF99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000" b="1" dirty="0">
                <a:ln/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xmlns="" id="{9ECAFA50-73E0-413B-8CE3-DFAB716B9D3D}"/>
              </a:ext>
            </a:extLst>
          </p:cNvPr>
          <p:cNvSpPr/>
          <p:nvPr/>
        </p:nvSpPr>
        <p:spPr>
          <a:xfrm>
            <a:off x="4898323" y="1995268"/>
            <a:ext cx="424234" cy="257161"/>
          </a:xfrm>
          <a:prstGeom prst="cloud">
            <a:avLst/>
          </a:prstGeom>
          <a:solidFill>
            <a:srgbClr val="FFFF99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400" b="1" dirty="0">
                <a:ln/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0" name="Cloud 9">
            <a:extLst>
              <a:ext uri="{FF2B5EF4-FFF2-40B4-BE49-F238E27FC236}">
                <a16:creationId xmlns:a16="http://schemas.microsoft.com/office/drawing/2014/main" xmlns="" id="{F986C3FE-AA89-488C-AED0-1961A0F33903}"/>
              </a:ext>
            </a:extLst>
          </p:cNvPr>
          <p:cNvSpPr/>
          <p:nvPr/>
        </p:nvSpPr>
        <p:spPr>
          <a:xfrm>
            <a:off x="3221990" y="808886"/>
            <a:ext cx="552738" cy="351372"/>
          </a:xfrm>
          <a:prstGeom prst="cloud">
            <a:avLst/>
          </a:prstGeom>
          <a:solidFill>
            <a:srgbClr val="00B050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400" b="1" dirty="0">
                <a:ln w="3175"/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11" name="Cloud 10">
            <a:extLst>
              <a:ext uri="{FF2B5EF4-FFF2-40B4-BE49-F238E27FC236}">
                <a16:creationId xmlns:a16="http://schemas.microsoft.com/office/drawing/2014/main" xmlns="" id="{195C444E-0444-4E88-99B1-1254CFC2984D}"/>
              </a:ext>
            </a:extLst>
          </p:cNvPr>
          <p:cNvSpPr/>
          <p:nvPr/>
        </p:nvSpPr>
        <p:spPr>
          <a:xfrm>
            <a:off x="5606660" y="1433633"/>
            <a:ext cx="459844" cy="333986"/>
          </a:xfrm>
          <a:prstGeom prst="cloud">
            <a:avLst/>
          </a:prstGeom>
          <a:solidFill>
            <a:srgbClr val="00B050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400" b="1" dirty="0">
                <a:ln w="3175"/>
                <a:solidFill>
                  <a:srgbClr val="FFFF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664333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21B2A4E-885D-401C-B6D7-1E8137EA99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045" y="770708"/>
            <a:ext cx="9451703" cy="531658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E082D33-5641-477B-9B47-D75E81A3165E}"/>
              </a:ext>
            </a:extLst>
          </p:cNvPr>
          <p:cNvSpPr txBox="1"/>
          <p:nvPr/>
        </p:nvSpPr>
        <p:spPr>
          <a:xfrm>
            <a:off x="3195267" y="2967334"/>
            <a:ext cx="55772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n w="22225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</a:rPr>
              <a:t>2. </a:t>
            </a:r>
            <a:r>
              <a:rPr lang="en-US" sz="5400" b="1" dirty="0" err="1">
                <a:ln w="22225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</a:rPr>
              <a:t>Tìm</a:t>
            </a:r>
            <a:r>
              <a:rPr lang="en-US" sz="5400" b="1" dirty="0">
                <a:ln w="22225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ln w="22225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</a:rPr>
              <a:t>hiểu</a:t>
            </a:r>
            <a:r>
              <a:rPr lang="en-US" sz="5400" b="1" dirty="0">
                <a:ln w="22225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ln w="22225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</a:rPr>
              <a:t>bài</a:t>
            </a:r>
            <a:endParaRPr lang="en-US" sz="5400" b="1" dirty="0">
              <a:ln w="22225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629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3C613021-3708-45C6-B338-A07ED02AF9FF}"/>
              </a:ext>
            </a:extLst>
          </p:cNvPr>
          <p:cNvSpPr/>
          <p:nvPr/>
        </p:nvSpPr>
        <p:spPr>
          <a:xfrm>
            <a:off x="4031227" y="143018"/>
            <a:ext cx="7576852" cy="1059872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ln/>
                <a:solidFill>
                  <a:srgbClr val="002060"/>
                </a:solidFill>
              </a:rPr>
              <a:t>Hướng</a:t>
            </a:r>
            <a:r>
              <a:rPr lang="en-US" sz="3200" dirty="0">
                <a:ln/>
                <a:solidFill>
                  <a:srgbClr val="002060"/>
                </a:solidFill>
              </a:rPr>
              <a:t> </a:t>
            </a:r>
            <a:r>
              <a:rPr lang="en-US" sz="3200" dirty="0" err="1">
                <a:ln/>
                <a:solidFill>
                  <a:srgbClr val="002060"/>
                </a:solidFill>
              </a:rPr>
              <a:t>dẫn</a:t>
            </a:r>
            <a:r>
              <a:rPr lang="en-US" sz="3200" dirty="0">
                <a:ln/>
                <a:solidFill>
                  <a:srgbClr val="002060"/>
                </a:solidFill>
              </a:rPr>
              <a:t> </a:t>
            </a:r>
            <a:r>
              <a:rPr lang="en-US" sz="3200" dirty="0" err="1">
                <a:ln/>
                <a:solidFill>
                  <a:srgbClr val="002060"/>
                </a:solidFill>
              </a:rPr>
              <a:t>thực</a:t>
            </a:r>
            <a:r>
              <a:rPr lang="en-US" sz="3200" dirty="0">
                <a:ln/>
                <a:solidFill>
                  <a:srgbClr val="002060"/>
                </a:solidFill>
              </a:rPr>
              <a:t> </a:t>
            </a:r>
            <a:r>
              <a:rPr lang="en-US" sz="3200" dirty="0" err="1">
                <a:ln/>
                <a:solidFill>
                  <a:srgbClr val="002060"/>
                </a:solidFill>
              </a:rPr>
              <a:t>hiện</a:t>
            </a:r>
            <a:r>
              <a:rPr lang="en-US" sz="3200" dirty="0">
                <a:ln/>
                <a:solidFill>
                  <a:srgbClr val="002060"/>
                </a:solidFill>
              </a:rPr>
              <a:t> </a:t>
            </a:r>
            <a:r>
              <a:rPr lang="en-US" sz="3200" dirty="0" err="1">
                <a:ln/>
                <a:solidFill>
                  <a:srgbClr val="002060"/>
                </a:solidFill>
              </a:rPr>
              <a:t>trò</a:t>
            </a:r>
            <a:r>
              <a:rPr lang="en-US" sz="3200" dirty="0">
                <a:ln/>
                <a:solidFill>
                  <a:srgbClr val="002060"/>
                </a:solidFill>
              </a:rPr>
              <a:t> </a:t>
            </a:r>
            <a:r>
              <a:rPr lang="en-US" sz="3200" dirty="0" err="1">
                <a:ln/>
                <a:solidFill>
                  <a:srgbClr val="002060"/>
                </a:solidFill>
              </a:rPr>
              <a:t>chơi</a:t>
            </a:r>
            <a:r>
              <a:rPr lang="en-US" sz="3200" dirty="0">
                <a:ln/>
                <a:solidFill>
                  <a:srgbClr val="002060"/>
                </a:solidFill>
              </a:rPr>
              <a:t>: </a:t>
            </a:r>
          </a:p>
          <a:p>
            <a:pPr algn="ctr"/>
            <a:r>
              <a:rPr lang="en-US" sz="3600" dirty="0">
                <a:ln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 </a:t>
            </a:r>
            <a:r>
              <a:rPr lang="en-US" sz="3600" dirty="0" err="1">
                <a:ln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tinh</a:t>
            </a:r>
            <a:r>
              <a:rPr lang="en-US" sz="3600" dirty="0">
                <a:ln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>
                <a:ln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mắt</a:t>
            </a:r>
            <a:r>
              <a:rPr lang="en-US" sz="3600" dirty="0">
                <a:ln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4B6D4A0-4558-44FE-8839-E6D7D2C84DD7}"/>
              </a:ext>
            </a:extLst>
          </p:cNvPr>
          <p:cNvSpPr/>
          <p:nvPr/>
        </p:nvSpPr>
        <p:spPr>
          <a:xfrm>
            <a:off x="606592" y="1365123"/>
            <a:ext cx="10978815" cy="4991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742950" indent="-742950">
              <a:buAutoNum type="arabicPeriod"/>
            </a:pPr>
            <a:r>
              <a:rPr lang="en-US" sz="3200" dirty="0" err="1">
                <a:ln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Luật</a:t>
            </a:r>
            <a:r>
              <a:rPr lang="en-US" sz="3200" dirty="0">
                <a:ln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ln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chơi</a:t>
            </a:r>
            <a:r>
              <a:rPr lang="en-US" sz="3200" dirty="0">
                <a:ln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en-US" sz="3200" dirty="0">
                <a:ln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cả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lớp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cùng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tham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gia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chơi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bằng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hình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thức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giơ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tay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trả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lời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các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câu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hỏi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tìm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hiểu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bài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đọc</a:t>
            </a:r>
            <a:r>
              <a:rPr lang="en-US" sz="2800" dirty="0">
                <a:ln/>
                <a:solidFill>
                  <a:srgbClr val="0070C0"/>
                </a:solidFill>
              </a:rPr>
              <a:t>. Sau </a:t>
            </a:r>
            <a:r>
              <a:rPr lang="en-US" sz="2800" dirty="0" err="1">
                <a:ln/>
                <a:solidFill>
                  <a:srgbClr val="0070C0"/>
                </a:solidFill>
              </a:rPr>
              <a:t>khi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gv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đọc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câu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hỏi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và</a:t>
            </a:r>
            <a:r>
              <a:rPr lang="en-US" sz="2800" dirty="0">
                <a:ln/>
                <a:solidFill>
                  <a:srgbClr val="0070C0"/>
                </a:solidFill>
              </a:rPr>
              <a:t> rung </a:t>
            </a:r>
            <a:r>
              <a:rPr lang="en-US" sz="2800" dirty="0" err="1">
                <a:ln/>
                <a:solidFill>
                  <a:srgbClr val="0070C0"/>
                </a:solidFill>
              </a:rPr>
              <a:t>chuông</a:t>
            </a:r>
            <a:r>
              <a:rPr lang="en-US" sz="2800" dirty="0">
                <a:ln/>
                <a:solidFill>
                  <a:srgbClr val="0070C0"/>
                </a:solidFill>
              </a:rPr>
              <a:t>, </a:t>
            </a:r>
            <a:r>
              <a:rPr lang="en-US" sz="2800" dirty="0" err="1">
                <a:ln/>
                <a:solidFill>
                  <a:srgbClr val="0070C0"/>
                </a:solidFill>
              </a:rPr>
              <a:t>bạn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nào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giơ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tay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nhanh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nhất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sẽ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được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mời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trả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lời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câu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hỏi</a:t>
            </a:r>
            <a:r>
              <a:rPr lang="en-US" sz="2800" dirty="0">
                <a:ln/>
                <a:solidFill>
                  <a:srgbClr val="0070C0"/>
                </a:solidFill>
              </a:rPr>
              <a:t>, </a:t>
            </a:r>
            <a:r>
              <a:rPr lang="en-US" sz="2800" dirty="0" err="1">
                <a:ln/>
                <a:solidFill>
                  <a:srgbClr val="0070C0"/>
                </a:solidFill>
              </a:rPr>
              <a:t>đáp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đúng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nhận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được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phần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thưởng</a:t>
            </a:r>
            <a:r>
              <a:rPr lang="en-US" sz="2800" dirty="0">
                <a:ln/>
                <a:solidFill>
                  <a:srgbClr val="0070C0"/>
                </a:solidFill>
              </a:rPr>
              <a:t>.</a:t>
            </a:r>
            <a:endParaRPr lang="en-US" sz="2800" dirty="0">
              <a:ln/>
              <a:solidFill>
                <a:srgbClr val="C00000"/>
              </a:solidFill>
            </a:endParaRPr>
          </a:p>
          <a:p>
            <a:pPr marL="742950" indent="-742950">
              <a:buAutoNum type="arabicPeriod"/>
            </a:pPr>
            <a:r>
              <a:rPr lang="en-US" sz="3200" dirty="0" err="1">
                <a:ln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Cách</a:t>
            </a:r>
            <a:r>
              <a:rPr lang="en-US" sz="3200" dirty="0">
                <a:ln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ln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thực</a:t>
            </a:r>
            <a:r>
              <a:rPr lang="en-US" sz="3200" dirty="0">
                <a:ln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ln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hiện</a:t>
            </a:r>
            <a:r>
              <a:rPr lang="en-US" sz="3200" dirty="0">
                <a:ln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457200" indent="-457200">
              <a:buFontTx/>
              <a:buChar char="-"/>
            </a:pPr>
            <a:r>
              <a:rPr lang="en-US" sz="2800" dirty="0">
                <a:ln/>
                <a:solidFill>
                  <a:srgbClr val="0070C0"/>
                </a:solidFill>
              </a:rPr>
              <a:t>Click </a:t>
            </a:r>
            <a:r>
              <a:rPr lang="en-US" sz="2800" dirty="0" err="1">
                <a:ln/>
                <a:solidFill>
                  <a:srgbClr val="0070C0"/>
                </a:solidFill>
              </a:rPr>
              <a:t>vào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màn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hình</a:t>
            </a:r>
            <a:r>
              <a:rPr lang="en-US" sz="2800" dirty="0">
                <a:ln/>
                <a:solidFill>
                  <a:srgbClr val="0070C0"/>
                </a:solidFill>
              </a:rPr>
              <a:t>: </a:t>
            </a:r>
            <a:r>
              <a:rPr lang="en-US" sz="2800" dirty="0" err="1">
                <a:ln/>
                <a:solidFill>
                  <a:srgbClr val="0070C0"/>
                </a:solidFill>
              </a:rPr>
              <a:t>lần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lượt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hiện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Tên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trò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chơi</a:t>
            </a:r>
            <a:r>
              <a:rPr lang="en-US" sz="2800" dirty="0">
                <a:ln/>
                <a:solidFill>
                  <a:srgbClr val="0070C0"/>
                </a:solidFill>
              </a:rPr>
              <a:t>, </a:t>
            </a:r>
            <a:r>
              <a:rPr lang="en-US" sz="2800" dirty="0" err="1">
                <a:ln/>
                <a:solidFill>
                  <a:srgbClr val="0070C0"/>
                </a:solidFill>
              </a:rPr>
              <a:t>bài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đọc</a:t>
            </a:r>
            <a:r>
              <a:rPr lang="en-US" sz="2800" dirty="0">
                <a:ln/>
                <a:solidFill>
                  <a:srgbClr val="0070C0"/>
                </a:solidFill>
              </a:rPr>
              <a:t> (</a:t>
            </a:r>
            <a:r>
              <a:rPr lang="en-US" sz="2800" dirty="0" err="1">
                <a:ln/>
                <a:solidFill>
                  <a:srgbClr val="0070C0"/>
                </a:solidFill>
              </a:rPr>
              <a:t>để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hs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dễ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quan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sát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trả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lời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câu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hỏi</a:t>
            </a:r>
            <a:r>
              <a:rPr lang="en-US" sz="2800" dirty="0">
                <a:ln/>
                <a:solidFill>
                  <a:srgbClr val="0070C0"/>
                </a:solidFill>
              </a:rPr>
              <a:t>), </a:t>
            </a:r>
            <a:r>
              <a:rPr lang="en-US" sz="2800" dirty="0" err="1">
                <a:ln/>
                <a:solidFill>
                  <a:srgbClr val="0070C0"/>
                </a:solidFill>
              </a:rPr>
              <a:t>các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câu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hỏi</a:t>
            </a:r>
            <a:r>
              <a:rPr lang="en-US" sz="2800" dirty="0">
                <a:ln/>
                <a:solidFill>
                  <a:srgbClr val="0070C0"/>
                </a:solidFill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2800" dirty="0">
                <a:ln/>
                <a:solidFill>
                  <a:srgbClr val="0070C0"/>
                </a:solidFill>
              </a:rPr>
              <a:t>Click </a:t>
            </a:r>
            <a:r>
              <a:rPr lang="en-US" sz="2800" dirty="0" err="1">
                <a:ln/>
                <a:solidFill>
                  <a:srgbClr val="0070C0"/>
                </a:solidFill>
              </a:rPr>
              <a:t>vào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câu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hỏi</a:t>
            </a:r>
            <a:r>
              <a:rPr lang="en-US" sz="2800" dirty="0">
                <a:ln/>
                <a:solidFill>
                  <a:srgbClr val="0070C0"/>
                </a:solidFill>
              </a:rPr>
              <a:t>: </a:t>
            </a:r>
            <a:r>
              <a:rPr lang="en-US" sz="2800" dirty="0" err="1">
                <a:ln/>
                <a:solidFill>
                  <a:srgbClr val="0070C0"/>
                </a:solidFill>
              </a:rPr>
              <a:t>lần</a:t>
            </a:r>
            <a:r>
              <a:rPr lang="en-US" sz="2800" dirty="0">
                <a:ln/>
                <a:solidFill>
                  <a:srgbClr val="0070C0"/>
                </a:solidFill>
              </a:rPr>
              <a:t> 1-hiện </a:t>
            </a:r>
            <a:r>
              <a:rPr lang="en-US" sz="2800" dirty="0" err="1">
                <a:ln/>
                <a:solidFill>
                  <a:srgbClr val="0070C0"/>
                </a:solidFill>
              </a:rPr>
              <a:t>đáp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án</a:t>
            </a:r>
            <a:r>
              <a:rPr lang="en-US" sz="2800" dirty="0">
                <a:ln/>
                <a:solidFill>
                  <a:srgbClr val="0070C0"/>
                </a:solidFill>
              </a:rPr>
              <a:t>, click </a:t>
            </a:r>
            <a:r>
              <a:rPr lang="en-US" sz="2800" dirty="0" err="1">
                <a:ln/>
                <a:solidFill>
                  <a:srgbClr val="0070C0"/>
                </a:solidFill>
              </a:rPr>
              <a:t>lần</a:t>
            </a:r>
            <a:r>
              <a:rPr lang="en-US" sz="2800" dirty="0">
                <a:ln/>
                <a:solidFill>
                  <a:srgbClr val="0070C0"/>
                </a:solidFill>
              </a:rPr>
              <a:t> 2- </a:t>
            </a:r>
            <a:r>
              <a:rPr lang="en-US" sz="2800" dirty="0" err="1">
                <a:ln/>
                <a:solidFill>
                  <a:srgbClr val="0070C0"/>
                </a:solidFill>
              </a:rPr>
              <a:t>biến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mất</a:t>
            </a:r>
            <a:r>
              <a:rPr lang="en-US" sz="2800" dirty="0">
                <a:ln/>
                <a:solidFill>
                  <a:srgbClr val="0070C0"/>
                </a:solidFill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2800" dirty="0" err="1">
                <a:ln/>
                <a:solidFill>
                  <a:srgbClr val="0070C0"/>
                </a:solidFill>
              </a:rPr>
              <a:t>Câu</a:t>
            </a:r>
            <a:r>
              <a:rPr lang="en-US" sz="2800" dirty="0">
                <a:ln/>
                <a:solidFill>
                  <a:srgbClr val="0070C0"/>
                </a:solidFill>
              </a:rPr>
              <a:t> 5: click </a:t>
            </a:r>
            <a:r>
              <a:rPr lang="en-US" sz="2800" dirty="0" err="1">
                <a:ln/>
                <a:solidFill>
                  <a:srgbClr val="0070C0"/>
                </a:solidFill>
              </a:rPr>
              <a:t>vào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khung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màu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đáp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án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sẽ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hiện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trên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khung</a:t>
            </a:r>
            <a:r>
              <a:rPr lang="en-US" sz="2800" dirty="0">
                <a:ln/>
                <a:solidFill>
                  <a:srgbClr val="0070C0"/>
                </a:solidFill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2800" dirty="0" err="1">
                <a:ln/>
                <a:solidFill>
                  <a:srgbClr val="0070C0"/>
                </a:solidFill>
              </a:rPr>
              <a:t>Kết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thúc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trò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chơi</a:t>
            </a:r>
            <a:r>
              <a:rPr lang="en-US" sz="2800" dirty="0">
                <a:ln/>
                <a:solidFill>
                  <a:srgbClr val="0070C0"/>
                </a:solidFill>
              </a:rPr>
              <a:t> Click </a:t>
            </a:r>
            <a:r>
              <a:rPr lang="en-US" sz="2800" dirty="0" err="1">
                <a:ln/>
                <a:solidFill>
                  <a:srgbClr val="0070C0"/>
                </a:solidFill>
              </a:rPr>
              <a:t>vào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bài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đọc</a:t>
            </a:r>
            <a:r>
              <a:rPr lang="en-US" sz="2800" dirty="0">
                <a:ln/>
                <a:solidFill>
                  <a:srgbClr val="0070C0"/>
                </a:solidFill>
              </a:rPr>
              <a:t>: </a:t>
            </a:r>
            <a:r>
              <a:rPr lang="en-US" sz="2800" dirty="0" err="1">
                <a:ln/>
                <a:solidFill>
                  <a:srgbClr val="0070C0"/>
                </a:solidFill>
              </a:rPr>
              <a:t>Câu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hỏi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biến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mất</a:t>
            </a:r>
            <a:r>
              <a:rPr lang="en-US" sz="2800" dirty="0">
                <a:ln/>
                <a:solidFill>
                  <a:srgbClr val="0070C0"/>
                </a:solidFill>
              </a:rPr>
              <a:t>. HS </a:t>
            </a:r>
            <a:r>
              <a:rPr lang="en-US" sz="2800" dirty="0" err="1">
                <a:ln/>
                <a:solidFill>
                  <a:srgbClr val="0070C0"/>
                </a:solidFill>
              </a:rPr>
              <a:t>đọc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lại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bài</a:t>
            </a:r>
            <a:r>
              <a:rPr lang="en-US" sz="2800" dirty="0">
                <a:ln/>
                <a:solidFill>
                  <a:srgbClr val="0070C0"/>
                </a:solidFill>
              </a:rPr>
              <a:t> 1 </a:t>
            </a:r>
            <a:r>
              <a:rPr lang="en-US" sz="2800" dirty="0" err="1">
                <a:ln/>
                <a:solidFill>
                  <a:srgbClr val="0070C0"/>
                </a:solidFill>
              </a:rPr>
              <a:t>lần</a:t>
            </a:r>
            <a:r>
              <a:rPr lang="en-US" sz="2800" dirty="0">
                <a:ln/>
                <a:solidFill>
                  <a:srgbClr val="0070C0"/>
                </a:solidFill>
              </a:rPr>
              <a:t> </a:t>
            </a:r>
            <a:r>
              <a:rPr lang="en-US" sz="2800" dirty="0" err="1">
                <a:ln/>
                <a:solidFill>
                  <a:srgbClr val="0070C0"/>
                </a:solidFill>
              </a:rPr>
              <a:t>nữa</a:t>
            </a:r>
            <a:r>
              <a:rPr lang="en-US" sz="2800" dirty="0">
                <a:ln/>
                <a:solidFill>
                  <a:srgbClr val="0070C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63363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13024407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UTM Avo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1673</TotalTime>
  <Words>291</Words>
  <Application>Microsoft Office PowerPoint</Application>
  <PresentationFormat>Widescreen</PresentationFormat>
  <Paragraphs>45</Paragraphs>
  <Slides>14</Slides>
  <Notes>1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HP001 4 hàng</vt:lpstr>
      <vt:lpstr>宋体</vt:lpstr>
      <vt:lpstr>Arial</vt:lpstr>
      <vt:lpstr>UTM Avo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Hoc10 chúc các em học tốt!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Thảo Vũ</cp:lastModifiedBy>
  <cp:revision>117</cp:revision>
  <dcterms:created xsi:type="dcterms:W3CDTF">2021-11-01T08:16:43Z</dcterms:created>
  <dcterms:modified xsi:type="dcterms:W3CDTF">2022-05-12T06:26:19Z</dcterms:modified>
</cp:coreProperties>
</file>