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40" r:id="rId1"/>
  </p:sldMasterIdLst>
  <p:notesMasterIdLst>
    <p:notesMasterId r:id="rId16"/>
  </p:notesMasterIdLst>
  <p:handoutMasterIdLst>
    <p:handoutMasterId r:id="rId17"/>
  </p:handoutMasterIdLst>
  <p:sldIdLst>
    <p:sldId id="3323" r:id="rId2"/>
    <p:sldId id="3324" r:id="rId3"/>
    <p:sldId id="3325" r:id="rId4"/>
    <p:sldId id="3305" r:id="rId5"/>
    <p:sldId id="3285" r:id="rId6"/>
    <p:sldId id="3286" r:id="rId7"/>
    <p:sldId id="3289" r:id="rId8"/>
    <p:sldId id="3308" r:id="rId9"/>
    <p:sldId id="3330" r:id="rId10"/>
    <p:sldId id="3326" r:id="rId11"/>
    <p:sldId id="3307" r:id="rId12"/>
    <p:sldId id="3291" r:id="rId13"/>
    <p:sldId id="3327" r:id="rId14"/>
    <p:sldId id="3295" r:id="rId15"/>
  </p:sldIdLst>
  <p:sldSz cx="12858750" cy="7232650"/>
  <p:notesSz cx="6858000" cy="9144000"/>
  <p:custDataLst>
    <p:tags r:id="rId18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588" userDrawn="1">
          <p15:clr>
            <a:srgbClr val="A4A3A4"/>
          </p15:clr>
        </p15:guide>
        <p15:guide id="7" pos="376" userDrawn="1">
          <p15:clr>
            <a:srgbClr val="A4A3A4"/>
          </p15:clr>
        </p15:guide>
        <p15:guide id="8" pos="135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000D"/>
    <a:srgbClr val="FF6500"/>
    <a:srgbClr val="FF9021"/>
    <a:srgbClr val="95E321"/>
    <a:srgbClr val="FDFEFF"/>
    <a:srgbClr val="900000"/>
    <a:srgbClr val="0FC7D3"/>
    <a:srgbClr val="EC206C"/>
    <a:srgbClr val="BC148E"/>
    <a:srgbClr val="0A1A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32" autoAdjust="0"/>
    <p:restoredTop sz="92986" autoAdjust="0"/>
  </p:normalViewPr>
  <p:slideViewPr>
    <p:cSldViewPr>
      <p:cViewPr varScale="1">
        <p:scale>
          <a:sx n="87" d="100"/>
          <a:sy n="87" d="100"/>
        </p:scale>
        <p:origin x="768" y="96"/>
      </p:cViewPr>
      <p:guideLst>
        <p:guide orient="horz" pos="328"/>
        <p:guide pos="4050"/>
        <p:guide orient="horz" pos="4183"/>
        <p:guide pos="7588"/>
        <p:guide pos="376"/>
        <p:guide pos="1350"/>
      </p:guideLst>
    </p:cSldViewPr>
  </p:slideViewPr>
  <p:outlineViewPr>
    <p:cViewPr>
      <p:scale>
        <a:sx n="100" d="100"/>
        <a:sy n="100" d="100"/>
      </p:scale>
      <p:origin x="0" y="-144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742FC-62BB-4B81-9CA5-3B750A4B4580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E82F1-5B17-4D95-A6D6-EB96F2D72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514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2023/9/8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3100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0220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D643E-5F2C-49CF-83FF-E485C6A051CE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6408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5052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854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1595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1329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175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C5C0A-0D26-4132-B61F-2E06C1498EC8}" type="slidenum">
              <a:rPr lang="zh-CN" altLang="en-US" smtClean="0"/>
              <a:pPr>
                <a:defRPr/>
              </a:pPr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3944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469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037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19893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77437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3100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" y="0"/>
            <a:ext cx="12858045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400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3E93-166D-47F5-9EF1-ACEABE24AEEA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7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10" y="110537"/>
            <a:ext cx="11854578" cy="6478506"/>
          </a:xfrm>
          <a:prstGeom prst="rect">
            <a:avLst/>
          </a:prstGeom>
        </p:spPr>
      </p:pic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2422221" y="2211330"/>
            <a:ext cx="8243547" cy="1765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en-US" altLang="zh-CN" sz="4400" b="1" kern="2000" dirty="0">
                <a:solidFill>
                  <a:schemeClr val="bg1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  <a:sym typeface="Arial" panose="020B0604020202020204" pitchFamily="34" charset="0"/>
              </a:rPr>
              <a:t>CHÀO MỪNG CÁC CON ĐẾN VỚI TIẾT HOC MĨ THUẬT</a:t>
            </a:r>
            <a:endParaRPr lang="zh-CN" altLang="en-US" sz="4400" b="1" kern="2000" dirty="0">
              <a:solidFill>
                <a:schemeClr val="bg1"/>
              </a:solidFill>
              <a:latin typeface="Times New Roman" pitchFamily="18" charset="0"/>
              <a:ea typeface="方正稚艺简体" panose="03000509000000000000" pitchFamily="65" charset="-122"/>
              <a:cs typeface="Times New Roman" pitchFamily="18" charset="0"/>
              <a:sym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199" y="87933"/>
            <a:ext cx="5935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65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dirty="0" smtClean="0">
                <a:solidFill>
                  <a:srgbClr val="FF65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6500"/>
                </a:solidFill>
                <a:latin typeface="Times New Roman" pitchFamily="18" charset="0"/>
                <a:cs typeface="Times New Roman" pitchFamily="18" charset="0"/>
              </a:rPr>
              <a:t>Tiểu</a:t>
            </a:r>
            <a:r>
              <a:rPr lang="en-US" sz="3200" b="1" dirty="0" smtClean="0">
                <a:solidFill>
                  <a:srgbClr val="FF65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65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 smtClean="0">
                <a:solidFill>
                  <a:srgbClr val="FF65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6500"/>
                </a:solidFill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sz="3200" b="1" dirty="0" smtClean="0">
                <a:solidFill>
                  <a:srgbClr val="FF65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6500"/>
                </a:solidFill>
                <a:latin typeface="Times New Roman" pitchFamily="18" charset="0"/>
                <a:cs typeface="Times New Roman" pitchFamily="18" charset="0"/>
              </a:rPr>
              <a:t>Sở</a:t>
            </a:r>
            <a:endParaRPr lang="en-US" sz="3200" b="1" dirty="0">
              <a:solidFill>
                <a:srgbClr val="FF65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8"/>
          <p:cNvSpPr txBox="1"/>
          <p:nvPr/>
        </p:nvSpPr>
        <p:spPr>
          <a:xfrm>
            <a:off x="4701183" y="4408413"/>
            <a:ext cx="3672408" cy="572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i="1" dirty="0" err="1">
                <a:solidFill>
                  <a:schemeClr val="bg1"/>
                </a:solidFill>
                <a:latin typeface="Times New Roman" pitchFamily="18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Giáo</a:t>
            </a:r>
            <a:r>
              <a:rPr lang="en-US" altLang="zh-CN" sz="2400" b="1" i="1" dirty="0">
                <a:solidFill>
                  <a:schemeClr val="bg1"/>
                </a:solidFill>
                <a:latin typeface="Times New Roman" pitchFamily="18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i="1" dirty="0" err="1">
                <a:solidFill>
                  <a:schemeClr val="bg1"/>
                </a:solidFill>
                <a:latin typeface="Times New Roman" pitchFamily="18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viên</a:t>
            </a:r>
            <a:r>
              <a:rPr lang="en-US" altLang="zh-CN" sz="2400" b="1" i="1" dirty="0" smtClean="0">
                <a:solidFill>
                  <a:schemeClr val="bg1"/>
                </a:solidFill>
                <a:latin typeface="Times New Roman" pitchFamily="18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: </a:t>
            </a:r>
            <a:r>
              <a:rPr lang="en-US" altLang="zh-CN" sz="2400" b="1" i="1" dirty="0" err="1" smtClean="0">
                <a:solidFill>
                  <a:schemeClr val="bg1"/>
                </a:solidFill>
                <a:latin typeface="Times New Roman" pitchFamily="18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Phí</a:t>
            </a:r>
            <a:r>
              <a:rPr lang="en-US" altLang="zh-CN" sz="2400" b="1" i="1" dirty="0" smtClean="0">
                <a:solidFill>
                  <a:schemeClr val="bg1"/>
                </a:solidFill>
                <a:latin typeface="Times New Roman" pitchFamily="18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i="1" dirty="0" err="1" smtClean="0">
                <a:solidFill>
                  <a:schemeClr val="bg1"/>
                </a:solidFill>
                <a:latin typeface="Times New Roman" pitchFamily="18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Thị</a:t>
            </a:r>
            <a:r>
              <a:rPr lang="en-US" altLang="zh-CN" sz="2400" b="1" i="1" dirty="0" smtClean="0">
                <a:solidFill>
                  <a:schemeClr val="bg1"/>
                </a:solidFill>
                <a:latin typeface="Times New Roman" pitchFamily="18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400" b="1" i="1" dirty="0" err="1" smtClean="0">
                <a:solidFill>
                  <a:schemeClr val="bg1"/>
                </a:solidFill>
                <a:latin typeface="Times New Roman" pitchFamily="18" charset="0"/>
                <a:ea typeface="方正稚艺简体" panose="03000509000000000000" pitchFamily="65" charset="-122"/>
                <a:cs typeface="+mn-ea"/>
                <a:sym typeface="Arial" panose="020B0604020202020204" pitchFamily="34" charset="0"/>
              </a:rPr>
              <a:t>Thảo</a:t>
            </a:r>
            <a:endParaRPr lang="en-US" altLang="zh-CN" sz="2400" b="1" i="1" dirty="0">
              <a:solidFill>
                <a:schemeClr val="bg1"/>
              </a:solidFill>
              <a:latin typeface="Times New Roman" pitchFamily="18" charset="0"/>
              <a:ea typeface="方正稚艺简体" panose="03000509000000000000" pitchFamily="65" charset="-122"/>
              <a:cs typeface="Times New Roman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3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05039" y="182217"/>
            <a:ext cx="583264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b="1" dirty="0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b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họa</a:t>
            </a:r>
            <a:endParaRPr lang="en-US" sz="3200" b="1" dirty="0">
              <a:solidFill>
                <a:srgbClr val="CE000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23" y="2104157"/>
            <a:ext cx="3492388" cy="46565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159" y="2081303"/>
            <a:ext cx="3528392" cy="47033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317" y="2104157"/>
            <a:ext cx="3595674" cy="479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0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38" y="924173"/>
            <a:ext cx="4345217" cy="56444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000" y="921990"/>
            <a:ext cx="5632549" cy="563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91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Callout 36"/>
          <p:cNvSpPr/>
          <p:nvPr/>
        </p:nvSpPr>
        <p:spPr>
          <a:xfrm>
            <a:off x="164679" y="159941"/>
            <a:ext cx="12313368" cy="5976664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5218450" y="303957"/>
            <a:ext cx="1714981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GHI NHỚ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244799" y="1577449"/>
            <a:ext cx="103691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len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sợi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nặn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...)</a:t>
            </a:r>
          </a:p>
        </p:txBody>
      </p:sp>
    </p:spTree>
    <p:extLst>
      <p:ext uri="{BB962C8B-B14F-4D97-AF65-F5344CB8AC3E}">
        <p14:creationId xmlns:p14="http://schemas.microsoft.com/office/powerpoint/2010/main" val="102926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" y="3904356"/>
            <a:ext cx="12858045" cy="3328293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2252911" y="1284774"/>
            <a:ext cx="8640960" cy="132343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200" i="1">
                <a:solidFill>
                  <a:schemeClr val="bg1"/>
                </a:solidFill>
                <a:latin typeface="Haettenschweiler" panose="020B0706040902060204" pitchFamily="34" charset="0"/>
              </a:defRPr>
            </a:lvl1pPr>
          </a:lstStyle>
          <a:p>
            <a:pPr algn="ctr"/>
            <a:r>
              <a:rPr lang="en-US" altLang="zh-CN" sz="4000" b="1" i="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zh-CN" sz="4000" b="1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zh-CN" sz="4000" b="1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altLang="zh-CN" sz="4000" b="1" i="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altLang="zh-CN" sz="4000" b="1" i="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zh-CN" sz="4000" b="1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0" dirty="0" err="1"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altLang="zh-CN" sz="4000" b="1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zh-CN" sz="4000" b="1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zh-CN" sz="4000" b="1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zh-CN" sz="4000" b="1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0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altLang="zh-CN" sz="4000" b="1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zh-CN" sz="4000" b="1" i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b="1" i="0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zh-CN" sz="4000" b="1" i="0" dirty="0"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sz="4000" b="1" i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476" y="87933"/>
            <a:ext cx="2886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3.Thực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91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63491" descr="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679" y="195845"/>
            <a:ext cx="12406039" cy="68587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" name="Rectangle 21"/>
          <p:cNvSpPr/>
          <p:nvPr/>
        </p:nvSpPr>
        <p:spPr>
          <a:xfrm>
            <a:off x="3147905" y="2176165"/>
            <a:ext cx="92170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3200" b="1" dirty="0">
                <a:solidFill>
                  <a:srgbClr val="52B2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GIỜ HỌC KẾT THÚC</a:t>
            </a:r>
          </a:p>
          <a:p>
            <a:pPr algn="ctr"/>
            <a:r>
              <a:rPr kumimoji="1" lang="en-US" altLang="zh-CN" sz="3200" b="1" dirty="0">
                <a:solidFill>
                  <a:srgbClr val="52B2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+mn-lt"/>
              </a:rPr>
              <a:t>CHÚC CÁC CON CHĂM NGOAN, HỌC GIỎI</a:t>
            </a:r>
            <a:endParaRPr lang="zh-CN" altLang="en-US" sz="3200" b="1" dirty="0">
              <a:solidFill>
                <a:srgbClr val="52B2A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824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1" y="-363070"/>
            <a:ext cx="12858045" cy="7232650"/>
          </a:xfrm>
          <a:prstGeom prst="rect">
            <a:avLst/>
          </a:prstGeom>
        </p:spPr>
      </p:pic>
      <p:sp>
        <p:nvSpPr>
          <p:cNvPr id="28" name="TextBox 13"/>
          <p:cNvSpPr>
            <a:spLocks noChangeArrowheads="1"/>
          </p:cNvSpPr>
          <p:nvPr/>
        </p:nvSpPr>
        <p:spPr bwMode="auto">
          <a:xfrm>
            <a:off x="3883870" y="105782"/>
            <a:ext cx="6649961" cy="9233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964182"/>
            <a:r>
              <a:rPr lang="en-US" altLang="zh-CN" sz="54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Chân</a:t>
            </a:r>
            <a:r>
              <a:rPr lang="en-US" altLang="zh-CN" sz="54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dung </a:t>
            </a:r>
            <a:r>
              <a:rPr lang="en-US" altLang="zh-CN" sz="54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tự</a:t>
            </a:r>
            <a:r>
              <a:rPr lang="en-US" altLang="zh-CN" sz="54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54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họa</a:t>
            </a:r>
            <a:endParaRPr lang="zh-CN" altLang="en-US" sz="5400" b="1" dirty="0">
              <a:solidFill>
                <a:schemeClr val="bg1"/>
              </a:solidFill>
              <a:latin typeface="Times New Roman" pitchFamily="18" charset="0"/>
              <a:ea typeface="方正正准黑简体" panose="02000000000000000000" pitchFamily="2" charset="-122"/>
              <a:cs typeface="Times New Roman" pitchFamily="18" charset="0"/>
              <a:sym typeface="+mn-lt"/>
            </a:endParaRPr>
          </a:p>
        </p:txBody>
      </p:sp>
      <p:sp>
        <p:nvSpPr>
          <p:cNvPr id="32" name="五边形 2"/>
          <p:cNvSpPr>
            <a:spLocks noChangeArrowheads="1"/>
          </p:cNvSpPr>
          <p:nvPr/>
        </p:nvSpPr>
        <p:spPr bwMode="auto">
          <a:xfrm>
            <a:off x="2108895" y="97337"/>
            <a:ext cx="2278611" cy="931776"/>
          </a:xfrm>
          <a:prstGeom prst="homePlate">
            <a:avLst>
              <a:gd name="adj" fmla="val 46735"/>
            </a:avLst>
          </a:prstGeom>
          <a:solidFill>
            <a:schemeClr val="accent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2002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6" name="TextBox 5"/>
          <p:cNvSpPr>
            <a:spLocks noChangeArrowheads="1"/>
          </p:cNvSpPr>
          <p:nvPr/>
        </p:nvSpPr>
        <p:spPr bwMode="auto">
          <a:xfrm>
            <a:off x="2247936" y="129283"/>
            <a:ext cx="1733167" cy="871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5061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Bài</a:t>
            </a:r>
            <a:r>
              <a:rPr lang="en-US" sz="5061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 Unicode MS" panose="020B0604020202020204" pitchFamily="34" charset="-122"/>
                <a:sym typeface="Arial" panose="020B0604020202020204" pitchFamily="34" charset="0"/>
              </a:rPr>
              <a:t> 1</a:t>
            </a:r>
            <a:endParaRPr lang="zh-CN" altLang="en-US" sz="5061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 Unicode MS" panose="020B0604020202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TextBox 13"/>
          <p:cNvSpPr>
            <a:spLocks noChangeArrowheads="1"/>
          </p:cNvSpPr>
          <p:nvPr/>
        </p:nvSpPr>
        <p:spPr bwMode="auto">
          <a:xfrm>
            <a:off x="4016505" y="1914427"/>
            <a:ext cx="7741462" cy="26776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>
            <a:spAutoFit/>
          </a:bodyPr>
          <a:lstStyle/>
          <a:p>
            <a:pPr marL="457200" indent="-457200" defTabSz="964182">
              <a:buFont typeface="Arial" charset="0"/>
              <a:buChar char="•"/>
            </a:pP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Nhận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ra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đặc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điểm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,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sự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cân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đối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của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bộ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phận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trên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khuôn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mặt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.</a:t>
            </a:r>
          </a:p>
          <a:p>
            <a:pPr marL="457200" indent="-457200" defTabSz="964182">
              <a:buFont typeface="Arial" charset="0"/>
              <a:buChar char="•"/>
            </a:pP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Thể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hiện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được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tranh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chân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dung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tự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họa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bằng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nhiều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hình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thức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và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chất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liệu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khác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nhau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.</a:t>
            </a:r>
          </a:p>
          <a:p>
            <a:pPr marL="457200" indent="-457200" defTabSz="964182">
              <a:buFont typeface="Arial" charset="0"/>
              <a:buChar char="•"/>
            </a:pP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Giới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thiệu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,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nhận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xét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và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nêu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được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cảm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nhận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về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 sản phẩm của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mình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, của </a:t>
            </a:r>
            <a:r>
              <a:rPr lang="en-US" altLang="zh-CN" sz="2800" b="1" dirty="0" err="1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bạn</a:t>
            </a:r>
            <a:r>
              <a:rPr lang="en-US" altLang="zh-CN" sz="2800" b="1" dirty="0">
                <a:solidFill>
                  <a:schemeClr val="bg1"/>
                </a:solidFill>
                <a:latin typeface="Times New Roman" pitchFamily="18" charset="0"/>
                <a:ea typeface="方正正准黑简体" panose="02000000000000000000" pitchFamily="2" charset="-122"/>
                <a:cs typeface="Times New Roman" pitchFamily="18" charset="0"/>
                <a:sym typeface="+mn-lt"/>
              </a:rPr>
              <a:t>.</a:t>
            </a:r>
            <a:endParaRPr lang="zh-CN" altLang="en-US" sz="2800" b="1" dirty="0">
              <a:solidFill>
                <a:schemeClr val="bg1"/>
              </a:solidFill>
              <a:latin typeface="Times New Roman" pitchFamily="18" charset="0"/>
              <a:ea typeface="方正正准黑简体" panose="02000000000000000000" pitchFamily="2" charset="-122"/>
              <a:cs typeface="Times New Roman" pitchFamily="18" charset="0"/>
              <a:sym typeface="+mn-lt"/>
            </a:endParaRPr>
          </a:p>
        </p:txBody>
      </p:sp>
      <p:sp>
        <p:nvSpPr>
          <p:cNvPr id="19" name="五边形 2"/>
          <p:cNvSpPr>
            <a:spLocks noChangeArrowheads="1"/>
          </p:cNvSpPr>
          <p:nvPr/>
        </p:nvSpPr>
        <p:spPr bwMode="auto">
          <a:xfrm>
            <a:off x="1797505" y="2697634"/>
            <a:ext cx="2183598" cy="918691"/>
          </a:xfrm>
          <a:prstGeom prst="homePlate">
            <a:avLst>
              <a:gd name="adj" fmla="val 46735"/>
            </a:avLst>
          </a:prstGeom>
          <a:solidFill>
            <a:schemeClr val="accent1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2002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0" name="TextBox 5"/>
          <p:cNvSpPr>
            <a:spLocks noChangeArrowheads="1"/>
          </p:cNvSpPr>
          <p:nvPr/>
        </p:nvSpPr>
        <p:spPr bwMode="auto">
          <a:xfrm>
            <a:off x="1800799" y="2825978"/>
            <a:ext cx="19415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Mục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tiêu</a:t>
            </a:r>
            <a:endParaRPr lang="zh-CN" altLang="en-US" sz="3600" b="1" dirty="0">
              <a:solidFill>
                <a:schemeClr val="bg1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81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2" grpId="0" animBg="1"/>
      <p:bldP spid="36" grpId="0"/>
      <p:bldP spid="18" grpId="0" animBg="1"/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" y="3904356"/>
            <a:ext cx="12858045" cy="3328293"/>
          </a:xfrm>
          <a:prstGeom prst="rect">
            <a:avLst/>
          </a:prstGeom>
        </p:spPr>
      </p:pic>
      <p:cxnSp>
        <p:nvCxnSpPr>
          <p:cNvPr id="16" name="直接连接符 15"/>
          <p:cNvCxnSpPr/>
          <p:nvPr/>
        </p:nvCxnSpPr>
        <p:spPr>
          <a:xfrm>
            <a:off x="596727" y="1960141"/>
            <a:ext cx="3256820" cy="0"/>
          </a:xfrm>
          <a:prstGeom prst="line">
            <a:avLst/>
          </a:prstGeom>
          <a:ln w="2222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452711" y="1240061"/>
            <a:ext cx="4406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200" i="1">
                <a:solidFill>
                  <a:schemeClr val="bg1"/>
                </a:solidFill>
                <a:latin typeface="Haettenschweiler" panose="020B0706040902060204" pitchFamily="34" charset="0"/>
              </a:defRPr>
            </a:lvl1pPr>
          </a:lstStyle>
          <a:p>
            <a:r>
              <a:rPr lang="en-US" altLang="zh-CN" sz="3600" b="1" i="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altLang="zh-CN" sz="3600" b="1" i="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i="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altLang="zh-CN" sz="3600" b="1" i="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i="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altLang="zh-CN" sz="3600" b="1" i="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i="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endParaRPr lang="zh-CN" altLang="en-US" sz="3600" b="1" i="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858726" y="1240061"/>
            <a:ext cx="7200800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200" i="1">
                <a:solidFill>
                  <a:schemeClr val="bg1"/>
                </a:solidFill>
                <a:latin typeface="Haettenschweiler" panose="020B0706040902060204" pitchFamily="34" charset="0"/>
              </a:defRPr>
            </a:lvl1pPr>
          </a:lstStyle>
          <a:p>
            <a:pPr marL="285750" indent="-285750" algn="just">
              <a:buFontTx/>
              <a:buChar char="-"/>
            </a:pP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chụp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dung, </a:t>
            </a: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endParaRPr lang="en-US" altLang="zh-CN" sz="3200" b="1" i="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bìa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sợi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len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i="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altLang="zh-CN" sz="3200" b="1" i="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,...</a:t>
            </a:r>
            <a:endParaRPr lang="zh-CN" altLang="en-US" sz="3200" b="1" i="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11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-8604" y="6784677"/>
            <a:ext cx="12857163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32"/>
          <p:cNvSpPr txBox="1"/>
          <p:nvPr/>
        </p:nvSpPr>
        <p:spPr>
          <a:xfrm>
            <a:off x="21150" y="1383"/>
            <a:ext cx="2591801" cy="740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600" b="1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1.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Tìm</a:t>
            </a:r>
            <a:r>
              <a:rPr lang="en-US" altLang="zh-CN" sz="3600" b="1" dirty="0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Arial" panose="020B0604020202020204" pitchFamily="34" charset="0"/>
              </a:rPr>
              <a:t>hiểu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  <a:sym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991" y="3783200"/>
            <a:ext cx="6086602" cy="29101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2671" y="1096045"/>
            <a:ext cx="12673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985" y="1600101"/>
            <a:ext cx="125500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cục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2671" y="2680221"/>
            <a:ext cx="125293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xứng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xứng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985" y="631366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1.1</a:t>
            </a:r>
          </a:p>
        </p:txBody>
      </p:sp>
    </p:spTree>
    <p:extLst>
      <p:ext uri="{BB962C8B-B14F-4D97-AF65-F5344CB8AC3E}">
        <p14:creationId xmlns:p14="http://schemas.microsoft.com/office/powerpoint/2010/main" val="270456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6" r="9680" b="3150"/>
          <a:stretch/>
        </p:blipFill>
        <p:spPr>
          <a:xfrm>
            <a:off x="1892871" y="2824237"/>
            <a:ext cx="9084740" cy="40217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6727" y="375965"/>
            <a:ext cx="118813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 Bố cục, màu sắc trong tranh được thể hiện ntn?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96727" y="1312069"/>
            <a:ext cx="111524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+Những bộ phận trên khuôn mặt có đối xứng với nhau không?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74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1"/>
          <p:cNvSpPr/>
          <p:nvPr/>
        </p:nvSpPr>
        <p:spPr>
          <a:xfrm>
            <a:off x="164679" y="159941"/>
            <a:ext cx="12313368" cy="5976664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218450" y="303957"/>
            <a:ext cx="1714981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GHI NHỚ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244799" y="1528093"/>
            <a:ext cx="103691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tai,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xứng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dọc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xé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nặn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,...</a:t>
            </a:r>
          </a:p>
        </p:txBody>
      </p:sp>
    </p:spTree>
    <p:extLst>
      <p:ext uri="{BB962C8B-B14F-4D97-AF65-F5344CB8AC3E}">
        <p14:creationId xmlns:p14="http://schemas.microsoft.com/office/powerpoint/2010/main" val="338071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679" y="87933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319" y="3544317"/>
            <a:ext cx="6346036" cy="240951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8695" y="1519382"/>
            <a:ext cx="121693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 Em sẽ thể hiện tranh chân dung tự họa theo hình thức nào?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51" y="3544317"/>
            <a:ext cx="4605206" cy="289264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9429" y="2455486"/>
            <a:ext cx="130627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 Em sẽ chọn chất liệu nào để thể hiện bức tranh chân dung của mình?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0703" y="808013"/>
            <a:ext cx="12322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i="1" dirty="0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i="1" dirty="0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i="1" dirty="0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i="1" dirty="0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i="1" dirty="0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i="1" dirty="0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i="1" dirty="0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800" b="1" i="1" dirty="0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b="1" i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i="1" dirty="0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2800" b="1" i="1" dirty="0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i="1" dirty="0" err="1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>
                <a:solidFill>
                  <a:srgbClr val="CE000D"/>
                </a:solidFill>
                <a:latin typeface="Times New Roman" pitchFamily="18" charset="0"/>
                <a:cs typeface="Times New Roman" pitchFamily="18" charset="0"/>
              </a:rPr>
              <a:t> 1.2a, 1.2b</a:t>
            </a:r>
          </a:p>
        </p:txBody>
      </p:sp>
    </p:spTree>
    <p:extLst>
      <p:ext uri="{BB962C8B-B14F-4D97-AF65-F5344CB8AC3E}">
        <p14:creationId xmlns:p14="http://schemas.microsoft.com/office/powerpoint/2010/main" val="77950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16807" y="1744117"/>
            <a:ext cx="108732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+Vẽ phác hình khuôn mặt( tròn, vuông, trái xoan,..)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96927" y="231949"/>
            <a:ext cx="8208912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de-DE" sz="3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Cách thực hiện tranh chân dung tự họa</a:t>
            </a:r>
          </a:p>
          <a:p>
            <a:pPr algn="ctr"/>
            <a:r>
              <a:rPr lang="de-DE" sz="3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 vẽ theo gương hoặc qua trí nhớ)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16807" y="2536205"/>
            <a:ext cx="76206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 Vẽ các bộ phận: mắt, mũi, miệng,…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16746" y="3400301"/>
            <a:ext cx="44018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+ Vẽ màu hoàn thiện.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9958" y="3904357"/>
            <a:ext cx="12858045" cy="332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7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13" y="110537"/>
            <a:ext cx="11854578" cy="6478506"/>
          </a:xfrm>
          <a:prstGeom prst="rect">
            <a:avLst/>
          </a:prstGeom>
        </p:spPr>
      </p:pic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2422221" y="2211330"/>
            <a:ext cx="8243547" cy="1765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endParaRPr lang="en-US" altLang="zh-CN" sz="4400" b="1" kern="2000" dirty="0">
              <a:solidFill>
                <a:schemeClr val="bg1"/>
              </a:solidFill>
              <a:latin typeface="Times New Roman" pitchFamily="18" charset="0"/>
              <a:ea typeface="方正稚艺简体" panose="03000509000000000000" pitchFamily="65" charset="-122"/>
              <a:cs typeface="Times New Roman" pitchFamily="18" charset="0"/>
              <a:sym typeface="Arial" panose="020B0604020202020204" pitchFamily="34" charset="0"/>
            </a:endParaRPr>
          </a:p>
          <a:p>
            <a:pPr algn="ctr" eaLnBrk="1" hangingPunct="1">
              <a:lnSpc>
                <a:spcPct val="130000"/>
              </a:lnSpc>
            </a:pPr>
            <a:r>
              <a:rPr lang="en-US" altLang="zh-CN" sz="4400" b="1" kern="2000" dirty="0" err="1">
                <a:solidFill>
                  <a:schemeClr val="bg1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  <a:sym typeface="Arial" panose="020B0604020202020204" pitchFamily="34" charset="0"/>
              </a:rPr>
              <a:t>Xem</a:t>
            </a:r>
            <a:r>
              <a:rPr lang="en-US" altLang="zh-CN" sz="4400" b="1" kern="2000" dirty="0">
                <a:solidFill>
                  <a:schemeClr val="bg1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  <a:sym typeface="Arial" panose="020B0604020202020204" pitchFamily="34" charset="0"/>
              </a:rPr>
              <a:t> video </a:t>
            </a:r>
            <a:r>
              <a:rPr lang="en-US" altLang="zh-CN" sz="4400" b="1" kern="2000" dirty="0" err="1">
                <a:solidFill>
                  <a:schemeClr val="bg1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  <a:sym typeface="Arial" panose="020B0604020202020204" pitchFamily="34" charset="0"/>
              </a:rPr>
              <a:t>vẽ</a:t>
            </a:r>
            <a:r>
              <a:rPr lang="en-US" altLang="zh-CN" sz="4400" b="1" kern="2000" dirty="0">
                <a:solidFill>
                  <a:schemeClr val="bg1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4400" b="1" kern="2000" dirty="0" err="1">
                <a:solidFill>
                  <a:schemeClr val="bg1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  <a:sym typeface="Arial" panose="020B0604020202020204" pitchFamily="34" charset="0"/>
              </a:rPr>
              <a:t>chân</a:t>
            </a:r>
            <a:r>
              <a:rPr lang="en-US" altLang="zh-CN" sz="4400" b="1" kern="2000" dirty="0">
                <a:solidFill>
                  <a:schemeClr val="bg1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  <a:sym typeface="Arial" panose="020B0604020202020204" pitchFamily="34" charset="0"/>
              </a:rPr>
              <a:t> dung</a:t>
            </a:r>
            <a:endParaRPr lang="zh-CN" altLang="en-US" sz="4400" b="1" kern="2000" dirty="0">
              <a:solidFill>
                <a:schemeClr val="bg1"/>
              </a:solidFill>
              <a:latin typeface="Times New Roman" pitchFamily="18" charset="0"/>
              <a:ea typeface="方正稚艺简体" panose="03000509000000000000" pitchFamily="65" charset="-122"/>
              <a:cs typeface="Times New Roman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22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A0001C7A-5199-4A9A-BDA0-FA383F6E1296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OUTPUT_FOLDER" val="C:\Users\Administrator\Desktop"/>
  <p:tag name="ISPRING_PRESENTATION_TITLE" val="bt435.pptx"/>
</p:tagLst>
</file>

<file path=ppt/theme/theme1.xml><?xml version="1.0" encoding="utf-8"?>
<a:theme xmlns:a="http://schemas.openxmlformats.org/drawingml/2006/main" name="1_自定义设计方案">
  <a:themeElements>
    <a:clrScheme name="自定义 5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5D04"/>
      </a:accent1>
      <a:accent2>
        <a:srgbClr val="92D050"/>
      </a:accent2>
      <a:accent3>
        <a:srgbClr val="FC5D04"/>
      </a:accent3>
      <a:accent4>
        <a:srgbClr val="92D050"/>
      </a:accent4>
      <a:accent5>
        <a:srgbClr val="FC5D04"/>
      </a:accent5>
      <a:accent6>
        <a:srgbClr val="92D050"/>
      </a:accent6>
      <a:hlink>
        <a:srgbClr val="FC5D04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560</Words>
  <Application>Microsoft Office PowerPoint</Application>
  <PresentationFormat>Custom</PresentationFormat>
  <Paragraphs>55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 Unicode MS</vt:lpstr>
      <vt:lpstr>微软雅黑</vt:lpstr>
      <vt:lpstr>SimSun</vt:lpstr>
      <vt:lpstr>Arial</vt:lpstr>
      <vt:lpstr>Calibri</vt:lpstr>
      <vt:lpstr>Calibri Light</vt:lpstr>
      <vt:lpstr>Times New Roman</vt:lpstr>
      <vt:lpstr>方正正准黑简体</vt:lpstr>
      <vt:lpstr>方正稚艺简体</vt:lpstr>
      <vt:lpstr>1_自定义设计方案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/>
  <cp:keywords>http:/www.ypppt.com</cp:keywords>
  <cp:lastModifiedBy/>
  <cp:revision>2</cp:revision>
  <dcterms:created xsi:type="dcterms:W3CDTF">2016-10-17T14:00:15Z</dcterms:created>
  <dcterms:modified xsi:type="dcterms:W3CDTF">2023-09-08T02:13:41Z</dcterms:modified>
</cp:coreProperties>
</file>