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16"/>
  </p:notesMasterIdLst>
  <p:sldIdLst>
    <p:sldId id="257" r:id="rId2"/>
    <p:sldId id="331" r:id="rId3"/>
    <p:sldId id="338" r:id="rId4"/>
    <p:sldId id="258" r:id="rId5"/>
    <p:sldId id="260" r:id="rId6"/>
    <p:sldId id="336" r:id="rId7"/>
    <p:sldId id="333" r:id="rId8"/>
    <p:sldId id="337" r:id="rId9"/>
    <p:sldId id="339" r:id="rId10"/>
    <p:sldId id="313" r:id="rId11"/>
    <p:sldId id="334" r:id="rId12"/>
    <p:sldId id="335" r:id="rId13"/>
    <p:sldId id="262" r:id="rId14"/>
    <p:sldId id="263" r:id="rId15"/>
  </p:sldIdLst>
  <p:sldSz cx="12161838" cy="6858000"/>
  <p:notesSz cx="6858000" cy="9144000"/>
  <p:embeddedFontLst>
    <p:embeddedFont>
      <p:font typeface="Exo" panose="020B0604020202020204" charset="0"/>
      <p:regular r:id="rId17"/>
      <p:bold r:id="rId18"/>
      <p:italic r:id="rId19"/>
      <p:boldItalic r:id="rId20"/>
    </p:embeddedFont>
    <p:embeddedFont>
      <p:font typeface="HP001 4 hàng" panose="020B0603050302020204" pitchFamily="34" charset="0"/>
      <p:regular r:id="rId21"/>
      <p:bold r:id="rId22"/>
    </p:embeddedFont>
    <p:embeddedFont>
      <p:font typeface="Annie Use Your Telescope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微软雅黑" panose="020B0503020204020204" pitchFamily="34" charset="-122"/>
      <p:regular r:id="rId28"/>
      <p:bold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Anaheim" panose="020B0604020202020204" charset="0"/>
      <p:regular r:id="rId34"/>
    </p:embeddedFont>
    <p:embeddedFont>
      <p:font typeface="Lato" panose="020F0502020204030203" pitchFamily="34" charset="0"/>
      <p:regular r:id="rId35"/>
      <p:bold r:id="rId36"/>
      <p:italic r:id="rId37"/>
      <p:boldItalic r:id="rId38"/>
    </p:embeddedFont>
  </p:embeddedFontLst>
  <p:custDataLst>
    <p:tags r:id="rId3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745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3" autoAdjust="0"/>
    <p:restoredTop sz="87845" autoAdjust="0"/>
  </p:normalViewPr>
  <p:slideViewPr>
    <p:cSldViewPr snapToGrid="0">
      <p:cViewPr varScale="1">
        <p:scale>
          <a:sx n="76" d="100"/>
          <a:sy n="76" d="100"/>
        </p:scale>
        <p:origin x="10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gs" Target="tags/tag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421465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12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 Toán + TV2: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đúng thì chuột sẽ đi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sai thì nghe tiếng mèo kêu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14000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đúng thì chuột sẽ đi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số sai thì nghe tiếng mèo kêu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15950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4582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13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762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854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8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901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889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901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6910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91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7632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465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44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5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499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92" r:id="rId5"/>
    <p:sldLayoutId id="2147483654" r:id="rId6"/>
    <p:sldLayoutId id="2147483655" r:id="rId7"/>
    <p:sldLayoutId id="2147483656" r:id="rId8"/>
    <p:sldLayoutId id="2147483658" r:id="rId9"/>
    <p:sldLayoutId id="2147483698" r:id="rId10"/>
    <p:sldLayoutId id="2147483697" r:id="rId11"/>
    <p:sldLayoutId id="2147483696" r:id="rId12"/>
    <p:sldLayoutId id="2147483695" r:id="rId13"/>
    <p:sldLayoutId id="2147483694" r:id="rId14"/>
    <p:sldLayoutId id="2147483693" r:id="rId15"/>
    <p:sldLayoutId id="2147483691" r:id="rId16"/>
    <p:sldLayoutId id="2147483690" r:id="rId17"/>
    <p:sldLayoutId id="2147483689" r:id="rId18"/>
    <p:sldLayoutId id="2147483688" r:id="rId19"/>
    <p:sldLayoutId id="2147483687" r:id="rId20"/>
    <p:sldLayoutId id="2147483686" r:id="rId21"/>
    <p:sldLayoutId id="2147483659" r:id="rId22"/>
    <p:sldLayoutId id="2147483664" r:id="rId23"/>
    <p:sldLayoutId id="2147483680" r:id="rId24"/>
    <p:sldLayoutId id="2147483681" r:id="rId25"/>
    <p:sldLayoutId id="2147483685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802A79FD-C19E-472F-9271-6B0AD8E01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9" y="1194609"/>
            <a:ext cx="10633364" cy="5414818"/>
          </a:xfrm>
          <a:prstGeom prst="rect">
            <a:avLst/>
          </a:prstGeom>
        </p:spPr>
      </p:pic>
      <p:sp>
        <p:nvSpPr>
          <p:cNvPr id="28" name="Freeform 16">
            <a:extLst>
              <a:ext uri="{FF2B5EF4-FFF2-40B4-BE49-F238E27FC236}">
                <a16:creationId xmlns:a16="http://schemas.microsoft.com/office/drawing/2014/main" id="{CE54A19D-79D6-4127-AD3F-48345AFA7946}"/>
              </a:ext>
            </a:extLst>
          </p:cNvPr>
          <p:cNvSpPr/>
          <p:nvPr/>
        </p:nvSpPr>
        <p:spPr>
          <a:xfrm>
            <a:off x="2758688" y="3048327"/>
            <a:ext cx="930442" cy="914400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Freeform 17">
            <a:extLst>
              <a:ext uri="{FF2B5EF4-FFF2-40B4-BE49-F238E27FC236}">
                <a16:creationId xmlns:a16="http://schemas.microsoft.com/office/drawing/2014/main" id="{3AE9F965-5951-4362-9972-25DF94773387}"/>
              </a:ext>
            </a:extLst>
          </p:cNvPr>
          <p:cNvSpPr/>
          <p:nvPr/>
        </p:nvSpPr>
        <p:spPr>
          <a:xfrm>
            <a:off x="2758687" y="4620453"/>
            <a:ext cx="1315453" cy="1195992"/>
          </a:xfrm>
          <a:custGeom>
            <a:avLst/>
            <a:gdLst>
              <a:gd name="connsiteX0" fmla="*/ 0 w 930442"/>
              <a:gd name="connsiteY0" fmla="*/ 0 h 914400"/>
              <a:gd name="connsiteX1" fmla="*/ 401053 w 930442"/>
              <a:gd name="connsiteY1" fmla="*/ 385010 h 914400"/>
              <a:gd name="connsiteX2" fmla="*/ 930442 w 930442"/>
              <a:gd name="connsiteY2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0442" h="914400">
                <a:moveTo>
                  <a:pt x="0" y="0"/>
                </a:moveTo>
                <a:cubicBezTo>
                  <a:pt x="122989" y="116305"/>
                  <a:pt x="245979" y="232610"/>
                  <a:pt x="401053" y="385010"/>
                </a:cubicBezTo>
                <a:cubicBezTo>
                  <a:pt x="556127" y="537410"/>
                  <a:pt x="743284" y="725905"/>
                  <a:pt x="930442" y="914400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A007A9F-CA1D-435C-936A-6681DDFCEE0A}"/>
              </a:ext>
            </a:extLst>
          </p:cNvPr>
          <p:cNvCxnSpPr>
            <a:cxnSpLocks/>
          </p:cNvCxnSpPr>
          <p:nvPr/>
        </p:nvCxnSpPr>
        <p:spPr>
          <a:xfrm flipH="1">
            <a:off x="8854688" y="2807695"/>
            <a:ext cx="1187116" cy="300875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214C0FF-DE1A-4786-902D-53AF4C6C1892}"/>
              </a:ext>
            </a:extLst>
          </p:cNvPr>
          <p:cNvCxnSpPr>
            <a:cxnSpLocks/>
          </p:cNvCxnSpPr>
          <p:nvPr/>
        </p:nvCxnSpPr>
        <p:spPr>
          <a:xfrm flipH="1" flipV="1">
            <a:off x="8598014" y="3048328"/>
            <a:ext cx="1443790" cy="72189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909C216-9F21-4658-8615-8979BF2BA744}"/>
              </a:ext>
            </a:extLst>
          </p:cNvPr>
          <p:cNvCxnSpPr>
            <a:cxnSpLocks/>
          </p:cNvCxnSpPr>
          <p:nvPr/>
        </p:nvCxnSpPr>
        <p:spPr>
          <a:xfrm flipH="1" flipV="1">
            <a:off x="9111362" y="4620453"/>
            <a:ext cx="753980" cy="100348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58" name="Google Shape;1758;p43"/>
          <p:cNvGrpSpPr/>
          <p:nvPr/>
        </p:nvGrpSpPr>
        <p:grpSpPr>
          <a:xfrm>
            <a:off x="-202470" y="-64766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059" y="230492"/>
            <a:ext cx="1028448" cy="12819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843573" y="548278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Mỗi thùng hàng xếp lên tàu nào?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D588FA-6B3A-45DF-97A5-A74E1410F1A8}"/>
              </a:ext>
            </a:extLst>
          </p:cNvPr>
          <p:cNvSpPr txBox="1"/>
          <p:nvPr/>
        </p:nvSpPr>
        <p:spPr>
          <a:xfrm>
            <a:off x="1413109" y="658252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23275D-250C-421B-9CCF-8BE766772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43" y="491433"/>
            <a:ext cx="802324" cy="104858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498478-52E2-4831-9FD9-F2B286D5B4EB}"/>
              </a:ext>
            </a:extLst>
          </p:cNvPr>
          <p:cNvSpPr/>
          <p:nvPr/>
        </p:nvSpPr>
        <p:spPr>
          <a:xfrm>
            <a:off x="802545" y="1884256"/>
            <a:ext cx="10282549" cy="3089488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0158B0-E2EB-417D-B564-84D10DA131DE}"/>
              </a:ext>
            </a:extLst>
          </p:cNvPr>
          <p:cNvGrpSpPr/>
          <p:nvPr/>
        </p:nvGrpSpPr>
        <p:grpSpPr>
          <a:xfrm>
            <a:off x="1211833" y="2200895"/>
            <a:ext cx="10434735" cy="2144640"/>
            <a:chOff x="1324128" y="1686856"/>
            <a:chExt cx="10434735" cy="21446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A8192B-8BB6-458F-A1BD-389001F00EF5}"/>
                </a:ext>
              </a:extLst>
            </p:cNvPr>
            <p:cNvSpPr txBox="1"/>
            <p:nvPr/>
          </p:nvSpPr>
          <p:spPr>
            <a:xfrm>
              <a:off x="1324128" y="1686856"/>
              <a:ext cx="10434735" cy="213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VN" sz="3600" dirty="0"/>
                <a:t>993 = 900 + 90 + 			503 =           + 3</a:t>
              </a:r>
            </a:p>
            <a:p>
              <a:pPr>
                <a:lnSpc>
                  <a:spcPct val="200000"/>
                </a:lnSpc>
              </a:pPr>
              <a:r>
                <a:rPr lang="en-VN" sz="3600" dirty="0"/>
                <a:t>514 =           + 10 + 4		904 = 900 + </a:t>
              </a:r>
            </a:p>
          </p:txBody>
        </p:sp>
        <p:sp>
          <p:nvSpPr>
            <p:cNvPr id="7" name="Rounded Rectangle 54">
              <a:extLst>
                <a:ext uri="{FF2B5EF4-FFF2-40B4-BE49-F238E27FC236}">
                  <a16:creationId xmlns:a16="http://schemas.microsoft.com/office/drawing/2014/main" id="{3B13C4B1-C5EC-4429-8380-62324450950A}"/>
                </a:ext>
              </a:extLst>
            </p:cNvPr>
            <p:cNvSpPr/>
            <p:nvPr/>
          </p:nvSpPr>
          <p:spPr>
            <a:xfrm>
              <a:off x="4988959" y="2000282"/>
              <a:ext cx="1089761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8" name="Rounded Rectangle 55">
              <a:extLst>
                <a:ext uri="{FF2B5EF4-FFF2-40B4-BE49-F238E27FC236}">
                  <a16:creationId xmlns:a16="http://schemas.microsoft.com/office/drawing/2014/main" id="{ACB52238-D83B-4368-B535-652E830A3D7B}"/>
                </a:ext>
              </a:extLst>
            </p:cNvPr>
            <p:cNvSpPr/>
            <p:nvPr/>
          </p:nvSpPr>
          <p:spPr>
            <a:xfrm>
              <a:off x="2641238" y="3154840"/>
              <a:ext cx="1198737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9" name="Rounded Rectangle 56">
              <a:extLst>
                <a:ext uri="{FF2B5EF4-FFF2-40B4-BE49-F238E27FC236}">
                  <a16:creationId xmlns:a16="http://schemas.microsoft.com/office/drawing/2014/main" id="{A632A682-7DA5-4D61-80D4-065CD84830BB}"/>
                </a:ext>
              </a:extLst>
            </p:cNvPr>
            <p:cNvSpPr/>
            <p:nvPr/>
          </p:nvSpPr>
          <p:spPr>
            <a:xfrm>
              <a:off x="8159844" y="2000282"/>
              <a:ext cx="1198737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0" name="Rounded Rectangle 57">
              <a:extLst>
                <a:ext uri="{FF2B5EF4-FFF2-40B4-BE49-F238E27FC236}">
                  <a16:creationId xmlns:a16="http://schemas.microsoft.com/office/drawing/2014/main" id="{E568BEFA-E4D3-485B-B7F5-3650A68FFF80}"/>
                </a:ext>
              </a:extLst>
            </p:cNvPr>
            <p:cNvSpPr/>
            <p:nvPr/>
          </p:nvSpPr>
          <p:spPr>
            <a:xfrm>
              <a:off x="9483317" y="3146554"/>
              <a:ext cx="1198737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A24C0C-5C28-42BE-B228-7FBCFB639159}"/>
              </a:ext>
            </a:extLst>
          </p:cNvPr>
          <p:cNvSpPr txBox="1"/>
          <p:nvPr/>
        </p:nvSpPr>
        <p:spPr>
          <a:xfrm>
            <a:off x="5044522" y="2554447"/>
            <a:ext cx="780371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E9F07-4253-4A09-95E7-14118A90A58D}"/>
              </a:ext>
            </a:extLst>
          </p:cNvPr>
          <p:cNvSpPr txBox="1"/>
          <p:nvPr/>
        </p:nvSpPr>
        <p:spPr>
          <a:xfrm>
            <a:off x="2633601" y="3726756"/>
            <a:ext cx="990692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E5D07-61B4-451A-A519-8B9D1018B931}"/>
              </a:ext>
            </a:extLst>
          </p:cNvPr>
          <p:cNvSpPr txBox="1"/>
          <p:nvPr/>
        </p:nvSpPr>
        <p:spPr>
          <a:xfrm>
            <a:off x="8142579" y="2558722"/>
            <a:ext cx="990692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C8E393-5498-46CB-A006-FC806DE93E95}"/>
              </a:ext>
            </a:extLst>
          </p:cNvPr>
          <p:cNvSpPr txBox="1"/>
          <p:nvPr/>
        </p:nvSpPr>
        <p:spPr>
          <a:xfrm>
            <a:off x="9475044" y="3713094"/>
            <a:ext cx="990692" cy="5341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5" name="Picture 2" descr="Cartoon, cat, character, kitten, kitty, question, wondering icon - Download  on Iconfinder">
            <a:extLst>
              <a:ext uri="{FF2B5EF4-FFF2-40B4-BE49-F238E27FC236}">
                <a16:creationId xmlns:a16="http://schemas.microsoft.com/office/drawing/2014/main" id="{C9914606-95C6-4B7B-942C-A39F04EB1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578" y="2042078"/>
            <a:ext cx="1386922" cy="138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ivid DOCA 5 | Emoji pictures, Cute gif, Animated images">
            <a:extLst>
              <a:ext uri="{FF2B5EF4-FFF2-40B4-BE49-F238E27FC236}">
                <a16:creationId xmlns:a16="http://schemas.microsoft.com/office/drawing/2014/main" id="{630C6A8B-FB4A-4DFE-8854-3A69FA8BF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18" y="3333274"/>
            <a:ext cx="1553175" cy="13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alita GIFs - Find &amp;amp; Share on GIPHY">
            <a:extLst>
              <a:ext uri="{FF2B5EF4-FFF2-40B4-BE49-F238E27FC236}">
                <a16:creationId xmlns:a16="http://schemas.microsoft.com/office/drawing/2014/main" id="{DA9660A4-D205-48C7-A71E-2785BC95B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417" y="167618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62BDE5A-78CD-449B-8C1E-9051C1B7D9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0999" y="2957935"/>
            <a:ext cx="1943099" cy="19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4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0B12F1-9264-4099-80D1-0646E8610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18" y="300964"/>
            <a:ext cx="1036552" cy="12162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23644B-F42E-4223-B0C5-99CD9CDA8FE4}"/>
              </a:ext>
            </a:extLst>
          </p:cNvPr>
          <p:cNvSpPr txBox="1"/>
          <p:nvPr/>
        </p:nvSpPr>
        <p:spPr>
          <a:xfrm>
            <a:off x="1300475" y="48097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C6F9A-F421-4712-8802-A4C019DC219E}"/>
              </a:ext>
            </a:extLst>
          </p:cNvPr>
          <p:cNvSpPr txBox="1"/>
          <p:nvPr/>
        </p:nvSpPr>
        <p:spPr>
          <a:xfrm>
            <a:off x="2913204" y="560476"/>
            <a:ext cx="8305479" cy="234660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Rô-bốt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giữ</a:t>
            </a:r>
            <a:r>
              <a:rPr lang="en-US" sz="2800" dirty="0">
                <a:solidFill>
                  <a:prstClr val="black"/>
                </a:solidFill>
              </a:rPr>
              <a:t> 117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như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sau</a:t>
            </a:r>
            <a:r>
              <a:rPr lang="en-US" sz="28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1 </a:t>
            </a:r>
            <a:r>
              <a:rPr lang="en-US" sz="2800" dirty="0" err="1">
                <a:solidFill>
                  <a:prstClr val="black"/>
                </a:solidFill>
              </a:rPr>
              <a:t>hòm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đựng</a:t>
            </a:r>
            <a:r>
              <a:rPr lang="en-US" sz="2800" dirty="0">
                <a:solidFill>
                  <a:prstClr val="black"/>
                </a:solidFill>
              </a:rPr>
              <a:t> 100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;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1 </a:t>
            </a:r>
            <a:r>
              <a:rPr lang="en-US" sz="2800" dirty="0" err="1">
                <a:solidFill>
                  <a:prstClr val="black"/>
                </a:solidFill>
              </a:rPr>
              <a:t>túi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đựng</a:t>
            </a:r>
            <a:r>
              <a:rPr lang="en-US" sz="2800" dirty="0">
                <a:solidFill>
                  <a:prstClr val="black"/>
                </a:solidFill>
              </a:rPr>
              <a:t> 10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Như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vậy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Rô-bốt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còn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lại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mấy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đồng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bên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ngoài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endParaRPr lang="en-V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FFBB6A-5218-4C19-A2FB-0F029688D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256" y="3154601"/>
            <a:ext cx="5367586" cy="32882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852EA11-C78C-43C4-9B90-910BE8C3F325}"/>
              </a:ext>
            </a:extLst>
          </p:cNvPr>
          <p:cNvSpPr/>
          <p:nvPr/>
        </p:nvSpPr>
        <p:spPr>
          <a:xfrm>
            <a:off x="733921" y="2659559"/>
            <a:ext cx="5374998" cy="769441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txBody>
          <a:bodyPr wrap="none" anchor="ctr">
            <a:spAutoFit/>
          </a:bodyPr>
          <a:lstStyle/>
          <a:p>
            <a:pPr algn="ctr"/>
            <a:r>
              <a:rPr lang="en-VN" sz="4400" dirty="0">
                <a:solidFill>
                  <a:prstClr val="black"/>
                </a:solidFill>
              </a:rPr>
              <a:t>117 =  </a:t>
            </a:r>
            <a:r>
              <a:rPr lang="en-VN" sz="4400" dirty="0">
                <a:solidFill>
                  <a:srgbClr val="FF0000"/>
                </a:solidFill>
              </a:rPr>
              <a:t>100  +  10 + 7</a:t>
            </a:r>
            <a:endParaRPr lang="en-VN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D1CBF4-ACDB-4573-976A-240F8F9FA26D}"/>
              </a:ext>
            </a:extLst>
          </p:cNvPr>
          <p:cNvSpPr/>
          <p:nvPr/>
        </p:nvSpPr>
        <p:spPr>
          <a:xfrm>
            <a:off x="2554110" y="2794897"/>
            <a:ext cx="3541890" cy="498764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1400"/>
          </a:p>
        </p:txBody>
      </p:sp>
      <p:pic>
        <p:nvPicPr>
          <p:cNvPr id="9" name="Picture 2" descr="Hình ảnh Cái ý Tưởng Hoạt Hình , Hoạt Hình., Thùng Tài Liệu Thực Tế, Giấu  Cái Hòm miễn phí tải tập tin PNG PSDComment và Vector">
            <a:extLst>
              <a:ext uri="{FF2B5EF4-FFF2-40B4-BE49-F238E27FC236}">
                <a16:creationId xmlns:a16="http://schemas.microsoft.com/office/drawing/2014/main" id="{2C074C9D-ABBE-4B04-9688-736F19A88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93" t="14788" r="11825" b="17262"/>
          <a:stretch/>
        </p:blipFill>
        <p:spPr bwMode="auto">
          <a:xfrm>
            <a:off x="2298518" y="3537305"/>
            <a:ext cx="1229372" cy="1115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2F7D67-836C-43D2-9099-1B29176BC8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8" t="3274" r="13838" b="14854"/>
          <a:stretch/>
        </p:blipFill>
        <p:spPr>
          <a:xfrm>
            <a:off x="4375487" y="3597462"/>
            <a:ext cx="779171" cy="100985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F201BA24-E6F2-4A9C-973B-FF6767636005}"/>
              </a:ext>
            </a:extLst>
          </p:cNvPr>
          <p:cNvSpPr/>
          <p:nvPr/>
        </p:nvSpPr>
        <p:spPr>
          <a:xfrm>
            <a:off x="5575215" y="2523866"/>
            <a:ext cx="589244" cy="1094894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453706-6905-451A-A1DA-C30AC5E74438}"/>
              </a:ext>
            </a:extLst>
          </p:cNvPr>
          <p:cNvGrpSpPr/>
          <p:nvPr/>
        </p:nvGrpSpPr>
        <p:grpSpPr>
          <a:xfrm>
            <a:off x="822159" y="5051767"/>
            <a:ext cx="5273842" cy="1749133"/>
            <a:chOff x="822159" y="5051767"/>
            <a:chExt cx="5273842" cy="174913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00AB85-7568-4EEC-A712-68916B11C067}"/>
                </a:ext>
              </a:extLst>
            </p:cNvPr>
            <p:cNvSpPr txBox="1"/>
            <p:nvPr/>
          </p:nvSpPr>
          <p:spPr>
            <a:xfrm>
              <a:off x="822159" y="5051767"/>
              <a:ext cx="5273842" cy="1749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prstClr val="black"/>
                  </a:solidFill>
                </a:rPr>
                <a:t>Như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vậy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Rô-bốt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còn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lại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</a:p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prstClr val="black"/>
                  </a:solidFill>
                </a:rPr>
                <a:t>đồng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vàng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bên</a:t>
              </a:r>
              <a:r>
                <a:rPr lang="en-US" sz="2800" dirty="0">
                  <a:solidFill>
                    <a:prstClr val="black"/>
                  </a:solidFill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</a:rPr>
                <a:t>ngoài</a:t>
              </a:r>
              <a:r>
                <a:rPr lang="en-US" sz="2800" dirty="0">
                  <a:solidFill>
                    <a:prstClr val="black"/>
                  </a:solidFill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en-VN" dirty="0"/>
            </a:p>
          </p:txBody>
        </p:sp>
        <p:sp>
          <p:nvSpPr>
            <p:cNvPr id="14" name="Rounded Rectangle 21">
              <a:extLst>
                <a:ext uri="{FF2B5EF4-FFF2-40B4-BE49-F238E27FC236}">
                  <a16:creationId xmlns:a16="http://schemas.microsoft.com/office/drawing/2014/main" id="{4FDAF1F6-F79B-494A-A7A9-AA0E7BAAA30A}"/>
                </a:ext>
              </a:extLst>
            </p:cNvPr>
            <p:cNvSpPr/>
            <p:nvPr/>
          </p:nvSpPr>
          <p:spPr>
            <a:xfrm>
              <a:off x="4656440" y="5098949"/>
              <a:ext cx="918776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B64CB1A-64B5-40F4-9826-34066EF39A67}"/>
              </a:ext>
            </a:extLst>
          </p:cNvPr>
          <p:cNvSpPr txBox="1"/>
          <p:nvPr/>
        </p:nvSpPr>
        <p:spPr>
          <a:xfrm>
            <a:off x="4760461" y="5144974"/>
            <a:ext cx="680969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230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6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11" grpId="0" animBg="1"/>
      <p:bldP spid="11" grpId="1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iệu nhảy Kun - Đường Đến Khung Thành -Không quảng cáo- (3)">
            <a:hlinkClick r:id="" action="ppaction://media"/>
            <a:extLst>
              <a:ext uri="{FF2B5EF4-FFF2-40B4-BE49-F238E27FC236}">
                <a16:creationId xmlns:a16="http://schemas.microsoft.com/office/drawing/2014/main" id="{6CF7AFCB-806C-4FF4-9782-F29934B39D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293057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kumimoji="0" lang="en-US" sz="419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hai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13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575719" y="2277845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52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2 ):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Luyện tập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88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5;p39">
            <a:extLst>
              <a:ext uri="{FF2B5EF4-FFF2-40B4-BE49-F238E27FC236}">
                <a16:creationId xmlns:a16="http://schemas.microsoft.com/office/drawing/2014/main" id="{949D40E6-7707-40ED-A1E6-702190D379ED}"/>
              </a:ext>
            </a:extLst>
          </p:cNvPr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4" name="Google Shape;1616;p39">
            <a:extLst>
              <a:ext uri="{FF2B5EF4-FFF2-40B4-BE49-F238E27FC236}">
                <a16:creationId xmlns:a16="http://schemas.microsoft.com/office/drawing/2014/main" id="{2BB86F02-99C9-4419-9E5E-A235F04F74E8}"/>
              </a:ext>
            </a:extLst>
          </p:cNvPr>
          <p:cNvSpPr txBox="1">
            <a:spLocks/>
          </p:cNvSpPr>
          <p:nvPr/>
        </p:nvSpPr>
        <p:spPr>
          <a:xfrm>
            <a:off x="7576714" y="5227463"/>
            <a:ext cx="1887566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</a:rPr>
              <a:t>S/56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CA50D-18EE-4CC1-A42A-828963CA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9" y="1384738"/>
            <a:ext cx="6660026" cy="3330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54" y="0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26043" y="239139"/>
            <a:ext cx="105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Đọc, viết số, biết số đó gồm:</a:t>
            </a:r>
            <a:endParaRPr lang="en-US" sz="3200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AE7FC086-36D1-415F-BCBC-4DAD0AA994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193"/>
          <a:stretch/>
        </p:blipFill>
        <p:spPr>
          <a:xfrm>
            <a:off x="3691329" y="1355576"/>
            <a:ext cx="4562370" cy="3303163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BA8610EB-F82A-420F-AFD3-46A8FE0FB951}"/>
              </a:ext>
            </a:extLst>
          </p:cNvPr>
          <p:cNvSpPr txBox="1"/>
          <p:nvPr/>
        </p:nvSpPr>
        <p:spPr>
          <a:xfrm>
            <a:off x="3983828" y="4933574"/>
            <a:ext cx="39773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471</a:t>
            </a:r>
          </a:p>
          <a:p>
            <a:pPr algn="ctr"/>
            <a:r>
              <a:rPr lang="en-US" sz="2800" dirty="0"/>
              <a:t>B</a:t>
            </a:r>
            <a:r>
              <a:rPr lang="en-VN" sz="2800" dirty="0"/>
              <a:t>ốn trăm bảy mươi mốt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54" y="0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26043" y="239139"/>
            <a:ext cx="105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Đọc, viết số, biết số đó gồm:</a:t>
            </a:r>
            <a:endParaRPr lang="en-US" sz="3200" dirty="0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F1EE460E-6695-4369-9FD8-05EDD47FDF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2" t="-534" r="-289" b="534"/>
          <a:stretch/>
        </p:blipFill>
        <p:spPr>
          <a:xfrm>
            <a:off x="3397770" y="1182693"/>
            <a:ext cx="4730010" cy="330316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CED38D2-5187-4E4C-874A-F4D0F01426BB}"/>
              </a:ext>
            </a:extLst>
          </p:cNvPr>
          <p:cNvSpPr txBox="1"/>
          <p:nvPr/>
        </p:nvSpPr>
        <p:spPr>
          <a:xfrm>
            <a:off x="3948184" y="4760691"/>
            <a:ext cx="40783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259</a:t>
            </a:r>
          </a:p>
          <a:p>
            <a:pPr algn="ctr"/>
            <a:r>
              <a:rPr lang="vi-VN" sz="2800" dirty="0"/>
              <a:t>Hai </a:t>
            </a:r>
            <a:r>
              <a:rPr lang="en-VN" sz="2800" dirty="0"/>
              <a:t>trăm năm mươi chín</a:t>
            </a:r>
          </a:p>
        </p:txBody>
      </p:sp>
    </p:spTree>
    <p:extLst>
      <p:ext uri="{BB962C8B-B14F-4D97-AF65-F5344CB8AC3E}">
        <p14:creationId xmlns:p14="http://schemas.microsoft.com/office/powerpoint/2010/main" val="176838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54" y="0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26043" y="239139"/>
            <a:ext cx="105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Đọc, viết số, biết số đó gồm: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F1896C-3A15-471C-9CBA-425C124562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521088" y="1182693"/>
            <a:ext cx="4580016" cy="33807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2222B7-AE72-4751-B8DE-04C0364783CA}"/>
              </a:ext>
            </a:extLst>
          </p:cNvPr>
          <p:cNvSpPr txBox="1"/>
          <p:nvPr/>
        </p:nvSpPr>
        <p:spPr>
          <a:xfrm>
            <a:off x="4273707" y="4809113"/>
            <a:ext cx="32239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505</a:t>
            </a:r>
          </a:p>
          <a:p>
            <a:pPr algn="ctr"/>
            <a:r>
              <a:rPr lang="vi-VN" sz="2800" dirty="0"/>
              <a:t>Năm trăm linh năm</a:t>
            </a:r>
            <a:endParaRPr lang="en-VN" sz="2800" dirty="0"/>
          </a:p>
        </p:txBody>
      </p:sp>
    </p:spTree>
    <p:extLst>
      <p:ext uri="{BB962C8B-B14F-4D97-AF65-F5344CB8AC3E}">
        <p14:creationId xmlns:p14="http://schemas.microsoft.com/office/powerpoint/2010/main" val="181003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54" y="0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26043" y="239139"/>
            <a:ext cx="1054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Đọc, viết số, biết số đó gồm: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ABA465-F7FD-4BF1-BCBE-0534A8BB4E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07"/>
          <a:stretch/>
        </p:blipFill>
        <p:spPr>
          <a:xfrm>
            <a:off x="3460426" y="1392556"/>
            <a:ext cx="4597660" cy="33807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CA7D07-CDAD-416A-B723-2BE4728BBCB5}"/>
              </a:ext>
            </a:extLst>
          </p:cNvPr>
          <p:cNvSpPr txBox="1"/>
          <p:nvPr/>
        </p:nvSpPr>
        <p:spPr>
          <a:xfrm>
            <a:off x="4289909" y="5018976"/>
            <a:ext cx="34579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890</a:t>
            </a:r>
          </a:p>
          <a:p>
            <a:pPr algn="ctr"/>
            <a:r>
              <a:rPr lang="vi-VN" sz="2800" dirty="0"/>
              <a:t>Tám trăm chín mươi</a:t>
            </a:r>
            <a:endParaRPr lang="en-VN" sz="2800" dirty="0"/>
          </a:p>
        </p:txBody>
      </p:sp>
    </p:spTree>
    <p:extLst>
      <p:ext uri="{BB962C8B-B14F-4D97-AF65-F5344CB8AC3E}">
        <p14:creationId xmlns:p14="http://schemas.microsoft.com/office/powerpoint/2010/main" val="180939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9687" y="980661"/>
            <a:ext cx="84813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Đọc, viết số, biết:</a:t>
            </a:r>
          </a:p>
          <a:p>
            <a:pPr marL="457200" indent="-457200">
              <a:buAutoNum type="alphaL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471: Bốn trăm bảy mươi mốt</a:t>
            </a:r>
          </a:p>
          <a:p>
            <a:pPr marL="457200" indent="-457200">
              <a:buAutoNum type="alphaL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259:……….</a:t>
            </a:r>
          </a:p>
          <a:p>
            <a:pPr marL="457200" indent="-457200">
              <a:buAutoNum type="alphaL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505:……</a:t>
            </a:r>
          </a:p>
          <a:p>
            <a:pPr marL="457200" indent="-457200">
              <a:buAutoNum type="alphaL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890: ……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3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6597322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294</Words>
  <Application>Microsoft Office PowerPoint</Application>
  <PresentationFormat>Custom</PresentationFormat>
  <Paragraphs>65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RocknRoll One</vt:lpstr>
      <vt:lpstr>Exo</vt:lpstr>
      <vt:lpstr>HP001 4 hàng</vt:lpstr>
      <vt:lpstr>Annie Use Your Telescope</vt:lpstr>
      <vt:lpstr>Calibri</vt:lpstr>
      <vt:lpstr>微软雅黑</vt:lpstr>
      <vt:lpstr>Open Sans</vt:lpstr>
      <vt:lpstr>Anaheim</vt:lpstr>
      <vt:lpstr>Arial</vt:lpstr>
      <vt:lpstr>Lato</vt:lpstr>
      <vt:lpstr>Times New Roman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72</cp:revision>
  <dcterms:modified xsi:type="dcterms:W3CDTF">2023-03-12T16:34:00Z</dcterms:modified>
</cp:coreProperties>
</file>