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7" r:id="rId13"/>
    <p:sldId id="270" r:id="rId14"/>
    <p:sldId id="267" r:id="rId15"/>
    <p:sldId id="278" r:id="rId16"/>
    <p:sldId id="279" r:id="rId17"/>
    <p:sldId id="272" r:id="rId18"/>
    <p:sldId id="273" r:id="rId19"/>
    <p:sldId id="268" r:id="rId20"/>
    <p:sldId id="280" r:id="rId21"/>
    <p:sldId id="274" r:id="rId22"/>
    <p:sldId id="275" r:id="rId23"/>
    <p:sldId id="269" r:id="rId2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68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7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36D7-16BB-4D93-A98D-2D0453198768}" type="datetimeFigureOut">
              <a:rPr lang="en-US" smtClean="0"/>
              <a:t>25/11/2022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26055-8F65-4DFD-A88F-40D1AA967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053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36D7-16BB-4D93-A98D-2D0453198768}" type="datetimeFigureOut">
              <a:rPr lang="en-US" smtClean="0"/>
              <a:t>25/11/2022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26055-8F65-4DFD-A88F-40D1AA967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16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36D7-16BB-4D93-A98D-2D0453198768}" type="datetimeFigureOut">
              <a:rPr lang="en-US" smtClean="0"/>
              <a:t>25/11/2022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26055-8F65-4DFD-A88F-40D1AA967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72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5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70288-0F85-44F3-BE68-9CA764AE432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839EF-48CF-4F06-A9B5-D9FDE5B08DC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59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8F3A0-A8CB-4001-A801-F667D9E35D3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C8F30-7E01-469F-A370-A694E6EE599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33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A9FD4-CDC7-4331-9C06-DABF91244BE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2FF48-DB76-413D-86BD-AF77F080C63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5337E-3DB5-4F15-94E9-73E90F2694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06E78-10C5-47E4-8195-1E657F8213E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475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84418-8397-4E0C-9B4E-B2F85049912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35D99-F2A6-4C06-9E59-6B5F299F6FE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608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1125F-A8BC-41F3-8D3E-73D59D543F4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4F387-B666-427D-875D-9809DFD7FE2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0597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E72F9-CCA2-428D-8812-359468199FB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61F64-C6C2-4654-8014-DAE25FEC16C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446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4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3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96952-81A6-41EA-BB4E-8E9A2ABEEE9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896F4-3098-4052-83F7-6A03716DCA4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287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36D7-16BB-4D93-A98D-2D0453198768}" type="datetimeFigureOut">
              <a:rPr lang="en-US" smtClean="0"/>
              <a:t>25/11/2022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26055-8F65-4DFD-A88F-40D1AA967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14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D1E75-0472-4F4F-BF3F-FA29FA93390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182A3-E348-4523-991F-6AEC966F6E2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9881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7B0A5-2C24-4C7C-A21A-D58ABAE4779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65EC0-E1AD-4D78-BADD-C1190CE9823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5533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78A63-4651-43B4-985A-C783552E0F4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A3B00-4465-4613-B6CF-8644F8D352C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107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4038600" cy="163949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953942"/>
            <a:ext cx="4038600" cy="16406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953942"/>
            <a:ext cx="4038600" cy="16406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9E0B0504-5BAB-4CFF-8C63-91244A81A3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53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36D7-16BB-4D93-A98D-2D0453198768}" type="datetimeFigureOut">
              <a:rPr lang="en-US" smtClean="0"/>
              <a:t>25/11/2022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26055-8F65-4DFD-A88F-40D1AA967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15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36D7-16BB-4D93-A98D-2D0453198768}" type="datetimeFigureOut">
              <a:rPr lang="en-US" smtClean="0"/>
              <a:t>25/11/2022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26055-8F65-4DFD-A88F-40D1AA967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51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36D7-16BB-4D93-A98D-2D0453198768}" type="datetimeFigureOut">
              <a:rPr lang="en-US" smtClean="0"/>
              <a:t>25/11/2022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26055-8F65-4DFD-A88F-40D1AA967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591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36D7-16BB-4D93-A98D-2D0453198768}" type="datetimeFigureOut">
              <a:rPr lang="en-US" smtClean="0"/>
              <a:t>25/11/2022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26055-8F65-4DFD-A88F-40D1AA967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0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36D7-16BB-4D93-A98D-2D0453198768}" type="datetimeFigureOut">
              <a:rPr lang="en-US" smtClean="0"/>
              <a:t>25/11/2022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26055-8F65-4DFD-A88F-40D1AA967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8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6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36D7-16BB-4D93-A98D-2D0453198768}" type="datetimeFigureOut">
              <a:rPr lang="en-US" smtClean="0"/>
              <a:t>25/11/2022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26055-8F65-4DFD-A88F-40D1AA967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618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1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36D7-16BB-4D93-A98D-2D0453198768}" type="datetimeFigureOut">
              <a:rPr lang="en-US" smtClean="0"/>
              <a:t>25/11/2022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26055-8F65-4DFD-A88F-40D1AA967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32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436D7-16BB-4D93-A98D-2D0453198768}" type="datetimeFigureOut">
              <a:rPr lang="en-US" smtClean="0"/>
              <a:t>25/11/2022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26055-8F65-4DFD-A88F-40D1AA967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26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27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5BC233-2ACF-4CF5-8D4A-B275710310D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477A3B-D1AB-4289-A7B2-651FD0FC27C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09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57.jpe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60.jpeg"/><Relationship Id="rId5" Type="http://schemas.openxmlformats.org/officeDocument/2006/relationships/image" Target="../media/image59.gif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62.jpeg"/><Relationship Id="rId5" Type="http://schemas.openxmlformats.org/officeDocument/2006/relationships/image" Target="../media/image59.gif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MP3\vietnamquehuongtoi.mp3" TargetMode="External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7" descr="MT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363" y="1831975"/>
            <a:ext cx="4495800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WordArt 6"/>
          <p:cNvSpPr>
            <a:spLocks noChangeArrowheads="1" noChangeShapeType="1" noTextEdit="1"/>
          </p:cNvSpPr>
          <p:nvPr/>
        </p:nvSpPr>
        <p:spPr bwMode="auto">
          <a:xfrm>
            <a:off x="1790700" y="857250"/>
            <a:ext cx="5562600" cy="37147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9381956"/>
              </a:avLst>
            </a:prstTxWarp>
          </a:bodyPr>
          <a:lstStyle/>
          <a:p>
            <a:pPr algn="ctr"/>
            <a:r>
              <a:rPr lang="en-US" sz="2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66FF33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CHÀO MỪNG CÁC CON ĐẾN VỚI TIẾT HỌC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33800" y="3313114"/>
            <a:ext cx="25146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2276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12"/>
    </mc:Choice>
    <mc:Fallback xmlns="">
      <p:transition spd="slow" advTm="13212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2-Point Star 1"/>
          <p:cNvSpPr/>
          <p:nvPr/>
        </p:nvSpPr>
        <p:spPr>
          <a:xfrm>
            <a:off x="730827" y="10399"/>
            <a:ext cx="7696200" cy="1121179"/>
          </a:xfrm>
          <a:prstGeom prst="star12">
            <a:avLst>
              <a:gd name="adj" fmla="val 2598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cap="all" dirty="0">
              <a:ln w="9000" cmpd="sng">
                <a:noFill/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>
                <a:ln w="9000" cmpd="sng">
                  <a:noFill/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GHI NHỚ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-39688" y="1131896"/>
            <a:ext cx="9386888" cy="45243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Mỗi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chiếc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lá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dáng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sắc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vẻ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đẹp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riêng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Khi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kết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chúng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nhau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sẽ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tạo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ra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nhiều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sản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phẩm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phong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phú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con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,…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kết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lá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cây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liệu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khác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nhau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giấy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vải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đất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nặn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,…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hoặc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vẽ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thêm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sắc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sản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phẩm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thêm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sinh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Nên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sử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dụng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lá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cây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rụng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hoặc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lá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cây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khô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hạn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chế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sử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dụng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lá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cây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tươi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góp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bảo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vệ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môi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cs typeface="Times New Roman" pitchFamily="18" charset="0"/>
              </a:rPr>
              <a:t>trường</a:t>
            </a:r>
            <a:r>
              <a:rPr lang="en-US" sz="3200" b="1" dirty="0">
                <a:solidFill>
                  <a:srgbClr val="0000CC"/>
                </a:solidFill>
                <a:cs typeface="Times New Roman" pitchFamily="18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0000CC"/>
              </a:solidFill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990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495"/>
    </mc:Choice>
    <mc:Fallback xmlns="">
      <p:transition spd="slow" advTm="324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DSC_0142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33350"/>
            <a:ext cx="7239000" cy="685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09960" y="82424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2. </a:t>
            </a:r>
            <a:r>
              <a:rPr lang="en-US" sz="2800" b="1" dirty="0" err="1" smtClean="0">
                <a:solidFill>
                  <a:srgbClr val="FF0000"/>
                </a:solidFill>
              </a:rPr>
              <a:t>Cách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thực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hiện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ADMIN\Desktop\DSC_0156 (2).JP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1282846" y="1347460"/>
            <a:ext cx="2938463" cy="1401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147" name="Picture 3" descr="C:\Users\ADMIN\Desktop\DSC_0155 (2).JPG"/>
          <p:cNvPicPr>
            <a:picLocks noChangeAspect="1" noChangeArrowheads="1"/>
          </p:cNvPicPr>
          <p:nvPr/>
        </p:nvPicPr>
        <p:blipFill>
          <a:blip r:embed="rId5" cstate="print">
            <a:lum contrast="30000"/>
          </a:blip>
          <a:srcRect/>
          <a:stretch>
            <a:fillRect/>
          </a:stretch>
        </p:blipFill>
        <p:spPr bwMode="auto">
          <a:xfrm>
            <a:off x="5277728" y="1333829"/>
            <a:ext cx="2895600" cy="14287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148" name="Picture 4" descr="C:\Users\ADMIN\Desktop\DSC_0154 (2).JPG"/>
          <p:cNvPicPr>
            <a:picLocks noChangeAspect="1" noChangeArrowheads="1"/>
          </p:cNvPicPr>
          <p:nvPr/>
        </p:nvPicPr>
        <p:blipFill>
          <a:blip r:embed="rId6" cstate="print">
            <a:lum contrast="30000"/>
          </a:blip>
          <a:srcRect/>
          <a:stretch>
            <a:fillRect/>
          </a:stretch>
        </p:blipFill>
        <p:spPr bwMode="auto">
          <a:xfrm>
            <a:off x="1262743" y="3253085"/>
            <a:ext cx="2895599" cy="14287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149" name="Picture 5" descr="C:\Users\ADMIN\Desktop\DSC_0153 (2).JPG"/>
          <p:cNvPicPr>
            <a:picLocks noChangeAspect="1" noChangeArrowheads="1"/>
          </p:cNvPicPr>
          <p:nvPr/>
        </p:nvPicPr>
        <p:blipFill>
          <a:blip r:embed="rId7" cstate="print">
            <a:lum contrast="30000"/>
          </a:blip>
          <a:srcRect/>
          <a:stretch>
            <a:fillRect/>
          </a:stretch>
        </p:blipFill>
        <p:spPr bwMode="auto">
          <a:xfrm>
            <a:off x="5288614" y="3260246"/>
            <a:ext cx="2895600" cy="14287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6" name="TextBox 15"/>
          <p:cNvSpPr txBox="1"/>
          <p:nvPr/>
        </p:nvSpPr>
        <p:spPr>
          <a:xfrm>
            <a:off x="304800" y="2736502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1. </a:t>
            </a:r>
            <a:r>
              <a:rPr lang="en-US" sz="2400" dirty="0" err="1" smtClean="0">
                <a:solidFill>
                  <a:srgbClr val="002060"/>
                </a:solidFill>
              </a:rPr>
              <a:t>Làm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những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bộ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phận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chính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trước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76800" y="2762579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2. </a:t>
            </a:r>
            <a:r>
              <a:rPr lang="en-US" sz="2400" dirty="0" err="1" smtClean="0">
                <a:solidFill>
                  <a:srgbClr val="002060"/>
                </a:solidFill>
              </a:rPr>
              <a:t>Làm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những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bộ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phận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phụ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sau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9960" y="4681835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3. </a:t>
            </a:r>
            <a:r>
              <a:rPr lang="en-US" sz="2400" dirty="0" err="1" smtClean="0">
                <a:solidFill>
                  <a:srgbClr val="002060"/>
                </a:solidFill>
              </a:rPr>
              <a:t>Làm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thêm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các</a:t>
            </a:r>
            <a:r>
              <a:rPr lang="en-US" sz="2400" dirty="0" smtClean="0">
                <a:solidFill>
                  <a:srgbClr val="002060"/>
                </a:solidFill>
              </a:rPr>
              <a:t> chi </a:t>
            </a:r>
            <a:r>
              <a:rPr lang="en-US" sz="2400" dirty="0" err="1" smtClean="0">
                <a:solidFill>
                  <a:srgbClr val="002060"/>
                </a:solidFill>
              </a:rPr>
              <a:t>tiết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nhỏ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khác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02816" y="4688997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4. </a:t>
            </a:r>
            <a:r>
              <a:rPr lang="en-US" sz="2400" dirty="0" err="1" smtClean="0">
                <a:solidFill>
                  <a:srgbClr val="002060"/>
                </a:solidFill>
              </a:rPr>
              <a:t>Vẽ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thêm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màu</a:t>
            </a:r>
            <a:r>
              <a:rPr lang="en-US" sz="2400" dirty="0" smtClean="0">
                <a:solidFill>
                  <a:srgbClr val="002060"/>
                </a:solidFill>
              </a:rPr>
              <a:t> ….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094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70"/>
    </mc:Choice>
    <mc:Fallback xmlns="">
      <p:transition spd="slow" advTm="36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ách làm con gà từ lá cây - Tạo hình từ lá cây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4583" end="23147.23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000"/>
    </mc:Choice>
    <mc:Fallback xmlns="">
      <p:transition spd="slow" advTm="26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0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FB_IMG_15376758296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2689225"/>
            <a:ext cx="29416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6" descr="FB_IMG_153767583799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367" y="2674946"/>
            <a:ext cx="3068637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7" descr="FB_IMG_153767584917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352"/>
            <a:ext cx="2922588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8" descr="FB_IMG_153767582484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91" y="536575"/>
            <a:ext cx="2955925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9" descr="FB_IMG_153767580152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367" y="514358"/>
            <a:ext cx="3068637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10" descr="tải xuố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150" y="2689225"/>
            <a:ext cx="2978150" cy="2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Text Box 11"/>
          <p:cNvSpPr txBox="1">
            <a:spLocks noChangeArrowheads="1"/>
          </p:cNvSpPr>
          <p:nvPr/>
        </p:nvSpPr>
        <p:spPr bwMode="auto">
          <a:xfrm>
            <a:off x="2922479" y="8"/>
            <a:ext cx="31117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>
                <a:latin typeface="Arial" charset="0"/>
              </a:rPr>
              <a:t>Sản phẩm tham khảo</a:t>
            </a:r>
          </a:p>
        </p:txBody>
      </p:sp>
    </p:spTree>
    <p:extLst>
      <p:ext uri="{BB962C8B-B14F-4D97-AF65-F5344CB8AC3E}">
        <p14:creationId xmlns:p14="http://schemas.microsoft.com/office/powerpoint/2010/main" val="27609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71"/>
    </mc:Choice>
    <mc:Fallback xmlns="">
      <p:transition spd="slow" advTm="1297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12507296_1636825003247305_3318004556460416236_n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>
          <a:xfrm>
            <a:off x="152400" y="1085850"/>
            <a:ext cx="2914650" cy="16394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219" name="Picture 3" descr="21508_1636823106580828_544906637618357820_n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lum bright="-10000" contrast="10000"/>
          </a:blip>
          <a:srcRect/>
          <a:stretch>
            <a:fillRect/>
          </a:stretch>
        </p:blipFill>
        <p:spPr>
          <a:xfrm>
            <a:off x="3200400" y="1085850"/>
            <a:ext cx="2914650" cy="16394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220" name="Picture 4" descr="12523024_1636823523247453_8199294563968892819_n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lum bright="-10000" contrast="10000"/>
          </a:blip>
          <a:srcRect/>
          <a:stretch>
            <a:fillRect/>
          </a:stretch>
        </p:blipFill>
        <p:spPr>
          <a:xfrm>
            <a:off x="609600" y="2800350"/>
            <a:ext cx="3962400" cy="2171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749300" y="57150"/>
            <a:ext cx="6413500" cy="52322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  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9222" name="Picture 6" descr="12540790_1636824976580641_4929400612568342893_n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lum bright="-10000" contrast="10000"/>
          </a:blip>
          <a:srcRect/>
          <a:stretch>
            <a:fillRect/>
          </a:stretch>
        </p:blipFill>
        <p:spPr>
          <a:xfrm>
            <a:off x="6172200" y="1085851"/>
            <a:ext cx="2820988" cy="15835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223" name="Picture 7" descr="14518374_671545956345773_1650665379_n"/>
          <p:cNvPicPr>
            <a:picLocks noChangeAspect="1" noChangeArrowheads="1"/>
          </p:cNvPicPr>
          <p:nvPr/>
        </p:nvPicPr>
        <p:blipFill>
          <a:blip r:embed="rId6">
            <a:lum bright="-10000" contrast="10000"/>
          </a:blip>
          <a:srcRect/>
          <a:stretch>
            <a:fillRect/>
          </a:stretch>
        </p:blipFill>
        <p:spPr bwMode="auto">
          <a:xfrm>
            <a:off x="4724400" y="2800350"/>
            <a:ext cx="4191000" cy="2171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228600" y="1"/>
            <a:ext cx="6934200" cy="1323439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sz="2800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* </a:t>
            </a:r>
            <a:r>
              <a:rPr lang="en-US" sz="2800" b="1" dirty="0" err="1" smtClean="0">
                <a:solidFill>
                  <a:srgbClr val="FF0000"/>
                </a:solidFill>
              </a:rPr>
              <a:t>Một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sản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phẩm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tạo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bằng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/>
              </a:rPr>
              <a:t>á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cây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</a:rPr>
              <a:t>Con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</a:rPr>
              <a:t>vật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</a:rPr>
              <a:t>được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</a:rPr>
              <a:t>tạo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</a:rPr>
              <a:t>bằng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</a:rPr>
              <a:t>lá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</a:rPr>
              <a:t>cây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21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9"/>
    </mc:Choice>
    <mc:Fallback xmlns="">
      <p:transition spd="slow" advTm="3509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506538" y="457200"/>
            <a:ext cx="382746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99"/>
                </a:solidFill>
                <a:latin typeface="Times New Roman" pitchFamily="18" charset="0"/>
              </a:rPr>
              <a:t>Đồ vật được tạo bằng lá cây</a:t>
            </a:r>
          </a:p>
        </p:txBody>
      </p:sp>
      <p:pic>
        <p:nvPicPr>
          <p:cNvPr id="10244" name="Picture 4" descr="1915422_1636825063247299_5266382824429437454_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971550"/>
            <a:ext cx="28384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12400638_1636823146580824_7042533368900428171_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857500"/>
            <a:ext cx="2744788" cy="1539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 descr="12508823_1636822173247588_6316986921011538101_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971550"/>
            <a:ext cx="28956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 descr="14527564_671274919706210_193818193_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971550"/>
            <a:ext cx="30099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402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65"/>
    </mc:Choice>
    <mc:Fallback xmlns="">
      <p:transition spd="slow" advTm="6965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38150"/>
            <a:ext cx="39624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38150"/>
            <a:ext cx="403860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858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04"/>
    </mc:Choice>
    <mc:Fallback xmlns="">
      <p:transition spd="slow" advTm="7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0"/>
            <a:ext cx="464026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0"/>
            <a:ext cx="43084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406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39"/>
    </mc:Choice>
    <mc:Fallback xmlns="">
      <p:transition spd="slow" advTm="46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279408"/>
            <a:ext cx="2438400" cy="454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525" y="298458"/>
            <a:ext cx="2914650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525" y="2662238"/>
            <a:ext cx="2857500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4002"/>
            <a:ext cx="2819400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16" y="2674946"/>
            <a:ext cx="2798763" cy="218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15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55"/>
    </mc:Choice>
    <mc:Fallback xmlns="">
      <p:transition spd="slow" advTm="1005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25" y="3572"/>
            <a:ext cx="917733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>
            <p:custDataLst>
              <p:tags r:id="rId2"/>
            </p:custDataLst>
          </p:nvPr>
        </p:nvSpPr>
        <p:spPr>
          <a:xfrm>
            <a:off x="1960032" y="1714500"/>
            <a:ext cx="5507568" cy="2057400"/>
          </a:xfrm>
          <a:prstGeom prst="rect">
            <a:avLst/>
          </a:prstGeom>
          <a:noFill/>
          <a:ln>
            <a:noFill/>
          </a:ln>
        </p:spPr>
        <p:txBody>
          <a:bodyPr>
            <a:prstTxWarp prst="textSto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Sử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 </a:t>
            </a: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dụng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 </a:t>
            </a: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lá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 </a:t>
            </a: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cây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 </a:t>
            </a: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đã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 </a:t>
            </a: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chuẩn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 </a:t>
            </a: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bị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 </a:t>
            </a: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để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 </a:t>
            </a: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tạo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 </a:t>
            </a: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ra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 </a:t>
            </a: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sản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 </a:t>
            </a: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phẩm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 </a:t>
            </a: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theo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  <a:latin typeface="+mn-lt"/>
                <a:cs typeface="+mn-cs"/>
              </a:rPr>
              <a:t> 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</a:rPr>
              <a:t>ý </a:t>
            </a:r>
            <a:r>
              <a:rPr lang="en-US" sz="3200" b="1" dirty="0" err="1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</a:rPr>
              <a:t>thích</a:t>
            </a:r>
            <a:r>
              <a:rPr lang="en-US" sz="3200" b="1" dirty="0" smtClean="0">
                <a:ln>
                  <a:solidFill>
                    <a:srgbClr val="008000"/>
                  </a:solidFill>
                </a:ln>
                <a:solidFill>
                  <a:schemeClr val="accent3"/>
                </a:solidFill>
              </a:rPr>
              <a:t>.</a:t>
            </a:r>
            <a:endParaRPr lang="en-US" sz="3200" b="1" dirty="0">
              <a:ln>
                <a:solidFill>
                  <a:srgbClr val="008000"/>
                </a:solidFill>
              </a:ln>
              <a:solidFill>
                <a:schemeClr val="accent3"/>
              </a:solidFill>
              <a:latin typeface="+mn-lt"/>
              <a:cs typeface="+mn-cs"/>
            </a:endParaRPr>
          </a:p>
        </p:txBody>
      </p:sp>
      <p:sp>
        <p:nvSpPr>
          <p:cNvPr id="6" name="TextBox 5"/>
          <p:cNvSpPr txBox="1"/>
          <p:nvPr>
            <p:custDataLst>
              <p:tags r:id="rId3"/>
            </p:custDataLst>
          </p:nvPr>
        </p:nvSpPr>
        <p:spPr>
          <a:xfrm>
            <a:off x="2188632" y="1028701"/>
            <a:ext cx="48006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n-lt"/>
                <a:cs typeface="+mn-cs"/>
              </a:rPr>
              <a:t>HOẠT ĐỘNG </a:t>
            </a:r>
            <a:r>
              <a:rPr lang="en-US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: </a:t>
            </a:r>
            <a:r>
              <a:rPr lang="en-US" sz="32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THỰC</a:t>
            </a:r>
            <a:r>
              <a:rPr lang="en-US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HÀNH</a:t>
            </a:r>
            <a:r>
              <a:rPr lang="en-US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n-lt"/>
                <a:cs typeface="+mn-cs"/>
              </a:rPr>
              <a:t> </a:t>
            </a:r>
            <a:endParaRPr lang="en-US"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+mn-lt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624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34"/>
    </mc:Choice>
    <mc:Fallback xmlns="">
      <p:transition spd="slow" advTm="19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playback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23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000"/>
    </mc:Choice>
    <mc:Fallback xmlns="">
      <p:transition spd="slow" advTm="9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7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09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Oval 5"/>
          <p:cNvSpPr>
            <a:spLocks noChangeArrowheads="1"/>
          </p:cNvSpPr>
          <p:nvPr/>
        </p:nvSpPr>
        <p:spPr bwMode="auto">
          <a:xfrm>
            <a:off x="381001" y="171450"/>
            <a:ext cx="8143875" cy="15001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1524000" y="375048"/>
            <a:ext cx="70104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  <a:latin typeface=".VnArial" pitchFamily="34" charset="0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.VnArial" pitchFamily="34" charset="0"/>
              </a:rPr>
              <a:t>     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* 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Lá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gi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̀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làm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nón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,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lợp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nha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̀</a:t>
            </a:r>
          </a:p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Thay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ô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che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nắng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mặn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mà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đường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43015" name="Picture 7" descr="Vo_tay">
            <a:hlinkHover r:id="" action="ppaction://noaction">
              <a:snd r:embed="rId4" name="applause.wav"/>
            </a:hlinkHover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29438" y="-267891"/>
            <a:ext cx="2362200" cy="117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8"/>
          <p:cNvSpPr>
            <a:spLocks noChangeArrowheads="1"/>
          </p:cNvSpPr>
          <p:nvPr/>
        </p:nvSpPr>
        <p:spPr bwMode="auto">
          <a:xfrm>
            <a:off x="0" y="1714500"/>
            <a:ext cx="9144000" cy="332184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</a:pPr>
            <a:endParaRPr lang="en-US" b="1">
              <a:solidFill>
                <a:srgbClr val="FF0066"/>
              </a:solidFill>
              <a:latin typeface=".VnArial" pitchFamily="34" charset="0"/>
            </a:endParaRPr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714375" y="2571750"/>
            <a:ext cx="17859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000" b="1">
                <a:solidFill>
                  <a:srgbClr val="FF0066"/>
                </a:solidFill>
                <a:latin typeface=".VnArial" pitchFamily="34" charset="0"/>
              </a:rPr>
              <a:t>Lá cọ</a:t>
            </a:r>
          </a:p>
        </p:txBody>
      </p:sp>
      <p:pic>
        <p:nvPicPr>
          <p:cNvPr id="5128" name="Picture 9" descr="http://i132.photobucket.com/albums/q15/cukhoai_dim/linh%20tinh/DSC_0354copy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1875230"/>
            <a:ext cx="5643602" cy="3000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3349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89"/>
    </mc:Choice>
    <mc:Fallback xmlns="">
      <p:transition spd="slow" advTm="11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1918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750" y="-22622"/>
            <a:ext cx="9429750" cy="5166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Oval 5"/>
          <p:cNvSpPr>
            <a:spLocks noChangeArrowheads="1"/>
          </p:cNvSpPr>
          <p:nvPr/>
        </p:nvSpPr>
        <p:spPr bwMode="auto">
          <a:xfrm>
            <a:off x="-285750" y="0"/>
            <a:ext cx="8382000" cy="188595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1447800" y="628651"/>
            <a:ext cx="60198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Lá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bé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hái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tặng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</a:t>
            </a:r>
          </a:p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rồi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son?</a:t>
            </a:r>
          </a:p>
        </p:txBody>
      </p:sp>
      <p:pic>
        <p:nvPicPr>
          <p:cNvPr id="40967" name="Picture 7" descr="Vo_tay">
            <a:hlinkHover r:id="" action="ppaction://noaction">
              <a:snd r:embed="rId4" name="applause.wav"/>
            </a:hlinkHover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13" y="107157"/>
            <a:ext cx="2362200" cy="117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-357188" y="1928812"/>
            <a:ext cx="9501188" cy="32146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357188" y="2893219"/>
            <a:ext cx="2214562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Lá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trầu</a:t>
            </a:r>
            <a:endParaRPr lang="en-US" sz="40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6" name="Picture 8" descr="C:\Users\Admin\Desktop\tri-nam-bang-la-trau-khon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2089543"/>
            <a:ext cx="5857904" cy="28396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2864125"/>
      </p:ext>
    </p:extLst>
  </p:cSld>
  <p:clrMapOvr>
    <a:masterClrMapping/>
  </p:clrMapOvr>
  <p:transition advTm="182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484" name="Picture 4" descr="53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WordArt 5"/>
          <p:cNvSpPr>
            <a:spLocks noChangeArrowheads="1" noChangeShapeType="1"/>
          </p:cNvSpPr>
          <p:nvPr/>
        </p:nvSpPr>
        <p:spPr bwMode="auto">
          <a:xfrm>
            <a:off x="914400" y="625929"/>
            <a:ext cx="7315200" cy="1314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Arial"/>
                <a:cs typeface="Arial"/>
              </a:rPr>
              <a:t>Giờ</a:t>
            </a:r>
            <a:r>
              <a:rPr lang="en-US" sz="36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i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Arial"/>
                <a:cs typeface="Arial"/>
              </a:rPr>
              <a:t>học</a:t>
            </a:r>
            <a:r>
              <a:rPr lang="en-US" sz="36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i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Arial"/>
                <a:cs typeface="Arial"/>
              </a:rPr>
              <a:t>kết</a:t>
            </a:r>
            <a:r>
              <a:rPr lang="en-US" sz="36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i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Arial"/>
                <a:cs typeface="Arial"/>
              </a:rPr>
              <a:t>thúc</a:t>
            </a:r>
            <a:endParaRPr lang="en-US" sz="3600" b="1" i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5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1251857" y="2266955"/>
            <a:ext cx="6934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800" b="1" dirty="0" err="1">
                <a:solidFill>
                  <a:srgbClr val="0066FF"/>
                </a:solidFill>
                <a:latin typeface="Arial" pitchFamily="34" charset="0"/>
              </a:rPr>
              <a:t>Chúc</a:t>
            </a:r>
            <a:r>
              <a:rPr lang="en-US" sz="4800" b="1" dirty="0">
                <a:solidFill>
                  <a:srgbClr val="0066FF"/>
                </a:solidFill>
                <a:latin typeface="Arial" pitchFamily="34" charset="0"/>
              </a:rPr>
              <a:t> </a:t>
            </a:r>
            <a:r>
              <a:rPr lang="en-US" sz="4800" b="1" dirty="0" err="1">
                <a:solidFill>
                  <a:srgbClr val="0066FF"/>
                </a:solidFill>
                <a:latin typeface="Arial" pitchFamily="34" charset="0"/>
              </a:rPr>
              <a:t>các</a:t>
            </a:r>
            <a:r>
              <a:rPr lang="en-US" sz="4800" b="1" dirty="0">
                <a:solidFill>
                  <a:srgbClr val="0066FF"/>
                </a:solidFill>
                <a:latin typeface="Arial" pitchFamily="34" charset="0"/>
              </a:rPr>
              <a:t> </a:t>
            </a:r>
            <a:r>
              <a:rPr lang="en-US" sz="4800" b="1" dirty="0" err="1">
                <a:solidFill>
                  <a:srgbClr val="0066FF"/>
                </a:solidFill>
                <a:latin typeface="Arial" pitchFamily="34" charset="0"/>
              </a:rPr>
              <a:t>em</a:t>
            </a:r>
            <a:r>
              <a:rPr lang="en-US" sz="4800" b="1" dirty="0">
                <a:solidFill>
                  <a:srgbClr val="0066FF"/>
                </a:solidFill>
                <a:latin typeface="Arial" pitchFamily="34" charset="0"/>
              </a:rPr>
              <a:t> </a:t>
            </a:r>
            <a:r>
              <a:rPr lang="en-US" sz="4800" b="1" dirty="0" err="1">
                <a:solidFill>
                  <a:srgbClr val="0066FF"/>
                </a:solidFill>
                <a:latin typeface="Arial" pitchFamily="34" charset="0"/>
              </a:rPr>
              <a:t>học</a:t>
            </a:r>
            <a:r>
              <a:rPr lang="en-US" sz="4800" b="1" dirty="0">
                <a:solidFill>
                  <a:srgbClr val="0066FF"/>
                </a:solidFill>
                <a:latin typeface="Arial" pitchFamily="34" charset="0"/>
              </a:rPr>
              <a:t> </a:t>
            </a:r>
            <a:r>
              <a:rPr lang="en-US" sz="4800" b="1" dirty="0" err="1">
                <a:solidFill>
                  <a:srgbClr val="0066FF"/>
                </a:solidFill>
                <a:latin typeface="Arial" pitchFamily="34" charset="0"/>
              </a:rPr>
              <a:t>sinh</a:t>
            </a:r>
            <a:endParaRPr lang="en-US" sz="4800" b="1" dirty="0">
              <a:solidFill>
                <a:srgbClr val="0066FF"/>
              </a:solidFill>
              <a:latin typeface="Arial" pitchFamily="34" charset="0"/>
            </a:endParaRP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600200" y="3382752"/>
            <a:ext cx="6858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800" b="1" i="1" dirty="0" err="1">
                <a:solidFill>
                  <a:srgbClr val="002060"/>
                </a:solidFill>
                <a:latin typeface="Arial" pitchFamily="34" charset="0"/>
              </a:rPr>
              <a:t>Chăm</a:t>
            </a:r>
            <a:r>
              <a:rPr lang="en-US" sz="4800" b="1" i="1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Arial" pitchFamily="34" charset="0"/>
              </a:rPr>
              <a:t>ngoan</a:t>
            </a:r>
            <a:r>
              <a:rPr lang="en-US" sz="4800" b="1" i="1" dirty="0">
                <a:solidFill>
                  <a:srgbClr val="002060"/>
                </a:solidFill>
                <a:latin typeface="Arial" pitchFamily="34" charset="0"/>
              </a:rPr>
              <a:t>, </a:t>
            </a:r>
            <a:r>
              <a:rPr lang="en-US" sz="4800" b="1" i="1" dirty="0" err="1">
                <a:solidFill>
                  <a:srgbClr val="002060"/>
                </a:solidFill>
                <a:latin typeface="Arial" pitchFamily="34" charset="0"/>
              </a:rPr>
              <a:t>học</a:t>
            </a:r>
            <a:r>
              <a:rPr lang="en-US" sz="4800" b="1" i="1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Arial" pitchFamily="34" charset="0"/>
              </a:rPr>
              <a:t>giỏi</a:t>
            </a:r>
            <a:r>
              <a:rPr lang="en-US" sz="4800" b="1" i="1" dirty="0">
                <a:solidFill>
                  <a:srgbClr val="002060"/>
                </a:solidFill>
                <a:latin typeface="Arial" pitchFamily="34" charset="0"/>
              </a:rPr>
              <a:t>.</a:t>
            </a:r>
          </a:p>
        </p:txBody>
      </p:sp>
      <p:pic>
        <p:nvPicPr>
          <p:cNvPr id="15368" name="vietnamquehuongtoi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1435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2422535" y="402907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  <a:cs typeface="Times New Roman" pitchFamily="18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7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78"/>
    </mc:Choice>
    <mc:Fallback xmlns="">
      <p:transition spd="slow" advTm="6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3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1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46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46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33333E-6 4.81481E-6 L -3.33333E-6 -0.12894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-5600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49946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49946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2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0.0155 L 0.00416 -0.12662 " pathEditMode="relative" rAng="0" ptsTypes="AA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200" y="-4700"/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49946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49946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68"/>
                </p:tgtEl>
              </p:cMediaNode>
            </p:audio>
          </p:childTnLst>
        </p:cTn>
      </p:par>
    </p:tnLst>
    <p:bldLst>
      <p:bldP spid="15365" grpId="0" animBg="1"/>
      <p:bldP spid="15366" grpId="0" autoUpdateAnimBg="0"/>
      <p:bldP spid="1536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8"/>
          <p:cNvSpPr txBox="1">
            <a:spLocks noChangeArrowheads="1"/>
          </p:cNvSpPr>
          <p:nvPr/>
        </p:nvSpPr>
        <p:spPr bwMode="auto">
          <a:xfrm>
            <a:off x="3571875" y="3160714"/>
            <a:ext cx="3810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16387" name="Text Box 60"/>
          <p:cNvSpPr txBox="1">
            <a:spLocks noChangeArrowheads="1"/>
          </p:cNvSpPr>
          <p:nvPr/>
        </p:nvSpPr>
        <p:spPr bwMode="auto">
          <a:xfrm>
            <a:off x="2057400" y="457200"/>
            <a:ext cx="4953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>
              <a:latin typeface="VNI-Times" pitchFamily="2" charset="0"/>
            </a:endParaRPr>
          </a:p>
        </p:txBody>
      </p:sp>
      <p:sp>
        <p:nvSpPr>
          <p:cNvPr id="4102" name="WordArt 12" descr="White marble"/>
          <p:cNvSpPr>
            <a:spLocks noChangeArrowheads="1" noChangeShapeType="1" noTextEdit="1"/>
          </p:cNvSpPr>
          <p:nvPr/>
        </p:nvSpPr>
        <p:spPr bwMode="auto">
          <a:xfrm>
            <a:off x="1255713" y="457208"/>
            <a:ext cx="6877050" cy="593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523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r>
              <a:rPr lang="vi-VN" sz="3600" kern="1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Chủ đề 4: SÁNG TẠO VỚI NHỮNG CHIẾC LÁ ( 2 tiết)</a:t>
            </a:r>
            <a:endParaRPr lang="en-US" sz="3600" kern="10">
              <a:ln w="9525"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4104" name="Picture 2" descr="E:\GIAO AN\VO THI SAU\GIAO AN 2016\huong dan lam ke hoach day hoc mt\14495383_1707737976219258_7937176910210878900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6" y="1657355"/>
            <a:ext cx="4071937" cy="228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3" descr="E:\GIAO AN\VO THI SAU\GIAO AN 2016\huong dan lam ke hoach day hoc mt\14570324_1707737939552595_3666358285873895379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379" y="1687520"/>
            <a:ext cx="4143375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6787732"/>
      </p:ext>
    </p:extLst>
  </p:cSld>
  <p:clrMapOvr>
    <a:masterClrMapping/>
  </p:clrMapOvr>
  <p:transition spd="slow" advTm="204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905016" y="106363"/>
            <a:ext cx="5572125" cy="857250"/>
          </a:xfrm>
        </p:spPr>
        <p:txBody>
          <a:bodyPr/>
          <a:lstStyle/>
          <a:p>
            <a:r>
              <a:rPr lang="en-US" smtClean="0">
                <a:solidFill>
                  <a:srgbClr val="C00000"/>
                </a:solidFill>
              </a:rPr>
              <a:t>Mục tiêu bài học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1066800" y="1071563"/>
            <a:ext cx="7041356" cy="3100387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Nhận</a:t>
            </a:r>
            <a:r>
              <a:rPr lang="en-US" dirty="0" smtClean="0"/>
              <a:t> </a:t>
            </a:r>
            <a:r>
              <a:rPr lang="en-US" dirty="0" err="1" smtClean="0"/>
              <a:t>biết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đặc điểm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dáng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màu</a:t>
            </a:r>
            <a:r>
              <a:rPr lang="en-US" dirty="0" smtClean="0"/>
              <a:t> </a:t>
            </a:r>
            <a:r>
              <a:rPr lang="en-US" dirty="0" err="1" smtClean="0"/>
              <a:t>sắc</a:t>
            </a:r>
            <a:r>
              <a:rPr lang="en-US" dirty="0" smtClean="0"/>
              <a:t> của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loại</a:t>
            </a:r>
            <a:r>
              <a:rPr lang="en-US" dirty="0" smtClean="0"/>
              <a:t> </a:t>
            </a:r>
            <a:r>
              <a:rPr lang="en-US" dirty="0" err="1" smtClean="0"/>
              <a:t>lá</a:t>
            </a:r>
            <a:r>
              <a:rPr lang="en-US" dirty="0" smtClean="0"/>
              <a:t> </a:t>
            </a:r>
            <a:r>
              <a:rPr lang="en-US" dirty="0" err="1" smtClean="0"/>
              <a:t>cây</a:t>
            </a:r>
            <a:endParaRPr lang="en-US" dirty="0" smtClean="0"/>
          </a:p>
          <a:p>
            <a:pPr algn="just"/>
            <a:r>
              <a:rPr lang="en-US" dirty="0" err="1" smtClean="0"/>
              <a:t>Biết</a:t>
            </a:r>
            <a:r>
              <a:rPr lang="en-US" dirty="0" smtClean="0"/>
              <a:t> </a:t>
            </a:r>
            <a:r>
              <a:rPr lang="en-US" dirty="0" err="1" smtClean="0"/>
              <a:t>sử</a:t>
            </a:r>
            <a:r>
              <a:rPr lang="en-US" dirty="0" smtClean="0"/>
              <a:t> </a:t>
            </a:r>
            <a:r>
              <a:rPr lang="en-US" dirty="0" err="1" smtClean="0"/>
              <a:t>dụng</a:t>
            </a:r>
            <a:r>
              <a:rPr lang="en-US" dirty="0" smtClean="0"/>
              <a:t> </a:t>
            </a:r>
            <a:r>
              <a:rPr lang="en-US" dirty="0" err="1" smtClean="0"/>
              <a:t>lá</a:t>
            </a:r>
            <a:r>
              <a:rPr lang="en-US" dirty="0" smtClean="0"/>
              <a:t> </a:t>
            </a:r>
            <a:r>
              <a:rPr lang="en-US" dirty="0" err="1" smtClean="0"/>
              <a:t>cây</a:t>
            </a:r>
            <a:r>
              <a:rPr lang="en-US" dirty="0" smtClean="0"/>
              <a:t>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sản phẩm </a:t>
            </a:r>
            <a:r>
              <a:rPr lang="en-US" dirty="0" err="1" smtClean="0"/>
              <a:t>như</a:t>
            </a:r>
            <a:r>
              <a:rPr lang="en-US" dirty="0" smtClean="0"/>
              <a:t> </a:t>
            </a:r>
            <a:r>
              <a:rPr lang="en-US" dirty="0" err="1" smtClean="0"/>
              <a:t>đồ</a:t>
            </a:r>
            <a:r>
              <a:rPr lang="en-US" dirty="0" smtClean="0"/>
              <a:t> </a:t>
            </a:r>
            <a:r>
              <a:rPr lang="en-US" dirty="0" err="1" smtClean="0"/>
              <a:t>vật</a:t>
            </a:r>
            <a:r>
              <a:rPr lang="en-US" dirty="0" smtClean="0"/>
              <a:t>, con </a:t>
            </a:r>
            <a:r>
              <a:rPr lang="en-US" dirty="0" err="1" smtClean="0"/>
              <a:t>vật</a:t>
            </a:r>
            <a:r>
              <a:rPr lang="en-US" dirty="0" smtClean="0"/>
              <a:t>, </a:t>
            </a:r>
            <a:r>
              <a:rPr lang="en-US" dirty="0" err="1" smtClean="0"/>
              <a:t>quả</a:t>
            </a:r>
            <a:r>
              <a:rPr lang="en-US" dirty="0" smtClean="0"/>
              <a:t>, …</a:t>
            </a:r>
          </a:p>
          <a:p>
            <a:pPr algn="just"/>
            <a:r>
              <a:rPr lang="en-US" dirty="0" err="1" smtClean="0"/>
              <a:t>Yêu</a:t>
            </a:r>
            <a:r>
              <a:rPr lang="en-US" dirty="0" smtClean="0"/>
              <a:t> </a:t>
            </a:r>
            <a:r>
              <a:rPr lang="en-US" dirty="0" err="1" smtClean="0"/>
              <a:t>thích</a:t>
            </a:r>
            <a:r>
              <a:rPr lang="en-US" dirty="0" smtClean="0"/>
              <a:t> sản phẩm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lá</a:t>
            </a:r>
            <a:r>
              <a:rPr lang="en-US" dirty="0" smtClean="0"/>
              <a:t> </a:t>
            </a:r>
            <a:r>
              <a:rPr lang="en-US" dirty="0" err="1" smtClean="0"/>
              <a:t>cây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"/>
            <a:ext cx="1714500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20" y="8"/>
            <a:ext cx="2071687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43358"/>
            <a:ext cx="257175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97301"/>
            <a:ext cx="22860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3071332"/>
      </p:ext>
    </p:extLst>
  </p:cSld>
  <p:clrMapOvr>
    <a:masterClrMapping/>
  </p:clrMapOvr>
  <p:transition spd="slow" advTm="193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t="1000" r="-26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1752600" y="1200150"/>
            <a:ext cx="6400800" cy="3200400"/>
          </a:xfrm>
        </p:spPr>
        <p:txBody>
          <a:bodyPr/>
          <a:lstStyle/>
          <a:p>
            <a:r>
              <a:rPr lang="en-US" smtClean="0"/>
              <a:t>Sách giáo khoa Mĩ thuật 5, vở vẽ hoặc giấy vẽ.</a:t>
            </a:r>
          </a:p>
          <a:p>
            <a:r>
              <a:rPr lang="en-US" smtClean="0"/>
              <a:t> Bút chì, tẩy, giấy màu, màu vẽ,băng dính, hồ dán, kéo, lá cây (lá khô, lá rụng)…</a:t>
            </a:r>
          </a:p>
        </p:txBody>
      </p:sp>
    </p:spTree>
    <p:extLst>
      <p:ext uri="{BB962C8B-B14F-4D97-AF65-F5344CB8AC3E}">
        <p14:creationId xmlns:p14="http://schemas.microsoft.com/office/powerpoint/2010/main" val="231763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08"/>
    </mc:Choice>
    <mc:Fallback xmlns="">
      <p:transition spd="slow" advTm="1880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64" y="379414"/>
            <a:ext cx="2557463" cy="20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379" y="369896"/>
            <a:ext cx="2789237" cy="2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6" y="379414"/>
            <a:ext cx="2657475" cy="20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64" y="2678113"/>
            <a:ext cx="25574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78121"/>
            <a:ext cx="2811462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78121"/>
            <a:ext cx="28194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577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71"/>
    </mc:Choice>
    <mc:Fallback xmlns="">
      <p:transition spd="slow" advTm="2357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5"/>
          <p:cNvSpPr txBox="1">
            <a:spLocks noChangeArrowheads="1"/>
          </p:cNvSpPr>
          <p:nvPr/>
        </p:nvSpPr>
        <p:spPr bwMode="auto">
          <a:xfrm>
            <a:off x="2879725" y="371475"/>
            <a:ext cx="2423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 </a:t>
            </a:r>
          </a:p>
        </p:txBody>
      </p:sp>
      <p:pic>
        <p:nvPicPr>
          <p:cNvPr id="20483" name="Picture 20" descr="43509302_314668129325266_3314867226615480320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888" y="466726"/>
            <a:ext cx="38100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22" descr="43591431_2098345350217416_2554703773805051904_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628901"/>
            <a:ext cx="82296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3" descr="43422218_322286438349884_5960202730285826048_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66726"/>
            <a:ext cx="4038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906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724"/>
    </mc:Choice>
    <mc:Fallback xmlns="">
      <p:transition spd="slow" advTm="65724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0678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765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05"/>
    </mc:Choice>
    <mc:Fallback xmlns="">
      <p:transition spd="slow" advTm="16705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1" descr="FB_IMG_1537675820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30171"/>
            <a:ext cx="3886200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12" descr="FB_IMG_15376757834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65088"/>
            <a:ext cx="3810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3" descr="FB_IMG_153767577806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62225"/>
            <a:ext cx="38862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551113"/>
            <a:ext cx="38100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Box 2"/>
          <p:cNvSpPr txBox="1">
            <a:spLocks noChangeArrowheads="1"/>
          </p:cNvSpPr>
          <p:nvPr/>
        </p:nvSpPr>
        <p:spPr bwMode="auto">
          <a:xfrm>
            <a:off x="3922724" y="2009775"/>
            <a:ext cx="3508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2535" name="TextBox 9"/>
          <p:cNvSpPr txBox="1">
            <a:spLocks noChangeArrowheads="1"/>
          </p:cNvSpPr>
          <p:nvPr/>
        </p:nvSpPr>
        <p:spPr bwMode="auto">
          <a:xfrm>
            <a:off x="8259779" y="1887538"/>
            <a:ext cx="3508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536" name="TextBox 11"/>
          <p:cNvSpPr txBox="1">
            <a:spLocks noChangeArrowheads="1"/>
          </p:cNvSpPr>
          <p:nvPr/>
        </p:nvSpPr>
        <p:spPr bwMode="auto">
          <a:xfrm>
            <a:off x="3900488" y="4551363"/>
            <a:ext cx="349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537" name="TextBox 12"/>
          <p:cNvSpPr txBox="1">
            <a:spLocks noChangeArrowheads="1"/>
          </p:cNvSpPr>
          <p:nvPr/>
        </p:nvSpPr>
        <p:spPr bwMode="auto">
          <a:xfrm>
            <a:off x="8259779" y="4551363"/>
            <a:ext cx="3508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9782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323"/>
    </mc:Choice>
    <mc:Fallback xmlns="">
      <p:transition spd="slow" advTm="47323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4.4|1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5|5.3|6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8.6|2.8|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Luong Hung Violet\Desktop\Tai xuong\Nhac\Slide 9 (2).mp3"/>
  <p:tag name="PPSNARRATION" val="140,158183942,C:\Users\Luong Hung Violet\Downloads\Compressed\Bai giang Tim hieu chu bo doi tang thiet giap\Kich ban chuan_Chu bo doi\bai giang E learning\Media.ppcx"/>
  <p:tag name="TIMING" val="|0.9|1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17&quot;/&gt;&lt;lineCharCount val=&quot;21&quot;/&gt;&lt;lineCharCount val=&quot;15&quot;/&gt;&lt;/TableIndex&gt;&lt;/ShapeTextInfo&gt;"/>
  <p:tag name="PRESENTER_SHAPEINFO" val="&lt;ThreeDShapeInfo&gt;&lt;uuid val=&quot;{A0B0AFF7-377F-4215-98CE-4BB698535C56}&quot;/&gt;&lt;isInvalidForFieldText val=&quot;1&quot;/&gt;&lt;Image&gt;&lt;filename val=&quot;C:\Users\Admin\Desktop\anh linh\data\asimages\{A0B0AFF7-377F-4215-98CE-4BB698535C56}_8.png&quot;/&gt;&lt;left val=&quot;152&quot;/&gt;&lt;top val=&quot;207&quot;/&gt;&lt;width val=&quot;418&quot;/&gt;&lt;height val=&quot;119&quot;/&gt;&lt;hasText val=&quot;1&quot;/&gt;&lt;/Image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3&quot;/&gt;&lt;/TableIndex&gt;&lt;/ShapeTextInfo&gt;"/>
  <p:tag name="PRESENTER_SHAPEINFO" val="&lt;ThreeDShapeInfo&gt;&lt;uuid val=&quot;{9A45BE86-E5D5-425F-B530-FC3C9DF88F32}&quot;/&gt;&lt;isInvalidForFieldText val=&quot;0&quot;/&gt;&lt;Image&gt;&lt;filename val=&quot;C:\Users\Admin\Desktop\anh linh\data\asimages\{9A45BE86-E5D5-425F-B530-FC3C9DF88F32}_8.png&quot;/&gt;&lt;left val=&quot;172&quot;/&gt;&lt;top val=&quot;100&quot;/&gt;&lt;width val=&quot;379&quot;/&gt;&lt;height val=&quot;71&quot;/&gt;&lt;hasText val=&quot;1&quot;/&gt;&lt;/Image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358</Words>
  <Application>Microsoft Office PowerPoint</Application>
  <PresentationFormat>On-screen Show (16:9)</PresentationFormat>
  <Paragraphs>41</Paragraphs>
  <Slides>22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.VnArial</vt:lpstr>
      <vt:lpstr>.VnTime</vt:lpstr>
      <vt:lpstr>Arial</vt:lpstr>
      <vt:lpstr>Calibri</vt:lpstr>
      <vt:lpstr>Segoe UI</vt:lpstr>
      <vt:lpstr>Times New Roman</vt:lpstr>
      <vt:lpstr>VNI-Times</vt:lpstr>
      <vt:lpstr>Office Theme</vt:lpstr>
      <vt:lpstr>1_Office Theme</vt:lpstr>
      <vt:lpstr>PowerPoint Presentation</vt:lpstr>
      <vt:lpstr>PowerPoint Presentation</vt:lpstr>
      <vt:lpstr>PowerPoint Presentation</vt:lpstr>
      <vt:lpstr>Mục tiêu bài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7</cp:revision>
  <dcterms:created xsi:type="dcterms:W3CDTF">2021-10-25T16:27:22Z</dcterms:created>
  <dcterms:modified xsi:type="dcterms:W3CDTF">2022-11-25T09:10:33Z</dcterms:modified>
</cp:coreProperties>
</file>