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5" r:id="rId2"/>
    <p:sldId id="277" r:id="rId3"/>
    <p:sldId id="314" r:id="rId4"/>
    <p:sldId id="315" r:id="rId5"/>
    <p:sldId id="296" r:id="rId6"/>
    <p:sldId id="316" r:id="rId7"/>
    <p:sldId id="317" r:id="rId8"/>
    <p:sldId id="279" r:id="rId9"/>
    <p:sldId id="319" r:id="rId10"/>
    <p:sldId id="280" r:id="rId11"/>
    <p:sldId id="294" r:id="rId12"/>
    <p:sldId id="311" r:id="rId13"/>
    <p:sldId id="289" r:id="rId14"/>
    <p:sldId id="318" r:id="rId15"/>
    <p:sldId id="278" r:id="rId16"/>
    <p:sldId id="300" r:id="rId17"/>
    <p:sldId id="307" r:id="rId18"/>
    <p:sldId id="313" r:id="rId19"/>
    <p:sldId id="320" r:id="rId20"/>
    <p:sldId id="310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E8AA"/>
    <a:srgbClr val="B7ECFF"/>
    <a:srgbClr val="FFFCF3"/>
    <a:srgbClr val="476E2C"/>
    <a:srgbClr val="3857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450" autoAdjust="0"/>
    <p:restoredTop sz="94660"/>
  </p:normalViewPr>
  <p:slideViewPr>
    <p:cSldViewPr snapToGrid="0">
      <p:cViewPr varScale="1">
        <p:scale>
          <a:sx n="63" d="100"/>
          <a:sy n="63" d="100"/>
        </p:scale>
        <p:origin x="70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474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913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376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384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432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881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795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433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659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134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1/27/2023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34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1C42A8-DD3E-4B83-993A-B83CC34C684F}" type="datetimeFigureOut">
              <a:rPr lang="en-US" smtClean="0"/>
              <a:t>1/27/2023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512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i.wikipedia.org/wiki/Asimo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Background PowerPoint cute, đáng yêu">
            <a:extLst>
              <a:ext uri="{FF2B5EF4-FFF2-40B4-BE49-F238E27FC236}">
                <a16:creationId xmlns:a16="http://schemas.microsoft.com/office/drawing/2014/main" id="{CE80448E-A4D5-A7B4-2036-84B0316C29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027"/>
            <a:ext cx="12192000" cy="6828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530921C9-7CEC-F5E0-96BD-CEB3F62773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300" y="625216"/>
            <a:ext cx="9947400" cy="3563007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7E2C387-D70A-D850-EA08-2110598F1759}"/>
              </a:ext>
            </a:extLst>
          </p:cNvPr>
          <p:cNvSpPr/>
          <p:nvPr/>
        </p:nvSpPr>
        <p:spPr>
          <a:xfrm>
            <a:off x="10096562" y="3863579"/>
            <a:ext cx="1946275" cy="649287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</a:t>
            </a:r>
          </a:p>
        </p:txBody>
      </p:sp>
    </p:spTree>
    <p:extLst>
      <p:ext uri="{BB962C8B-B14F-4D97-AF65-F5344CB8AC3E}">
        <p14:creationId xmlns:p14="http://schemas.microsoft.com/office/powerpoint/2010/main" val="34920596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6" descr="Vector khung hình với trẻ em hạnh phúc và đầy màu sắc | Thư viện stock  vector đẹp miễn phí">
            <a:extLst>
              <a:ext uri="{FF2B5EF4-FFF2-40B4-BE49-F238E27FC236}">
                <a16:creationId xmlns:a16="http://schemas.microsoft.com/office/drawing/2014/main" id="{566C4266-9F35-4E77-B9E0-C755CE3CA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097" y="200025"/>
            <a:ext cx="10646979" cy="6372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5959CC7-5676-4D9B-A29A-02D77FAB69E9}"/>
              </a:ext>
            </a:extLst>
          </p:cNvPr>
          <p:cNvSpPr/>
          <p:nvPr/>
        </p:nvSpPr>
        <p:spPr>
          <a:xfrm>
            <a:off x="3423921" y="1309239"/>
            <a:ext cx="6228080" cy="36894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en-US" sz="2800" b="1" dirty="0" err="1">
                <a:solidFill>
                  <a:srgbClr val="0070C0"/>
                </a:solidFill>
              </a:rPr>
              <a:t>Nhiệm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vụ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của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em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và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2800" b="1" dirty="0" err="1">
                <a:solidFill>
                  <a:srgbClr val="0070C0"/>
                </a:solidFill>
              </a:rPr>
              <a:t>bạn</a:t>
            </a:r>
            <a:endParaRPr lang="en-US" sz="2800" b="1" dirty="0">
              <a:solidFill>
                <a:srgbClr val="0070C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Tạo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hình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rô-bốt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theo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ý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thích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có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sự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tương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phản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về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hình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dạng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hoặc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kích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thước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của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khối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cơ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bản</a:t>
            </a:r>
            <a:r>
              <a:rPr lang="en-US" sz="2500" dirty="0">
                <a:solidFill>
                  <a:srgbClr val="C00000"/>
                </a:solidFill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Em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và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bạn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có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thể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sử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dụng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vật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liệu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sẵn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có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hoặc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đất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nặn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để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tạo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sản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phẩm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. </a:t>
            </a:r>
            <a:endParaRPr lang="en-US" sz="2500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Quan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sát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nhóm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bạn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thực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hành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và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trao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đổi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, chia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sẻ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với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bạn</a:t>
            </a:r>
            <a:endParaRPr lang="en-US" sz="2500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en-US" sz="25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4625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, square&#10;&#10;Description automatically generated">
            <a:extLst>
              <a:ext uri="{FF2B5EF4-FFF2-40B4-BE49-F238E27FC236}">
                <a16:creationId xmlns:a16="http://schemas.microsoft.com/office/drawing/2014/main" id="{601FAB20-9666-4BE1-9C31-07ACFC8F3B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401" y="-2260"/>
            <a:ext cx="9328150" cy="663954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91949F3-C56D-4E7D-8942-D95A1A7977BA}"/>
              </a:ext>
            </a:extLst>
          </p:cNvPr>
          <p:cNvSpPr/>
          <p:nvPr/>
        </p:nvSpPr>
        <p:spPr>
          <a:xfrm>
            <a:off x="3051494" y="1810656"/>
            <a:ext cx="5561964" cy="4031343"/>
          </a:xfrm>
          <a:prstGeom prst="roundRect">
            <a:avLst/>
          </a:prstGeom>
          <a:solidFill>
            <a:srgbClr val="B7EC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</a:rPr>
              <a:t>3. </a:t>
            </a:r>
            <a:r>
              <a:rPr lang="en-US" sz="2800" b="1" dirty="0" err="1">
                <a:solidFill>
                  <a:srgbClr val="C00000"/>
                </a:solidFill>
              </a:rPr>
              <a:t>Cảm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nhận</a:t>
            </a:r>
            <a:r>
              <a:rPr lang="en-US" sz="2800" b="1" dirty="0">
                <a:solidFill>
                  <a:srgbClr val="C00000"/>
                </a:solidFill>
              </a:rPr>
              <a:t>, chia </a:t>
            </a:r>
            <a:r>
              <a:rPr lang="en-US" sz="2800" b="1" dirty="0" err="1">
                <a:solidFill>
                  <a:srgbClr val="C00000"/>
                </a:solidFill>
              </a:rPr>
              <a:t>sẻ</a:t>
            </a:r>
            <a:endParaRPr lang="en-US" sz="2800" b="1" dirty="0">
              <a:solidFill>
                <a:srgbClr val="C00000"/>
              </a:solidFill>
            </a:endParaRPr>
          </a:p>
          <a:p>
            <a:pPr algn="ctr">
              <a:lnSpc>
                <a:spcPts val="1200"/>
              </a:lnSpc>
            </a:pPr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Em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và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bạn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đã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tạo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được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những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bộ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phận</a:t>
            </a:r>
            <a:r>
              <a:rPr lang="en-US" sz="2500" dirty="0">
                <a:solidFill>
                  <a:srgbClr val="C00000"/>
                </a:solidFill>
              </a:rPr>
              <a:t>, chi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tiết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nào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của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rô-bốt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?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Các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bộ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phận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, chi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tiết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của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rô-bốt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giống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khối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nào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?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Em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và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bạn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sẽ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lắp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ghép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các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bộ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phận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thành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hình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rô-bốt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đang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làm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gì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0382185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C46AA47-95B2-3D95-C5EE-F4FC7695AB9A}"/>
              </a:ext>
            </a:extLst>
          </p:cNvPr>
          <p:cNvSpPr/>
          <p:nvPr/>
        </p:nvSpPr>
        <p:spPr>
          <a:xfrm>
            <a:off x="5122862" y="4979750"/>
            <a:ext cx="1946275" cy="649287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2</a:t>
            </a:r>
          </a:p>
        </p:txBody>
      </p:sp>
      <p:pic>
        <p:nvPicPr>
          <p:cNvPr id="2" name="Picture 1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163973E5-34AE-7B8B-1043-FA2F8E2B92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11" y="549490"/>
            <a:ext cx="11218778" cy="4430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3719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EFB5702-7F25-4510-91F6-84C244B93565}"/>
              </a:ext>
            </a:extLst>
          </p:cNvPr>
          <p:cNvSpPr txBox="1"/>
          <p:nvPr/>
        </p:nvSpPr>
        <p:spPr>
          <a:xfrm>
            <a:off x="2552701" y="248490"/>
            <a:ext cx="5351780" cy="91730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400"/>
              </a:lnSpc>
            </a:pP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Shape&#10;&#10;Description automatically generated">
            <a:extLst>
              <a:ext uri="{FF2B5EF4-FFF2-40B4-BE49-F238E27FC236}">
                <a16:creationId xmlns:a16="http://schemas.microsoft.com/office/drawing/2014/main" id="{E574F4B7-561F-20F0-BD4E-A1AA334923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122" y="1504729"/>
            <a:ext cx="3306924" cy="2526340"/>
          </a:xfrm>
          <a:prstGeom prst="rect">
            <a:avLst/>
          </a:prstGeom>
        </p:spPr>
      </p:pic>
      <p:pic>
        <p:nvPicPr>
          <p:cNvPr id="7" name="Picture 6" descr="A picture containing brick, container, building material, box&#10;&#10;Description automatically generated">
            <a:extLst>
              <a:ext uri="{FF2B5EF4-FFF2-40B4-BE49-F238E27FC236}">
                <a16:creationId xmlns:a16="http://schemas.microsoft.com/office/drawing/2014/main" id="{1F10F010-A18F-094A-1570-F01CAE0EB9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1253" y="3955898"/>
            <a:ext cx="3018570" cy="2517928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320A8A2-EC74-EB8C-35BF-9D9B0FDD8588}"/>
              </a:ext>
            </a:extLst>
          </p:cNvPr>
          <p:cNvSpPr/>
          <p:nvPr/>
        </p:nvSpPr>
        <p:spPr>
          <a:xfrm>
            <a:off x="91440" y="3616961"/>
            <a:ext cx="2617479" cy="3088640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endParaRPr lang="en-US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CCA656-F1A7-AEBF-CC94-9FBB4403DC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1686" y="982536"/>
            <a:ext cx="3133119" cy="4892927"/>
          </a:xfrm>
          <a:prstGeom prst="rect">
            <a:avLst/>
          </a:prstGeom>
        </p:spPr>
      </p:pic>
      <p:pic>
        <p:nvPicPr>
          <p:cNvPr id="12" name="Picture 10" descr="Artist Turned Famous Animated Characters Into Robots And The Results Are Eerie">
            <a:extLst>
              <a:ext uri="{FF2B5EF4-FFF2-40B4-BE49-F238E27FC236}">
                <a16:creationId xmlns:a16="http://schemas.microsoft.com/office/drawing/2014/main" id="{8FABD336-D1E0-B649-F0E7-B8D473A72D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0171" y="1293720"/>
            <a:ext cx="3214995" cy="5064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C8D3E10-F719-D5AB-0DF7-27AD7C1D7C60}"/>
              </a:ext>
            </a:extLst>
          </p:cNvPr>
          <p:cNvSpPr/>
          <p:nvPr/>
        </p:nvSpPr>
        <p:spPr>
          <a:xfrm>
            <a:off x="5963920" y="5245711"/>
            <a:ext cx="5720080" cy="1459890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Rô-bốt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en-US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E7904D5-BAD1-DC3A-505F-BB2D96811777}"/>
              </a:ext>
            </a:extLst>
          </p:cNvPr>
          <p:cNvSpPr txBox="1"/>
          <p:nvPr/>
        </p:nvSpPr>
        <p:spPr>
          <a:xfrm>
            <a:off x="3180080" y="1293719"/>
            <a:ext cx="3922888" cy="44281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r>
              <a:rPr lang="en-US" sz="27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9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4447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2E5A7E1-E57D-17A9-CC31-611E42CF6D60}"/>
              </a:ext>
            </a:extLst>
          </p:cNvPr>
          <p:cNvSpPr txBox="1"/>
          <p:nvPr/>
        </p:nvSpPr>
        <p:spPr>
          <a:xfrm>
            <a:off x="602256" y="1081610"/>
            <a:ext cx="2204720" cy="135331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400"/>
              </a:lnSpc>
            </a:pP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E557F4-EF96-02CF-D113-335BF05CF8E8}"/>
              </a:ext>
            </a:extLst>
          </p:cNvPr>
          <p:cNvSpPr txBox="1"/>
          <p:nvPr/>
        </p:nvSpPr>
        <p:spPr>
          <a:xfrm>
            <a:off x="3291840" y="330912"/>
            <a:ext cx="8158480" cy="24057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2300"/>
              </a:lnSpc>
            </a:pPr>
            <a:r>
              <a:rPr lang="en-US" sz="27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7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7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7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7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7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7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7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7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7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rô-bốt</a:t>
            </a:r>
            <a:r>
              <a:rPr lang="en-US" sz="27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7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7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7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- </a:t>
            </a:r>
            <a:r>
              <a:rPr lang="en-US" sz="27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7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</a:t>
            </a:r>
            <a:r>
              <a:rPr lang="en-US" sz="27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27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7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7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7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7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endParaRPr lang="en-US" sz="27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7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- </a:t>
            </a:r>
            <a:r>
              <a:rPr lang="en-US" sz="27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Nặn</a:t>
            </a:r>
            <a:endParaRPr lang="en-US" sz="27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7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- Vẽ</a:t>
            </a:r>
          </a:p>
          <a:p>
            <a:pPr algn="just"/>
            <a:r>
              <a:rPr lang="en-US" sz="27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- </a:t>
            </a:r>
            <a:r>
              <a:rPr lang="en-US" sz="27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7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7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vẽ, </a:t>
            </a:r>
            <a:r>
              <a:rPr lang="en-US" sz="27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7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</a:t>
            </a:r>
            <a:r>
              <a:rPr lang="en-US" sz="27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27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sz="27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 algn="just">
              <a:lnSpc>
                <a:spcPts val="1200"/>
              </a:lnSpc>
              <a:buFontTx/>
              <a:buChar char="-"/>
            </a:pPr>
            <a:endParaRPr lang="en-US" sz="29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Graphical user interface&#10;&#10;Description automatically generated">
            <a:extLst>
              <a:ext uri="{FF2B5EF4-FFF2-40B4-BE49-F238E27FC236}">
                <a16:creationId xmlns:a16="http://schemas.microsoft.com/office/drawing/2014/main" id="{086F4011-0D78-31EF-6459-BB47A33A35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99476"/>
            <a:ext cx="3035024" cy="2572436"/>
          </a:xfrm>
          <a:prstGeom prst="rect">
            <a:avLst/>
          </a:prstGeom>
        </p:spPr>
      </p:pic>
      <p:pic>
        <p:nvPicPr>
          <p:cNvPr id="7" name="Picture 6" descr="A picture containing toy, LEGO&#10;&#10;Description automatically generated">
            <a:extLst>
              <a:ext uri="{FF2B5EF4-FFF2-40B4-BE49-F238E27FC236}">
                <a16:creationId xmlns:a16="http://schemas.microsoft.com/office/drawing/2014/main" id="{40FC1A88-270F-4CF9-7680-D77D110FC2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005" y="2688503"/>
            <a:ext cx="3198418" cy="3209505"/>
          </a:xfrm>
          <a:prstGeom prst="rect">
            <a:avLst/>
          </a:prstGeom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90AB9BF7-265D-B1ED-12E6-EF4B67FFDC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1423" y="3832213"/>
            <a:ext cx="3039699" cy="3039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A picture containing clipart, toy&#10;&#10;Description automatically generated">
            <a:extLst>
              <a:ext uri="{FF2B5EF4-FFF2-40B4-BE49-F238E27FC236}">
                <a16:creationId xmlns:a16="http://schemas.microsoft.com/office/drawing/2014/main" id="{D5AA028B-9EAD-7CDF-4CE5-28A6677A13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161" y="2584299"/>
            <a:ext cx="3198418" cy="2154490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333588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9C7E78D5-36FD-F844-5232-F7C2C03879DA}"/>
              </a:ext>
            </a:extLst>
          </p:cNvPr>
          <p:cNvSpPr txBox="1"/>
          <p:nvPr/>
        </p:nvSpPr>
        <p:spPr>
          <a:xfrm>
            <a:off x="3664649" y="133097"/>
            <a:ext cx="4110857" cy="75059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4" descr="Vector khung hình trẻ em dễ thương với cậu bé và cô gái hạnh phúc | Thư  viện stock vector đẹp miễn phí">
            <a:extLst>
              <a:ext uri="{FF2B5EF4-FFF2-40B4-BE49-F238E27FC236}">
                <a16:creationId xmlns:a16="http://schemas.microsoft.com/office/drawing/2014/main" id="{DEA75479-97F1-9A3E-05A1-9296E3E129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876" y="816402"/>
            <a:ext cx="6747642" cy="6041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CDC74AF-941F-72AC-7A42-8ECC321DD484}"/>
              </a:ext>
            </a:extLst>
          </p:cNvPr>
          <p:cNvSpPr/>
          <p:nvPr/>
        </p:nvSpPr>
        <p:spPr>
          <a:xfrm>
            <a:off x="3007360" y="883687"/>
            <a:ext cx="6583680" cy="447063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rgbClr val="C00000"/>
              </a:solidFill>
            </a:endParaRPr>
          </a:p>
          <a:p>
            <a:pPr algn="ctr"/>
            <a:endParaRPr lang="en-US" sz="2800" b="1" dirty="0">
              <a:solidFill>
                <a:srgbClr val="C00000"/>
              </a:solidFill>
            </a:endParaRPr>
          </a:p>
          <a:p>
            <a:pPr algn="ctr"/>
            <a:r>
              <a:rPr lang="en-US" sz="2800" b="1" dirty="0" err="1">
                <a:solidFill>
                  <a:srgbClr val="C00000"/>
                </a:solidFill>
              </a:rPr>
              <a:t>Nhiệm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vụ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của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em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và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bạn</a:t>
            </a:r>
            <a:endParaRPr lang="en-US" sz="2800" b="1" dirty="0">
              <a:solidFill>
                <a:srgbClr val="C00000"/>
              </a:solidFill>
            </a:endParaRPr>
          </a:p>
          <a:p>
            <a:pPr algn="ctr">
              <a:lnSpc>
                <a:spcPts val="1700"/>
              </a:lnSpc>
            </a:pPr>
            <a:endParaRPr lang="en-US" sz="2800" b="1" dirty="0">
              <a:solidFill>
                <a:srgbClr val="002060"/>
              </a:solidFill>
            </a:endParaRPr>
          </a:p>
          <a:p>
            <a:pPr marL="342900" indent="-342900" algn="just">
              <a:lnSpc>
                <a:spcPts val="3100"/>
              </a:lnSpc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Char char="§"/>
            </a:pPr>
            <a:r>
              <a:rPr lang="en-US" sz="2200" dirty="0" err="1">
                <a:solidFill>
                  <a:srgbClr val="002060"/>
                </a:solidFill>
              </a:rPr>
              <a:t>Sắp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xếp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en-US" sz="2200" dirty="0" err="1">
                <a:solidFill>
                  <a:srgbClr val="002060"/>
                </a:solidFill>
              </a:rPr>
              <a:t>ghép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các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bộ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phận</a:t>
            </a:r>
            <a:r>
              <a:rPr lang="en-US" sz="2200" dirty="0">
                <a:solidFill>
                  <a:srgbClr val="002060"/>
                </a:solidFill>
              </a:rPr>
              <a:t>, chi </a:t>
            </a:r>
            <a:r>
              <a:rPr lang="en-US" sz="2200" dirty="0" err="1">
                <a:solidFill>
                  <a:srgbClr val="002060"/>
                </a:solidFill>
              </a:rPr>
              <a:t>tiết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đã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tạo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được</a:t>
            </a:r>
            <a:r>
              <a:rPr lang="en-US" sz="2200" dirty="0">
                <a:solidFill>
                  <a:srgbClr val="002060"/>
                </a:solidFill>
              </a:rPr>
              <a:t> ở </a:t>
            </a:r>
            <a:r>
              <a:rPr lang="en-US" sz="2200" dirty="0" err="1">
                <a:solidFill>
                  <a:srgbClr val="002060"/>
                </a:solidFill>
              </a:rPr>
              <a:t>tiết</a:t>
            </a:r>
            <a:r>
              <a:rPr lang="en-US" sz="2200" dirty="0">
                <a:solidFill>
                  <a:srgbClr val="002060"/>
                </a:solidFill>
              </a:rPr>
              <a:t> 1 </a:t>
            </a:r>
            <a:r>
              <a:rPr lang="en-US" sz="2200" dirty="0" err="1">
                <a:solidFill>
                  <a:srgbClr val="002060"/>
                </a:solidFill>
              </a:rPr>
              <a:t>để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tạo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thành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hình</a:t>
            </a:r>
            <a:r>
              <a:rPr lang="en-US" sz="2200" dirty="0">
                <a:solidFill>
                  <a:srgbClr val="C00000"/>
                </a:solidFill>
              </a:rPr>
              <a:t> </a:t>
            </a:r>
            <a:r>
              <a:rPr lang="en-US" sz="2200" dirty="0" err="1">
                <a:solidFill>
                  <a:srgbClr val="C00000"/>
                </a:solidFill>
              </a:rPr>
              <a:t>rô-bốt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của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nhóm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theo</a:t>
            </a:r>
            <a:r>
              <a:rPr lang="en-US" sz="2200" dirty="0">
                <a:solidFill>
                  <a:srgbClr val="002060"/>
                </a:solidFill>
              </a:rPr>
              <a:t> ý </a:t>
            </a:r>
            <a:r>
              <a:rPr lang="en-US" sz="2200" dirty="0" err="1">
                <a:solidFill>
                  <a:srgbClr val="002060"/>
                </a:solidFill>
              </a:rPr>
              <a:t>thích</a:t>
            </a:r>
            <a:r>
              <a:rPr lang="en-US" sz="2200" dirty="0">
                <a:solidFill>
                  <a:srgbClr val="002060"/>
                </a:solidFill>
              </a:rPr>
              <a:t>.</a:t>
            </a:r>
          </a:p>
          <a:p>
            <a:pPr marL="342900" indent="-342900" algn="just">
              <a:lnSpc>
                <a:spcPts val="3100"/>
              </a:lnSpc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Char char="§"/>
            </a:pPr>
            <a:r>
              <a:rPr lang="en-US" sz="2200" dirty="0" err="1">
                <a:solidFill>
                  <a:srgbClr val="C00000"/>
                </a:solidFill>
              </a:rPr>
              <a:t>Lưu</a:t>
            </a:r>
            <a:r>
              <a:rPr lang="en-US" sz="2200" dirty="0">
                <a:solidFill>
                  <a:srgbClr val="C00000"/>
                </a:solidFill>
              </a:rPr>
              <a:t> ý: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Sắp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xếp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các</a:t>
            </a:r>
            <a:r>
              <a:rPr lang="en-US" sz="2200" dirty="0">
                <a:solidFill>
                  <a:srgbClr val="002060"/>
                </a:solidFill>
              </a:rPr>
              <a:t> chi </a:t>
            </a:r>
            <a:r>
              <a:rPr lang="en-US" sz="2200" dirty="0" err="1">
                <a:solidFill>
                  <a:srgbClr val="002060"/>
                </a:solidFill>
              </a:rPr>
              <a:t>tiết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en-US" sz="2200" dirty="0" err="1">
                <a:solidFill>
                  <a:srgbClr val="002060"/>
                </a:solidFill>
              </a:rPr>
              <a:t>bộ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phận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có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sự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khác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nhau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về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hình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dạng</a:t>
            </a:r>
            <a:r>
              <a:rPr lang="en-US" sz="2200" dirty="0">
                <a:solidFill>
                  <a:srgbClr val="002060"/>
                </a:solidFill>
              </a:rPr>
              <a:t>, </a:t>
            </a:r>
            <a:r>
              <a:rPr lang="en-US" sz="2200" dirty="0" err="1">
                <a:solidFill>
                  <a:srgbClr val="002060"/>
                </a:solidFill>
              </a:rPr>
              <a:t>kích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thước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của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khối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để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tạo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sự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tương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phản</a:t>
            </a:r>
            <a:r>
              <a:rPr lang="en-US" sz="2200" dirty="0">
                <a:solidFill>
                  <a:srgbClr val="002060"/>
                </a:solidFill>
              </a:rPr>
              <a:t> ở </a:t>
            </a:r>
            <a:r>
              <a:rPr lang="en-US" sz="2200" dirty="0" err="1">
                <a:solidFill>
                  <a:srgbClr val="002060"/>
                </a:solidFill>
              </a:rPr>
              <a:t>sản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phẩm</a:t>
            </a:r>
            <a:endParaRPr lang="en-US" sz="2200" dirty="0">
              <a:solidFill>
                <a:srgbClr val="002060"/>
              </a:solidFill>
            </a:endParaRPr>
          </a:p>
          <a:p>
            <a:pPr marL="342900" indent="-342900" algn="just">
              <a:lnSpc>
                <a:spcPts val="3100"/>
              </a:lnSpc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rgbClr val="002060"/>
                </a:solidFill>
              </a:rPr>
              <a:t>Quan </a:t>
            </a:r>
            <a:r>
              <a:rPr lang="en-US" sz="2200" dirty="0" err="1">
                <a:solidFill>
                  <a:srgbClr val="002060"/>
                </a:solidFill>
              </a:rPr>
              <a:t>sát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nhóm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bạn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thực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hiện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và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có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thể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học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hỏ</a:t>
            </a:r>
            <a:r>
              <a:rPr lang="en-US" sz="2200" dirty="0">
                <a:solidFill>
                  <a:srgbClr val="002060"/>
                </a:solidFill>
              </a:rPr>
              <a:t>, chia </a:t>
            </a:r>
            <a:r>
              <a:rPr lang="en-US" sz="2200" dirty="0" err="1">
                <a:solidFill>
                  <a:srgbClr val="002060"/>
                </a:solidFill>
              </a:rPr>
              <a:t>sẻ</a:t>
            </a:r>
            <a:r>
              <a:rPr lang="en-US" sz="2200" dirty="0">
                <a:solidFill>
                  <a:srgbClr val="002060"/>
                </a:solidFill>
              </a:rPr>
              <a:t> ý </a:t>
            </a:r>
            <a:r>
              <a:rPr lang="en-US" sz="2200" dirty="0" err="1">
                <a:solidFill>
                  <a:srgbClr val="002060"/>
                </a:solidFill>
              </a:rPr>
              <a:t>tưởng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của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nhóm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mình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với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các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bạn</a:t>
            </a:r>
            <a:r>
              <a:rPr lang="en-US" sz="2200" dirty="0">
                <a:solidFill>
                  <a:srgbClr val="002060"/>
                </a:solidFill>
              </a:rPr>
              <a:t>. </a:t>
            </a:r>
          </a:p>
          <a:p>
            <a:pPr marL="342900" indent="-342900" algn="just">
              <a:lnSpc>
                <a:spcPts val="3100"/>
              </a:lnSpc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Char char="§"/>
            </a:pPr>
            <a:endParaRPr lang="en-US" sz="2700" dirty="0">
              <a:solidFill>
                <a:srgbClr val="00206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866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, square&#10;&#10;Description automatically generated">
            <a:extLst>
              <a:ext uri="{FF2B5EF4-FFF2-40B4-BE49-F238E27FC236}">
                <a16:creationId xmlns:a16="http://schemas.microsoft.com/office/drawing/2014/main" id="{6FA70F78-F958-C154-9774-0BB146B833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401" y="-2260"/>
            <a:ext cx="9328150" cy="6639543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11723D5-6114-E7C4-6137-9866838A36E1}"/>
              </a:ext>
            </a:extLst>
          </p:cNvPr>
          <p:cNvSpPr/>
          <p:nvPr/>
        </p:nvSpPr>
        <p:spPr>
          <a:xfrm>
            <a:off x="3098800" y="1709056"/>
            <a:ext cx="5760719" cy="4031343"/>
          </a:xfrm>
          <a:prstGeom prst="roundRect">
            <a:avLst/>
          </a:prstGeom>
          <a:solidFill>
            <a:srgbClr val="CAE8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</a:rPr>
              <a:t>3. </a:t>
            </a:r>
            <a:r>
              <a:rPr lang="en-US" sz="2800" b="1" dirty="0" err="1">
                <a:solidFill>
                  <a:srgbClr val="C00000"/>
                </a:solidFill>
              </a:rPr>
              <a:t>Cảm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nhận</a:t>
            </a:r>
            <a:r>
              <a:rPr lang="en-US" sz="2800" b="1" dirty="0">
                <a:solidFill>
                  <a:srgbClr val="C00000"/>
                </a:solidFill>
              </a:rPr>
              <a:t>, chia </a:t>
            </a:r>
            <a:r>
              <a:rPr lang="en-US" sz="2800" b="1" dirty="0" err="1">
                <a:solidFill>
                  <a:srgbClr val="C00000"/>
                </a:solidFill>
              </a:rPr>
              <a:t>sẻ</a:t>
            </a:r>
            <a:endParaRPr lang="en-US" sz="2800" b="1" dirty="0">
              <a:solidFill>
                <a:srgbClr val="C00000"/>
              </a:solidFill>
            </a:endParaRPr>
          </a:p>
          <a:p>
            <a:pPr algn="ctr">
              <a:lnSpc>
                <a:spcPts val="1200"/>
              </a:lnSpc>
            </a:pPr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Nhóm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em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tạo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sản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phẩm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rô-bốt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có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những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bộ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phận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giống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khối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nào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?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Sản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phẩm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của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nhóm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em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có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tương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phản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của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khối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như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thế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nào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?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Em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thích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sản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phẩm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của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nhóm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nào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nhất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vì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sao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?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Rô-bốt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của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nhóm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em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có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thể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làm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được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những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việc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</a:rPr>
              <a:t>gì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088613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15D908B-6015-3265-45B5-932A33AE9A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200" y="216617"/>
            <a:ext cx="6614160" cy="6424766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7301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5B7F7D6-72BE-102D-9F04-3D5A08AD98FE}"/>
              </a:ext>
            </a:extLst>
          </p:cNvPr>
          <p:cNvSpPr txBox="1"/>
          <p:nvPr/>
        </p:nvSpPr>
        <p:spPr>
          <a:xfrm>
            <a:off x="579120" y="537160"/>
            <a:ext cx="11521439" cy="6617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rô-bốt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endParaRPr lang="en-US" sz="27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This contains an image of: Among Us">
            <a:extLst>
              <a:ext uri="{FF2B5EF4-FFF2-40B4-BE49-F238E27FC236}">
                <a16:creationId xmlns:a16="http://schemas.microsoft.com/office/drawing/2014/main" id="{696F82FE-AEF1-F85F-5FF8-0C526CDCF4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268" y="2246947"/>
            <a:ext cx="4434469" cy="3962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Iron Man">
            <a:extLst>
              <a:ext uri="{FF2B5EF4-FFF2-40B4-BE49-F238E27FC236}">
                <a16:creationId xmlns:a16="http://schemas.microsoft.com/office/drawing/2014/main" id="{81ED01BA-F685-6042-C270-8479A137CE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167" y="1198880"/>
            <a:ext cx="2761856" cy="4154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This contains an image of: This is my character in among us follow me if you want more">
            <a:extLst>
              <a:ext uri="{FF2B5EF4-FFF2-40B4-BE49-F238E27FC236}">
                <a16:creationId xmlns:a16="http://schemas.microsoft.com/office/drawing/2014/main" id="{0E37BCEA-05E1-F1D1-6D3A-66AFC5F628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2246947"/>
            <a:ext cx="3962717" cy="3962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30351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ластелинография">
            <a:extLst>
              <a:ext uri="{FF2B5EF4-FFF2-40B4-BE49-F238E27FC236}">
                <a16:creationId xmlns:a16="http://schemas.microsoft.com/office/drawing/2014/main" id="{189E1A9E-8555-DCF5-F3B2-64455C7962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628" y="169948"/>
            <a:ext cx="4004441" cy="6518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picture containing text, automaton&#10;&#10;Description automatically generated">
            <a:extLst>
              <a:ext uri="{FF2B5EF4-FFF2-40B4-BE49-F238E27FC236}">
                <a16:creationId xmlns:a16="http://schemas.microsoft.com/office/drawing/2014/main" id="{D3402E24-59D0-18F5-04F5-118EE12E60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706" y="1597570"/>
            <a:ext cx="4903149" cy="4138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221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B79E5F8-E4AB-4F00-9C83-6A115024EA5B}"/>
              </a:ext>
            </a:extLst>
          </p:cNvPr>
          <p:cNvSpPr txBox="1"/>
          <p:nvPr/>
        </p:nvSpPr>
        <p:spPr>
          <a:xfrm>
            <a:off x="3606801" y="302454"/>
            <a:ext cx="4544628" cy="8486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buAutoNum type="arabicPeriod"/>
            </a:pP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1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Shape&#10;&#10;Description automatically generated">
            <a:extLst>
              <a:ext uri="{FF2B5EF4-FFF2-40B4-BE49-F238E27FC236}">
                <a16:creationId xmlns:a16="http://schemas.microsoft.com/office/drawing/2014/main" id="{4EB12E17-854E-E347-B85D-01DAF8E37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725" y="2132553"/>
            <a:ext cx="5381275" cy="4111050"/>
          </a:xfrm>
          <a:prstGeom prst="rect">
            <a:avLst/>
          </a:prstGeom>
        </p:spPr>
      </p:pic>
      <p:pic>
        <p:nvPicPr>
          <p:cNvPr id="6" name="Picture 5" descr="A picture containing brick, container, building material, box&#10;&#10;Description automatically generated">
            <a:extLst>
              <a:ext uri="{FF2B5EF4-FFF2-40B4-BE49-F238E27FC236}">
                <a16:creationId xmlns:a16="http://schemas.microsoft.com/office/drawing/2014/main" id="{F7264A4A-2A0C-CE03-CEB6-14A77DF334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8894" y="2199438"/>
            <a:ext cx="4331266" cy="3612909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25756F0-8017-9713-C487-1DAE57CB9897}"/>
              </a:ext>
            </a:extLst>
          </p:cNvPr>
          <p:cNvSpPr/>
          <p:nvPr/>
        </p:nvSpPr>
        <p:spPr>
          <a:xfrm>
            <a:off x="534955" y="1301281"/>
            <a:ext cx="11173384" cy="73780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6835442-9F87-60DC-8FC3-D97C0EA5C9A3}"/>
              </a:ext>
            </a:extLst>
          </p:cNvPr>
          <p:cNvSpPr/>
          <p:nvPr/>
        </p:nvSpPr>
        <p:spPr>
          <a:xfrm>
            <a:off x="534954" y="6064468"/>
            <a:ext cx="4524725" cy="49107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68124FF-1E50-693B-98C8-AD802D48C83E}"/>
              </a:ext>
            </a:extLst>
          </p:cNvPr>
          <p:cNvSpPr/>
          <p:nvPr/>
        </p:nvSpPr>
        <p:spPr>
          <a:xfrm>
            <a:off x="6889788" y="5895146"/>
            <a:ext cx="4550372" cy="591626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3519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Hướng dẫn cách tạo trò chơi ô chữ trong PowerPoint đơn giản nhất">
            <a:extLst>
              <a:ext uri="{FF2B5EF4-FFF2-40B4-BE49-F238E27FC236}">
                <a16:creationId xmlns:a16="http://schemas.microsoft.com/office/drawing/2014/main" id="{8913EC8D-D867-47C2-B0E3-57AD860A11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915" y="-42042"/>
            <a:ext cx="12185336" cy="6695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8EC6BF7-0D1A-45A9-A0D1-0C17BF70BF8A}"/>
              </a:ext>
            </a:extLst>
          </p:cNvPr>
          <p:cNvSpPr txBox="1"/>
          <p:nvPr/>
        </p:nvSpPr>
        <p:spPr>
          <a:xfrm>
            <a:off x="3760733" y="1900269"/>
            <a:ext cx="6455322" cy="20159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ctr">
              <a:lnSpc>
                <a:spcPts val="35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12: </a:t>
            </a:r>
          </a:p>
          <a:p>
            <a:pPr algn="ctr">
              <a:lnSpc>
                <a:spcPts val="35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bề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mền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mịn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ráp</a:t>
            </a:r>
            <a:endParaRPr lang="en-US" sz="3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736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3117B19-FA8A-DE04-A347-0F2377873564}"/>
              </a:ext>
            </a:extLst>
          </p:cNvPr>
          <p:cNvSpPr txBox="1"/>
          <p:nvPr/>
        </p:nvSpPr>
        <p:spPr>
          <a:xfrm>
            <a:off x="2201613" y="515151"/>
            <a:ext cx="4544628" cy="8486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buAutoNum type="arabicPeriod"/>
            </a:pP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1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52E6FCA5-7A4A-E8CB-6574-57FECA5A17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8960" y="201695"/>
            <a:ext cx="4988560" cy="6454609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AAE7112-5A21-C14F-1A96-C9EB376A863B}"/>
              </a:ext>
            </a:extLst>
          </p:cNvPr>
          <p:cNvSpPr/>
          <p:nvPr/>
        </p:nvSpPr>
        <p:spPr>
          <a:xfrm>
            <a:off x="462281" y="1757680"/>
            <a:ext cx="5567679" cy="445008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điêu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chi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algn="just"/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57200" indent="-457200" algn="ctr">
              <a:buFontTx/>
              <a:buChar char="-"/>
            </a:pP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F1C9D5F2-718F-21DB-D3C1-BACB1A86111D}"/>
              </a:ext>
            </a:extLst>
          </p:cNvPr>
          <p:cNvSpPr/>
          <p:nvPr/>
        </p:nvSpPr>
        <p:spPr>
          <a:xfrm>
            <a:off x="6096000" y="3042920"/>
            <a:ext cx="650241" cy="10261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949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9053864-8184-FDD8-A2CA-C39415A83E59}"/>
              </a:ext>
            </a:extLst>
          </p:cNvPr>
          <p:cNvSpPr txBox="1"/>
          <p:nvPr/>
        </p:nvSpPr>
        <p:spPr>
          <a:xfrm>
            <a:off x="3491515" y="328857"/>
            <a:ext cx="4544628" cy="8486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buAutoNum type="arabicPeriod"/>
            </a:pP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1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E0DBE5-9253-84F7-3347-FE4DF773DB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1760" y="4746"/>
            <a:ext cx="4145280" cy="6473597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CD331E0-E0AA-CFAE-18E3-4C512111D01B}"/>
              </a:ext>
            </a:extLst>
          </p:cNvPr>
          <p:cNvSpPr/>
          <p:nvPr/>
        </p:nvSpPr>
        <p:spPr>
          <a:xfrm>
            <a:off x="4720457" y="2316480"/>
            <a:ext cx="2980236" cy="39115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>
                <a:solidFill>
                  <a:srgbClr val="002060"/>
                </a:solidFill>
              </a:rPr>
              <a:t>- 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rô-bốt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883494AD-8F4E-6A46-C44D-6311545AEA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777" y="1309630"/>
            <a:ext cx="3525770" cy="4918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570E49B-C91D-7E33-342B-2760AB64889F}"/>
              </a:ext>
            </a:extLst>
          </p:cNvPr>
          <p:cNvSpPr txBox="1"/>
          <p:nvPr/>
        </p:nvSpPr>
        <p:spPr>
          <a:xfrm>
            <a:off x="548890" y="6220266"/>
            <a:ext cx="40436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Rô-bốt hình người </a:t>
            </a:r>
            <a:r>
              <a:rPr lang="vi-VN" b="0" i="0" u="none" strike="noStrike" dirty="0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4" tooltip="Asimo"/>
              </a:rPr>
              <a:t>Asimo</a:t>
            </a:r>
            <a:r>
              <a:rPr lang="vi-VN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thổi kèn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9625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This contains an image of: Love Death + Robots">
            <a:extLst>
              <a:ext uri="{FF2B5EF4-FFF2-40B4-BE49-F238E27FC236}">
                <a16:creationId xmlns:a16="http://schemas.microsoft.com/office/drawing/2014/main" id="{B5AA616F-1C54-7231-DB34-4F6CC147F1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4389" y="1487815"/>
            <a:ext cx="2677347" cy="4842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7A518672-F36E-FEFA-0291-8EDC65466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4589" y="1145565"/>
            <a:ext cx="4842012" cy="4842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Artist Turned Famous Animated Characters Into Robots And The Results Are Eerie">
            <a:extLst>
              <a:ext uri="{FF2B5EF4-FFF2-40B4-BE49-F238E27FC236}">
                <a16:creationId xmlns:a16="http://schemas.microsoft.com/office/drawing/2014/main" id="{D35F373B-A18A-63D4-35F6-290784524A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909" y="335280"/>
            <a:ext cx="3639183" cy="5732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2F9CBE1-925C-224B-3754-417359959034}"/>
              </a:ext>
            </a:extLst>
          </p:cNvPr>
          <p:cNvSpPr txBox="1"/>
          <p:nvPr/>
        </p:nvSpPr>
        <p:spPr>
          <a:xfrm>
            <a:off x="3823686" y="200191"/>
            <a:ext cx="4544628" cy="8486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ts val="12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buAutoNum type="arabicPeriod"/>
            </a:pP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1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168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1DA7D1F-7157-938D-30AD-D930F37B6FE1}"/>
              </a:ext>
            </a:extLst>
          </p:cNvPr>
          <p:cNvSpPr txBox="1"/>
          <p:nvPr/>
        </p:nvSpPr>
        <p:spPr>
          <a:xfrm>
            <a:off x="3931921" y="151993"/>
            <a:ext cx="4138228" cy="75059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Graphical user interface&#10;&#10;Description automatically generated">
            <a:extLst>
              <a:ext uri="{FF2B5EF4-FFF2-40B4-BE49-F238E27FC236}">
                <a16:creationId xmlns:a16="http://schemas.microsoft.com/office/drawing/2014/main" id="{9B278208-8296-4142-9EE0-6C4EABB411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826" y="1096030"/>
            <a:ext cx="7414348" cy="5618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0790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D33725-4A56-384F-6DFB-1D6C37481A01}"/>
              </a:ext>
            </a:extLst>
          </p:cNvPr>
          <p:cNvSpPr txBox="1"/>
          <p:nvPr/>
        </p:nvSpPr>
        <p:spPr>
          <a:xfrm>
            <a:off x="529372" y="2762820"/>
            <a:ext cx="4138228" cy="75059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A picture containing toy, LEGO&#10;&#10;Description automatically generated">
            <a:extLst>
              <a:ext uri="{FF2B5EF4-FFF2-40B4-BE49-F238E27FC236}">
                <a16:creationId xmlns:a16="http://schemas.microsoft.com/office/drawing/2014/main" id="{EAFB7071-5389-8EB8-BBFE-0B3F25D8C4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7386" y="280463"/>
            <a:ext cx="6275322" cy="6297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8407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>
            <a:extLst>
              <a:ext uri="{FF2B5EF4-FFF2-40B4-BE49-F238E27FC236}">
                <a16:creationId xmlns:a16="http://schemas.microsoft.com/office/drawing/2014/main" id="{590800E9-1285-AE04-90BD-E743B48201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53697" y="1430228"/>
            <a:ext cx="5692463" cy="4847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7C362C1-4C3E-3C78-8C63-EF10BE4CE871}"/>
              </a:ext>
            </a:extLst>
          </p:cNvPr>
          <p:cNvSpPr txBox="1"/>
          <p:nvPr/>
        </p:nvSpPr>
        <p:spPr>
          <a:xfrm>
            <a:off x="231228" y="294290"/>
            <a:ext cx="11605172" cy="59104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rô-bốt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endParaRPr lang="en-US" sz="29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Hình ảnh Vẽ Tay Chiến Binh Tương Lai Robot Khoa Học Viễn Tưởng PNG , Khoa  Học Viễn Tưởng, Chiến Binh Tương Lai, Tài PNG miễn phí tải tập tin  PSDComment và">
            <a:extLst>
              <a:ext uri="{FF2B5EF4-FFF2-40B4-BE49-F238E27FC236}">
                <a16:creationId xmlns:a16="http://schemas.microsoft.com/office/drawing/2014/main" id="{A27BAB0C-C409-20AA-3BBE-B04C0F7F35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8781" y="1660052"/>
            <a:ext cx="3790779" cy="4509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This contains an image of: [ BEE/FLY ]">
            <a:extLst>
              <a:ext uri="{FF2B5EF4-FFF2-40B4-BE49-F238E27FC236}">
                <a16:creationId xmlns:a16="http://schemas.microsoft.com/office/drawing/2014/main" id="{A0D09BE5-A4B8-8564-524E-B4DBEC4655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40" y="1430228"/>
            <a:ext cx="2860577" cy="4739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3673492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wall, indoor&#10;&#10;Description automatically generated">
            <a:extLst>
              <a:ext uri="{FF2B5EF4-FFF2-40B4-BE49-F238E27FC236}">
                <a16:creationId xmlns:a16="http://schemas.microsoft.com/office/drawing/2014/main" id="{D1B9E0B7-12FA-3396-D00F-B31D5336B9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0604" y="683151"/>
            <a:ext cx="4346941" cy="5418788"/>
          </a:xfrm>
          <a:prstGeom prst="rect">
            <a:avLst/>
          </a:prstGeom>
        </p:spPr>
      </p:pic>
      <p:pic>
        <p:nvPicPr>
          <p:cNvPr id="7" name="Picture 6" descr="A picture containing indoor, colorful, decorated, toy&#10;&#10;Description automatically generated">
            <a:extLst>
              <a:ext uri="{FF2B5EF4-FFF2-40B4-BE49-F238E27FC236}">
                <a16:creationId xmlns:a16="http://schemas.microsoft.com/office/drawing/2014/main" id="{62C10A82-D367-7F1C-F12B-A9925F89D2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455" y="683151"/>
            <a:ext cx="3967305" cy="5416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3976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1152</TotalTime>
  <Words>549</Words>
  <Application>Microsoft Office PowerPoint</Application>
  <PresentationFormat>Widescreen</PresentationFormat>
  <Paragraphs>72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AutoBVT</dc:creator>
  <cp:lastModifiedBy>Dong Nguyen</cp:lastModifiedBy>
  <cp:revision>141</cp:revision>
  <dcterms:created xsi:type="dcterms:W3CDTF">2020-11-01T06:53:25Z</dcterms:created>
  <dcterms:modified xsi:type="dcterms:W3CDTF">2023-01-27T04:20:52Z</dcterms:modified>
</cp:coreProperties>
</file>