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1" r:id="rId7"/>
    <p:sldId id="275" r:id="rId8"/>
    <p:sldId id="260" r:id="rId9"/>
    <p:sldId id="265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72" r:id="rId18"/>
    <p:sldId id="289" r:id="rId19"/>
    <p:sldId id="290" r:id="rId20"/>
    <p:sldId id="291" r:id="rId21"/>
    <p:sldId id="292" r:id="rId22"/>
    <p:sldId id="293" r:id="rId23"/>
    <p:sldId id="294" r:id="rId24"/>
  </p:sldIdLst>
  <p:sldSz cx="18288000" cy="10287000"/>
  <p:notesSz cx="6858000" cy="9144000"/>
  <p:embeddedFontLs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1" autoAdjust="0"/>
    <p:restoredTop sz="94599" autoAdjust="0"/>
  </p:normalViewPr>
  <p:slideViewPr>
    <p:cSldViewPr>
      <p:cViewPr varScale="1">
        <p:scale>
          <a:sx n="58" d="100"/>
          <a:sy n="58" d="100"/>
        </p:scale>
        <p:origin x="-40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7.sv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50.png"/><Relationship Id="rId18" Type="http://schemas.openxmlformats.org/officeDocument/2006/relationships/image" Target="../media/image69.svg"/><Relationship Id="rId3" Type="http://schemas.openxmlformats.org/officeDocument/2006/relationships/image" Target="../media/image55.svg"/><Relationship Id="rId7" Type="http://schemas.openxmlformats.org/officeDocument/2006/relationships/image" Target="../media/image47.png"/><Relationship Id="rId12" Type="http://schemas.openxmlformats.org/officeDocument/2006/relationships/image" Target="../media/image63.svg"/><Relationship Id="rId17" Type="http://schemas.openxmlformats.org/officeDocument/2006/relationships/image" Target="../media/image52.png"/><Relationship Id="rId2" Type="http://schemas.openxmlformats.org/officeDocument/2006/relationships/image" Target="../media/image45.png"/><Relationship Id="rId16" Type="http://schemas.openxmlformats.org/officeDocument/2006/relationships/image" Target="../media/image67.svg"/><Relationship Id="rId20" Type="http://schemas.openxmlformats.org/officeDocument/2006/relationships/image" Target="../media/image7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9.png"/><Relationship Id="rId5" Type="http://schemas.openxmlformats.org/officeDocument/2006/relationships/image" Target="../media/image57.svg"/><Relationship Id="rId15" Type="http://schemas.openxmlformats.org/officeDocument/2006/relationships/image" Target="../media/image51.png"/><Relationship Id="rId10" Type="http://schemas.openxmlformats.org/officeDocument/2006/relationships/image" Target="../media/image61.svg"/><Relationship Id="rId19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48.png"/><Relationship Id="rId14" Type="http://schemas.openxmlformats.org/officeDocument/2006/relationships/image" Target="../media/image6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39.png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74.sv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6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943600" y="1943100"/>
            <a:ext cx="11140615" cy="5629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05"/>
              </a:lnSpc>
            </a:pPr>
            <a:r>
              <a:rPr lang="en-US" sz="8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16795" y="1621914"/>
            <a:ext cx="4912612" cy="7043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83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1" y="1028700"/>
            <a:ext cx="16268700" cy="8229600"/>
            <a:chOff x="0" y="0"/>
            <a:chExt cx="2667284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66706" y="1485900"/>
            <a:ext cx="15811501" cy="886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25"/>
              </a:lnSpc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bề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mặt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ráp</a:t>
            </a:r>
            <a:r>
              <a:rPr lang="en-US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0" spc="-25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6153" y="3692240"/>
            <a:ext cx="9144000" cy="258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063115" algn="l"/>
              </a:tabLst>
            </a:pP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063115" algn="l"/>
              </a:tabLst>
            </a:pP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555" y="2865546"/>
            <a:ext cx="2489200" cy="3860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741" y="3213100"/>
            <a:ext cx="5003800" cy="27051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741" y="6553200"/>
            <a:ext cx="4279900" cy="224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7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752600" y="495300"/>
            <a:ext cx="155067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Các bước tạo sản phẩm từ vật liệu có bề mặt thô ráp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74024" y="2468562"/>
            <a:ext cx="4206996" cy="4361400"/>
            <a:chOff x="522178" y="1595894"/>
            <a:chExt cx="2573467" cy="3081331"/>
          </a:xfrm>
        </p:grpSpPr>
        <p:grpSp>
          <p:nvGrpSpPr>
            <p:cNvPr id="17" name="Group 16"/>
            <p:cNvGrpSpPr/>
            <p:nvPr/>
          </p:nvGrpSpPr>
          <p:grpSpPr>
            <a:xfrm>
              <a:off x="937479" y="1595894"/>
              <a:ext cx="2102227" cy="1183383"/>
              <a:chOff x="492090" y="1599068"/>
              <a:chExt cx="2102227" cy="1183383"/>
            </a:xfrm>
          </p:grpSpPr>
          <p:pic>
            <p:nvPicPr>
              <p:cNvPr id="19" name="Picture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92090" y="1599068"/>
                <a:ext cx="2102227" cy="1183383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692109" y="1815184"/>
                <a:ext cx="1542451" cy="636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Chuẩn</a:t>
                </a:r>
                <a:r>
                  <a:rPr lang="en-US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4000" b="1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Rectangle: Rounded Corners 13"/>
            <p:cNvSpPr/>
            <p:nvPr/>
          </p:nvSpPr>
          <p:spPr>
            <a:xfrm>
              <a:off x="522178" y="3049216"/>
              <a:ext cx="2573467" cy="1628009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 dirty="0" err="1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ật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liệu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bìa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carton,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màu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cụ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,…</a:t>
              </a:r>
              <a:r>
                <a:rPr lang="en-US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260717" y="1977502"/>
            <a:ext cx="6040113" cy="7400591"/>
            <a:chOff x="3096006" y="1525736"/>
            <a:chExt cx="3587534" cy="4677589"/>
          </a:xfrm>
        </p:grpSpPr>
        <p:grpSp>
          <p:nvGrpSpPr>
            <p:cNvPr id="22" name="Group 21"/>
            <p:cNvGrpSpPr/>
            <p:nvPr/>
          </p:nvGrpSpPr>
          <p:grpSpPr>
            <a:xfrm>
              <a:off x="3994956" y="1525736"/>
              <a:ext cx="1863182" cy="1183383"/>
              <a:chOff x="3994956" y="1525736"/>
              <a:chExt cx="1863182" cy="1183383"/>
            </a:xfrm>
          </p:grpSpPr>
          <p:pic>
            <p:nvPicPr>
              <p:cNvPr id="24" name="Picture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994956" y="1525736"/>
                <a:ext cx="1863182" cy="1183383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4207334" y="1917948"/>
                <a:ext cx="1349383" cy="447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40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fr-FR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Rectangle: Rounded Corners 14"/>
            <p:cNvSpPr/>
            <p:nvPr/>
          </p:nvSpPr>
          <p:spPr>
            <a:xfrm>
              <a:off x="3096006" y="2972156"/>
              <a:ext cx="3587534" cy="3231169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Chọn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kích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thước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bìa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carton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để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con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để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vây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đầu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/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mặt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/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sáp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vẽ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nét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con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(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đầu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đuôi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vây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)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lên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bề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mặt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bìa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Tiếp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theo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vẽ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vẩy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lên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734800" y="1928046"/>
            <a:ext cx="6375332" cy="8242743"/>
            <a:chOff x="6178895" y="1586836"/>
            <a:chExt cx="3188546" cy="4761648"/>
          </a:xfrm>
        </p:grpSpPr>
        <p:grpSp>
          <p:nvGrpSpPr>
            <p:cNvPr id="27" name="Group 26"/>
            <p:cNvGrpSpPr/>
            <p:nvPr/>
          </p:nvGrpSpPr>
          <p:grpSpPr>
            <a:xfrm>
              <a:off x="6646713" y="1586836"/>
              <a:ext cx="1863182" cy="1183383"/>
              <a:chOff x="7091667" y="1586837"/>
              <a:chExt cx="1863182" cy="1183383"/>
            </a:xfrm>
          </p:grpSpPr>
          <p:pic>
            <p:nvPicPr>
              <p:cNvPr id="29" name="Picture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91667" y="1586837"/>
                <a:ext cx="1863182" cy="1183383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7348566" y="1986395"/>
                <a:ext cx="1349383" cy="4089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40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fr-FR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Rectangle: Rounded Corners 15"/>
            <p:cNvSpPr/>
            <p:nvPr/>
          </p:nvSpPr>
          <p:spPr>
            <a:xfrm>
              <a:off x="6178895" y="2871846"/>
              <a:ext cx="3188546" cy="3476638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  <a:tabLst>
                  <a:tab pos="2063115" algn="l"/>
                </a:tabLst>
              </a:pP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kéo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cắt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bộ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phận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theo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nét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đã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vẽ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ở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2.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Tách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giấy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bìa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carton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để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sự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thô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ráp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ở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hồ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dán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vây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đầu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/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mặt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vào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vị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trí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;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gắn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thêm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mắt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để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hoàn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thiện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sản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phẩm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bề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mặt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thô</a:t>
              </a:r>
              <a:r>
                <a:rPr lang="en-US" sz="3200" i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ráp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3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28700" y="1028700"/>
            <a:ext cx="16192500" cy="8229600"/>
            <a:chOff x="0" y="0"/>
            <a:chExt cx="2667284" cy="29493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6800" y="1706416"/>
            <a:ext cx="10031758" cy="886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>
              <a:lnSpc>
                <a:spcPts val="8025"/>
              </a:lnSpc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spc="-25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7195" y="3270337"/>
            <a:ext cx="11887200" cy="424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ạo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bề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mặt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mềm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mịn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ráp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thích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chia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sẻ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mình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tưởng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D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71500"/>
            <a:ext cx="6891092" cy="4038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33" y="4880106"/>
            <a:ext cx="4191000" cy="5000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1500"/>
            <a:ext cx="6718767" cy="40494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367" y="4901879"/>
            <a:ext cx="4025433" cy="5000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896435"/>
            <a:ext cx="4114800" cy="5000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83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754250" y="1028700"/>
            <a:ext cx="10232442" cy="1550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3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NHẬN – CHIA SẺ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70356" y="3688763"/>
            <a:ext cx="12115800" cy="331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Các nhóm trưng bày sản phẩm và chia sẻ cảm nhận: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Em dùng vật liệu có bề mặt mềm mịn hay thô ráo để tạo sản phẩm của mình?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Em tạo sản phẩm bằng cách nào?</a:t>
            </a:r>
          </a:p>
        </p:txBody>
      </p:sp>
      <p:pic>
        <p:nvPicPr>
          <p:cNvPr id="71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335000" y="6464985"/>
            <a:ext cx="3444922" cy="277472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286" y="1420763"/>
            <a:ext cx="1486141" cy="1517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A3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338650" y="2131196"/>
            <a:ext cx="13610700" cy="490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ợi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mềm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mịn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ráp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mình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1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28700" y="1028700"/>
            <a:ext cx="15963900" cy="8229600"/>
            <a:chOff x="0" y="0"/>
            <a:chExt cx="2667284" cy="29493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072192" y="1714500"/>
            <a:ext cx="4913643" cy="944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5"/>
              </a:lnSpc>
            </a:pPr>
            <a:r>
              <a:rPr lang="en-US" sz="6000" b="1" spc="-25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8950" y="3446133"/>
            <a:ext cx="119634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Em có thể tạo thêm sản phẩm có bề mặt mềm mịn hoặc thô ráp bằng cách nào khác?</a:t>
            </a:r>
          </a:p>
        </p:txBody>
      </p:sp>
      <p:pic>
        <p:nvPicPr>
          <p:cNvPr id="16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106400" y="6286500"/>
            <a:ext cx="3444922" cy="27747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30962"/>
            <a:ext cx="1471992" cy="1502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16633" y="1028700"/>
            <a:ext cx="7442667" cy="8229600"/>
            <a:chOff x="0" y="0"/>
            <a:chExt cx="2667284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7442667" cy="8229600"/>
            <a:chOff x="0" y="0"/>
            <a:chExt cx="2667284" cy="29493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71" y="3030028"/>
            <a:ext cx="6693189" cy="39602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501" y="2538234"/>
            <a:ext cx="6716147" cy="4876800"/>
          </a:xfrm>
          <a:prstGeom prst="rect">
            <a:avLst/>
          </a:prstGeom>
        </p:spPr>
      </p:pic>
    </p:spTree>
  </p:cSld>
  <p:clrMapOvr>
    <a:masterClrMapping/>
  </p:clrMapOvr>
  <p:transition spd="med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860145" y="424708"/>
            <a:ext cx="14567710" cy="2491199"/>
            <a:chOff x="0" y="0"/>
            <a:chExt cx="11031418" cy="2294628"/>
          </a:xfrm>
        </p:grpSpPr>
        <p:sp>
          <p:nvSpPr>
            <p:cNvPr id="5" name="Freeform 5"/>
            <p:cNvSpPr/>
            <p:nvPr/>
          </p:nvSpPr>
          <p:spPr>
            <a:xfrm>
              <a:off x="-3810" y="1270"/>
              <a:ext cx="11036498" cy="2293358"/>
            </a:xfrm>
            <a:custGeom>
              <a:avLst/>
              <a:gdLst/>
              <a:ahLst/>
              <a:cxnLst/>
              <a:rect l="l" t="t" r="r" b="b"/>
              <a:pathLst>
                <a:path w="11036498" h="2293358">
                  <a:moveTo>
                    <a:pt x="11032688" y="1968730"/>
                  </a:moveTo>
                  <a:cubicBezTo>
                    <a:pt x="11032688" y="1866405"/>
                    <a:pt x="11036498" y="1762346"/>
                    <a:pt x="11030148" y="1660021"/>
                  </a:cubicBezTo>
                  <a:cubicBezTo>
                    <a:pt x="11022528" y="1592383"/>
                    <a:pt x="11011098" y="258693"/>
                    <a:pt x="11011098" y="191055"/>
                  </a:cubicBezTo>
                  <a:cubicBezTo>
                    <a:pt x="11008558" y="144228"/>
                    <a:pt x="11007288" y="95667"/>
                    <a:pt x="11004748" y="54610"/>
                  </a:cubicBezTo>
                  <a:cubicBezTo>
                    <a:pt x="11004748" y="44450"/>
                    <a:pt x="11003478" y="34290"/>
                    <a:pt x="11002208" y="21590"/>
                  </a:cubicBezTo>
                  <a:cubicBezTo>
                    <a:pt x="10992048" y="19050"/>
                    <a:pt x="10983158" y="17780"/>
                    <a:pt x="10972998" y="16510"/>
                  </a:cubicBezTo>
                  <a:cubicBezTo>
                    <a:pt x="10933199" y="15240"/>
                    <a:pt x="10881013" y="16510"/>
                    <a:pt x="10837523" y="16510"/>
                  </a:cubicBezTo>
                  <a:cubicBezTo>
                    <a:pt x="10620077" y="13970"/>
                    <a:pt x="10402632" y="8890"/>
                    <a:pt x="10185185" y="7620"/>
                  </a:cubicBezTo>
                  <a:cubicBezTo>
                    <a:pt x="9776387" y="5080"/>
                    <a:pt x="9358892" y="3810"/>
                    <a:pt x="8950093" y="2540"/>
                  </a:cubicBezTo>
                  <a:cubicBezTo>
                    <a:pt x="8802230" y="2540"/>
                    <a:pt x="8645669" y="0"/>
                    <a:pt x="8497805" y="0"/>
                  </a:cubicBezTo>
                  <a:cubicBezTo>
                    <a:pt x="8141195" y="0"/>
                    <a:pt x="7793281" y="1270"/>
                    <a:pt x="7436670" y="1270"/>
                  </a:cubicBezTo>
                  <a:cubicBezTo>
                    <a:pt x="7227922" y="1270"/>
                    <a:pt x="7019174" y="3810"/>
                    <a:pt x="6801728" y="3810"/>
                  </a:cubicBezTo>
                  <a:cubicBezTo>
                    <a:pt x="6584282" y="5080"/>
                    <a:pt x="2644163" y="7620"/>
                    <a:pt x="2426717" y="7620"/>
                  </a:cubicBezTo>
                  <a:cubicBezTo>
                    <a:pt x="2252760" y="7620"/>
                    <a:pt x="2078803" y="6350"/>
                    <a:pt x="1904847" y="7620"/>
                  </a:cubicBezTo>
                  <a:cubicBezTo>
                    <a:pt x="1748286" y="8890"/>
                    <a:pt x="1583027" y="11430"/>
                    <a:pt x="1426466" y="12700"/>
                  </a:cubicBezTo>
                  <a:cubicBezTo>
                    <a:pt x="1261207" y="15240"/>
                    <a:pt x="1095948" y="16510"/>
                    <a:pt x="939387" y="19050"/>
                  </a:cubicBezTo>
                  <a:cubicBezTo>
                    <a:pt x="704546" y="21590"/>
                    <a:pt x="461006" y="24130"/>
                    <a:pt x="226165" y="27940"/>
                  </a:cubicBezTo>
                  <a:cubicBezTo>
                    <a:pt x="86999" y="30480"/>
                    <a:pt x="38100" y="34290"/>
                    <a:pt x="16510" y="36830"/>
                  </a:cubicBezTo>
                  <a:cubicBezTo>
                    <a:pt x="16510" y="38100"/>
                    <a:pt x="13970" y="40640"/>
                    <a:pt x="13970" y="43180"/>
                  </a:cubicBezTo>
                  <a:cubicBezTo>
                    <a:pt x="12700" y="71387"/>
                    <a:pt x="10160" y="111276"/>
                    <a:pt x="8890" y="149431"/>
                  </a:cubicBezTo>
                  <a:cubicBezTo>
                    <a:pt x="7620" y="171977"/>
                    <a:pt x="8890" y="196258"/>
                    <a:pt x="7620" y="218804"/>
                  </a:cubicBezTo>
                  <a:cubicBezTo>
                    <a:pt x="0" y="333269"/>
                    <a:pt x="5080" y="1750206"/>
                    <a:pt x="7620" y="1866405"/>
                  </a:cubicBezTo>
                  <a:cubicBezTo>
                    <a:pt x="6350" y="1958324"/>
                    <a:pt x="11430" y="2048509"/>
                    <a:pt x="11430" y="2140427"/>
                  </a:cubicBezTo>
                  <a:cubicBezTo>
                    <a:pt x="11430" y="2183785"/>
                    <a:pt x="15240" y="2228878"/>
                    <a:pt x="7620" y="2262878"/>
                  </a:cubicBezTo>
                  <a:cubicBezTo>
                    <a:pt x="5080" y="2271768"/>
                    <a:pt x="10160" y="2278118"/>
                    <a:pt x="19050" y="2279388"/>
                  </a:cubicBezTo>
                  <a:cubicBezTo>
                    <a:pt x="29210" y="2280658"/>
                    <a:pt x="38100" y="2280658"/>
                    <a:pt x="48260" y="2280658"/>
                  </a:cubicBezTo>
                  <a:cubicBezTo>
                    <a:pt x="295747" y="2281928"/>
                    <a:pt x="574078" y="2281928"/>
                    <a:pt x="861107" y="2283198"/>
                  </a:cubicBezTo>
                  <a:cubicBezTo>
                    <a:pt x="1017668" y="2284468"/>
                    <a:pt x="1174229" y="2285738"/>
                    <a:pt x="1322092" y="2287008"/>
                  </a:cubicBezTo>
                  <a:cubicBezTo>
                    <a:pt x="1583027" y="2288278"/>
                    <a:pt x="1835264" y="2288278"/>
                    <a:pt x="2096199" y="2289548"/>
                  </a:cubicBezTo>
                  <a:cubicBezTo>
                    <a:pt x="2200573" y="2289548"/>
                    <a:pt x="2296249" y="2289548"/>
                    <a:pt x="2400623" y="2288278"/>
                  </a:cubicBezTo>
                  <a:cubicBezTo>
                    <a:pt x="2444113" y="2288278"/>
                    <a:pt x="2496300" y="2287008"/>
                    <a:pt x="2539789" y="2287008"/>
                  </a:cubicBezTo>
                  <a:cubicBezTo>
                    <a:pt x="2713745" y="2288278"/>
                    <a:pt x="6192879" y="2279388"/>
                    <a:pt x="6366836" y="2280658"/>
                  </a:cubicBezTo>
                  <a:cubicBezTo>
                    <a:pt x="6610375" y="2281928"/>
                    <a:pt x="7280108" y="2281928"/>
                    <a:pt x="7523648" y="2281928"/>
                  </a:cubicBezTo>
                  <a:cubicBezTo>
                    <a:pt x="7619324" y="2281928"/>
                    <a:pt x="7706303" y="2280658"/>
                    <a:pt x="7801979" y="2280658"/>
                  </a:cubicBezTo>
                  <a:cubicBezTo>
                    <a:pt x="7958540" y="2281928"/>
                    <a:pt x="8115101" y="2283198"/>
                    <a:pt x="8271662" y="2284468"/>
                  </a:cubicBezTo>
                  <a:cubicBezTo>
                    <a:pt x="8610878" y="2287008"/>
                    <a:pt x="8941395" y="2284468"/>
                    <a:pt x="9280610" y="2288278"/>
                  </a:cubicBezTo>
                  <a:cubicBezTo>
                    <a:pt x="9845970" y="2293358"/>
                    <a:pt x="10420027" y="2287008"/>
                    <a:pt x="10972998" y="2292088"/>
                  </a:cubicBezTo>
                  <a:cubicBezTo>
                    <a:pt x="10993318" y="2293358"/>
                    <a:pt x="11013638" y="2292088"/>
                    <a:pt x="11036498" y="2292088"/>
                  </a:cubicBezTo>
                  <a:cubicBezTo>
                    <a:pt x="11036498" y="2267958"/>
                    <a:pt x="11036498" y="2255258"/>
                    <a:pt x="11036498" y="2230612"/>
                  </a:cubicBezTo>
                  <a:cubicBezTo>
                    <a:pt x="11035228" y="2142162"/>
                    <a:pt x="11032688" y="2058915"/>
                    <a:pt x="11032688" y="196873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9"/>
          <a:stretch>
            <a:fillRect/>
          </a:stretch>
        </p:blipFill>
        <p:spPr>
          <a:xfrm>
            <a:off x="1829241" y="2717959"/>
            <a:ext cx="14629517" cy="6988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8807128" flipH="1">
            <a:off x="16448742" y="641521"/>
            <a:ext cx="1186334" cy="2696213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892725" y="1041387"/>
            <a:ext cx="14536807" cy="111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vi-VN" sz="5600" b="1" spc="200" dirty="0">
                <a:solidFill>
                  <a:srgbClr val="21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600" b="1" u="none" spc="200" dirty="0">
              <a:solidFill>
                <a:srgbClr val="214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10800000">
            <a:off x="240821" y="1442135"/>
            <a:ext cx="1301420" cy="159438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5400000">
            <a:off x="1356562" y="-31901"/>
            <a:ext cx="1220378" cy="149510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684566" y="3737513"/>
            <a:ext cx="11292049" cy="327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vi-VN" sz="4800" b="1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Sản phẩm mĩ thuật có thể được sáng tạo bằng những vật liệu có bề mặt mềm mịn hoặc thô ráp.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600" y="5097021"/>
            <a:ext cx="5485958" cy="5898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4" t="12168" r="2513" b="28028"/>
          <a:stretch>
            <a:fillRect/>
          </a:stretch>
        </p:blipFill>
        <p:spPr>
          <a:xfrm flipH="1">
            <a:off x="-51444" y="3602920"/>
            <a:ext cx="2271551" cy="3323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16517"/>
          <a:stretch>
            <a:fillRect/>
          </a:stretch>
        </p:blipFill>
        <p:spPr>
          <a:xfrm rot="4872728">
            <a:off x="15895676" y="3835813"/>
            <a:ext cx="4149750" cy="26242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14899" t="412" r="2470"/>
          <a:stretch>
            <a:fillRect/>
          </a:stretch>
        </p:blipFill>
        <p:spPr>
          <a:xfrm rot="-92052">
            <a:off x="9195785" y="833315"/>
            <a:ext cx="7048045" cy="853717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14172"/>
          <a:stretch>
            <a:fillRect/>
          </a:stretch>
        </p:blipFill>
        <p:spPr>
          <a:xfrm rot="-92052">
            <a:off x="2001122" y="817179"/>
            <a:ext cx="7396745" cy="866148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635144" y="2580428"/>
            <a:ext cx="11278332" cy="113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vi-VN" sz="6400" b="1" spc="200" dirty="0">
                <a:solidFill>
                  <a:srgbClr val="214582"/>
                </a:solidFill>
              </a:rPr>
              <a:t>CỦNG CỐ - DẶN DÒ</a:t>
            </a:r>
            <a:endParaRPr lang="en-US" sz="6400" b="1" u="none" spc="200" dirty="0">
              <a:solidFill>
                <a:srgbClr val="214582"/>
              </a:solidFill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9"/>
          <a:stretch>
            <a:fillRect/>
          </a:stretch>
        </p:blipFill>
        <p:spPr>
          <a:xfrm>
            <a:off x="3696198" y="3790338"/>
            <a:ext cx="11406237" cy="5448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556796" y="7699345"/>
            <a:ext cx="1405009" cy="15589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442219">
            <a:off x="278813" y="1116292"/>
            <a:ext cx="1499774" cy="208301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268083">
            <a:off x="15510151" y="125170"/>
            <a:ext cx="1486968" cy="42790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132667">
            <a:off x="-200263" y="4073952"/>
            <a:ext cx="1589861" cy="5389361"/>
          </a:xfrm>
          <a:prstGeom prst="rect">
            <a:avLst/>
          </a:prstGeom>
        </p:spPr>
      </p:pic>
      <p:pic>
        <p:nvPicPr>
          <p:cNvPr id="12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4109739" y="4945473"/>
            <a:ext cx="1109602" cy="1000029"/>
          </a:xfrm>
          <a:prstGeom prst="rect">
            <a:avLst/>
          </a:prstGeom>
        </p:spPr>
      </p:pic>
      <p:pic>
        <p:nvPicPr>
          <p:cNvPr id="13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4447960" y="4521953"/>
            <a:ext cx="1050520" cy="11688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flipH="1">
            <a:off x="138017" y="6977395"/>
            <a:ext cx="3260468" cy="33781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85075" y="4945473"/>
            <a:ext cx="640592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500" dirty="0"/>
              <a:t>Ôn lại kiến thức bài học.</a:t>
            </a:r>
            <a:endParaRPr lang="en-US" sz="45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4227651" y="6537861"/>
            <a:ext cx="1109602" cy="100002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4565872" y="6114341"/>
            <a:ext cx="1050520" cy="116886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685075" y="6301941"/>
            <a:ext cx="9103655" cy="2057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500" dirty="0"/>
              <a:t>Học và chuẩn bị </a:t>
            </a:r>
            <a:r>
              <a:rPr lang="vi-VN" sz="4500" b="1" i="1" dirty="0"/>
              <a:t>bài 13</a:t>
            </a:r>
            <a:r>
              <a:rPr lang="vi-VN" sz="4500" dirty="0"/>
              <a:t> </a:t>
            </a:r>
            <a:r>
              <a:rPr lang="vi-VN" sz="4500" i="1" dirty="0"/>
              <a:t>– Tạo hình trái cây từ đất nặn.</a:t>
            </a:r>
            <a:endParaRPr lang="en-US" sz="4500" i="1" dirty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93357" y="1091546"/>
            <a:ext cx="6186250" cy="1059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55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6000" b="1" u="non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1357" y="2151516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rò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tôi</a:t>
            </a:r>
            <a:r>
              <a:rPr lang="en-U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18621" y="3115368"/>
            <a:ext cx="14906100" cy="2482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Luật</a:t>
            </a:r>
            <a:r>
              <a:rPr lang="en-US" sz="36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lên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miêu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tả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dưới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cảm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HS nào trả nời đúng nhiều nhất giành chiến thắng.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72" y="6057900"/>
            <a:ext cx="2347946" cy="277057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21" y="6057900"/>
            <a:ext cx="3551072" cy="282677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0" y="6147445"/>
            <a:ext cx="2832100" cy="22098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266" y="5270954"/>
            <a:ext cx="3359150" cy="3542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" r="21090"/>
          <a:stretch>
            <a:fillRect/>
          </a:stretch>
        </p:blipFill>
        <p:spPr>
          <a:xfrm rot="5400000">
            <a:off x="4987413" y="-2815712"/>
            <a:ext cx="8597637" cy="1598166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967123" y="3549900"/>
            <a:ext cx="14353751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vi-VN" sz="7200" b="1" spc="260" dirty="0">
                <a:solidFill>
                  <a:srgbClr val="21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vi-VN" sz="7200" b="1" spc="260" dirty="0">
                <a:solidFill>
                  <a:srgbClr val="21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LẮNG NGHE BÀI GIẢNG!</a:t>
            </a:r>
            <a:endParaRPr lang="en-US" sz="7200" b="1" u="none" spc="260" dirty="0">
              <a:solidFill>
                <a:srgbClr val="214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9"/>
          <a:stretch>
            <a:fillRect/>
          </a:stretch>
        </p:blipFill>
        <p:spPr>
          <a:xfrm flipH="1">
            <a:off x="3453413" y="7390062"/>
            <a:ext cx="11665636" cy="5572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t="24506"/>
          <a:stretch>
            <a:fillRect/>
          </a:stretch>
        </p:blipFill>
        <p:spPr>
          <a:xfrm>
            <a:off x="8461860" y="1376314"/>
            <a:ext cx="1364279" cy="17719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3215087">
            <a:off x="16097178" y="6853550"/>
            <a:ext cx="1086219" cy="40044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399999">
            <a:off x="478745" y="-305116"/>
            <a:ext cx="2175440" cy="40473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60049" y="3149633"/>
            <a:ext cx="5397951" cy="421040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495800" y="948966"/>
            <a:ext cx="127635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8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12: TẠO SẢN PHẨM CÓ BỀ MẶT MỀM MỊN HOẶC THÔ RÁP (</a:t>
            </a:r>
            <a:r>
              <a:rPr lang="en-US" sz="8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8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2 )</a:t>
            </a:r>
            <a:endParaRPr lang="en-US" sz="8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2583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28700" y="1028700"/>
            <a:ext cx="16192500" cy="8229600"/>
            <a:chOff x="0" y="0"/>
            <a:chExt cx="2667284" cy="29493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6800" y="1706416"/>
            <a:ext cx="10031758" cy="886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>
              <a:lnSpc>
                <a:spcPts val="8025"/>
              </a:lnSpc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spc="-25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7195" y="3270337"/>
            <a:ext cx="11887200" cy="424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ạo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bề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mặt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mềm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mịn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ráp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thích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chia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sẻ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mình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tưởng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96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16633" y="1028700"/>
            <a:ext cx="7442667" cy="8229600"/>
            <a:chOff x="0" y="0"/>
            <a:chExt cx="2667284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7442667" cy="8229600"/>
            <a:chOff x="0" y="0"/>
            <a:chExt cx="2667284" cy="29493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71" y="3030028"/>
            <a:ext cx="6693189" cy="39602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501" y="2538234"/>
            <a:ext cx="671614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99550"/>
      </p:ext>
    </p:extLst>
  </p:cSld>
  <p:clrMapOvr>
    <a:masterClrMapping/>
  </p:clrMapOvr>
  <p:transition spd="med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83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699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71632" y="4276862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mịn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37" y="2264386"/>
            <a:ext cx="2347946" cy="277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439" y="3150344"/>
            <a:ext cx="3551072" cy="28267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150" y="3296699"/>
            <a:ext cx="2832100" cy="2209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485" y="1836672"/>
            <a:ext cx="3359150" cy="3542667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4622415" y="5091160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9126749" y="4354347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mịn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13704609" y="4861029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60049" y="3149633"/>
            <a:ext cx="5397951" cy="421040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495800" y="948966"/>
            <a:ext cx="127635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8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12: TẠO SẢN PHẨM CÓ BỀ MẶT MỀM MỊN HOẶC THÔ RÁP (</a:t>
            </a:r>
            <a:r>
              <a:rPr lang="en-US" sz="8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8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1 )</a:t>
            </a:r>
            <a:endParaRPr lang="en-US" sz="8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8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473236" y="1199190"/>
            <a:ext cx="9341525" cy="1059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55"/>
              </a:lnSpc>
              <a:spcBef>
                <a:spcPct val="0"/>
              </a:spcBef>
            </a:pPr>
            <a:r>
              <a:rPr lang="en-US" sz="6000" b="1" u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– NHẬN BIẾT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5421" y="2409368"/>
            <a:ext cx="15712707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Chỉ ra những vật mềm mịn hoặc thô ráp trong hình dưới đây: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97" y="4362763"/>
            <a:ext cx="3873500" cy="304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498" y="4248463"/>
            <a:ext cx="2857500" cy="3276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698" y="4248463"/>
            <a:ext cx="4343400" cy="3032760"/>
          </a:xfrm>
          <a:prstGeom prst="rect">
            <a:avLst/>
          </a:prstGeom>
        </p:spPr>
      </p:pic>
      <p:sp>
        <p:nvSpPr>
          <p:cNvPr id="25" name="TextBox 5"/>
          <p:cNvSpPr txBox="1"/>
          <p:nvPr/>
        </p:nvSpPr>
        <p:spPr>
          <a:xfrm>
            <a:off x="7406220" y="6500070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5"/>
          <p:cNvSpPr txBox="1"/>
          <p:nvPr/>
        </p:nvSpPr>
        <p:spPr>
          <a:xfrm>
            <a:off x="2320169" y="6500069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5"/>
          <p:cNvSpPr txBox="1"/>
          <p:nvPr/>
        </p:nvSpPr>
        <p:spPr>
          <a:xfrm>
            <a:off x="12420861" y="6460056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40" y="2393679"/>
            <a:ext cx="1229881" cy="1196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6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321" y="3376434"/>
            <a:ext cx="4013200" cy="2654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23" y="3021188"/>
            <a:ext cx="4394200" cy="3505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714500"/>
            <a:ext cx="4394200" cy="4818393"/>
          </a:xfrm>
          <a:prstGeom prst="rect">
            <a:avLst/>
          </a:prstGeom>
        </p:spPr>
      </p:pic>
      <p:sp>
        <p:nvSpPr>
          <p:cNvPr id="13" name="TextBox 5"/>
          <p:cNvSpPr txBox="1"/>
          <p:nvPr/>
        </p:nvSpPr>
        <p:spPr>
          <a:xfrm>
            <a:off x="1558922" y="5594531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5"/>
          <p:cNvSpPr txBox="1"/>
          <p:nvPr/>
        </p:nvSpPr>
        <p:spPr>
          <a:xfrm>
            <a:off x="7352423" y="5507900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5"/>
          <p:cNvSpPr txBox="1"/>
          <p:nvPr/>
        </p:nvSpPr>
        <p:spPr>
          <a:xfrm>
            <a:off x="13016954" y="5660946"/>
            <a:ext cx="3475555" cy="2049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6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089761">
            <a:off x="-1545065" y="6422073"/>
            <a:ext cx="6563738" cy="17065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727143" flipH="1">
            <a:off x="6728690" y="-1492423"/>
            <a:ext cx="8715496" cy="1279338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375577" y="3606359"/>
            <a:ext cx="11693872" cy="190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vi-VN" sz="4400" b="1" u="none" dirty="0">
                <a:solidFill>
                  <a:srgbClr val="214582"/>
                </a:solidFill>
                <a:latin typeface="+mj-lt"/>
                <a:cs typeface="Arial" panose="020B0604020202020204" pitchFamily="34" charset="0"/>
              </a:rPr>
              <a:t>Có thể tìm thấy nhiều vật liệu có bề mặt khác nhau trong tự nhiên, trong đời sống.</a:t>
            </a:r>
            <a:endParaRPr lang="en-US" sz="4400" b="1" u="none" dirty="0">
              <a:solidFill>
                <a:srgbClr val="214582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46379"/>
          <a:stretch>
            <a:fillRect/>
          </a:stretch>
        </p:blipFill>
        <p:spPr>
          <a:xfrm>
            <a:off x="7304001" y="7339269"/>
            <a:ext cx="8080346" cy="3860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622794">
            <a:off x="15996765" y="4376656"/>
            <a:ext cx="923740" cy="340549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436278" y="2402618"/>
            <a:ext cx="9815791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7280"/>
              </a:lnSpc>
              <a:spcBef>
                <a:spcPct val="0"/>
              </a:spcBef>
            </a:pPr>
            <a:r>
              <a:rPr lang="vi-VN" sz="6400" b="1" dirty="0">
                <a:solidFill>
                  <a:srgbClr val="FF0000"/>
                </a:solidFill>
                <a:latin typeface="+mj-lt"/>
              </a:rPr>
              <a:t>Kết luận</a:t>
            </a:r>
            <a:endParaRPr lang="en-US" sz="6400" b="1" u="none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95338" y="1912101"/>
            <a:ext cx="4354593" cy="58131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9553" y="786161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25281" y="0"/>
                  </a:moveTo>
                  <a:lnTo>
                    <a:pt x="5791400" y="0"/>
                  </a:lnTo>
                  <a:cubicBezTo>
                    <a:pt x="5798105" y="0"/>
                    <a:pt x="5804535" y="2664"/>
                    <a:pt x="5809276" y="7405"/>
                  </a:cubicBezTo>
                  <a:cubicBezTo>
                    <a:pt x="5814017" y="12146"/>
                    <a:pt x="5816681" y="18576"/>
                    <a:pt x="5816681" y="25281"/>
                  </a:cubicBezTo>
                  <a:lnTo>
                    <a:pt x="5816681" y="2924022"/>
                  </a:lnTo>
                  <a:cubicBezTo>
                    <a:pt x="5816681" y="2937984"/>
                    <a:pt x="5805362" y="2949303"/>
                    <a:pt x="5791400" y="2949303"/>
                  </a:cubicBezTo>
                  <a:lnTo>
                    <a:pt x="25281" y="2949303"/>
                  </a:lnTo>
                  <a:cubicBezTo>
                    <a:pt x="11319" y="2949303"/>
                    <a:pt x="0" y="2937984"/>
                    <a:pt x="0" y="2924022"/>
                  </a:cubicBezTo>
                  <a:lnTo>
                    <a:pt x="0" y="25281"/>
                  </a:lnTo>
                  <a:cubicBezTo>
                    <a:pt x="0" y="11319"/>
                    <a:pt x="11319" y="0"/>
                    <a:pt x="2528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296700" y="1257300"/>
            <a:ext cx="10484525" cy="1059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55"/>
              </a:lnSpc>
              <a:spcBef>
                <a:spcPct val="0"/>
              </a:spcBef>
            </a:pPr>
            <a:r>
              <a:rPr lang="en-US" sz="6000" b="1" u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– SÁNG TẠO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1158" y="2625279"/>
            <a:ext cx="150604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mềm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mịn</a:t>
            </a:r>
            <a:r>
              <a:rPr lang="en-US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51158" y="4686300"/>
            <a:ext cx="9144000" cy="312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063115" algn="l"/>
              </a:tabLst>
            </a:pP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063115" algn="l"/>
              </a:tabLst>
            </a:pP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4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655" y="3393671"/>
            <a:ext cx="3227922" cy="258525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581" y="6430501"/>
            <a:ext cx="3304238" cy="25852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1265" y="4226605"/>
            <a:ext cx="2946400" cy="407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A3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42765" y="866019"/>
            <a:ext cx="15506700" cy="8229600"/>
            <a:chOff x="0" y="0"/>
            <a:chExt cx="2667284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84" cy="2949303"/>
            </a:xfrm>
            <a:custGeom>
              <a:avLst/>
              <a:gdLst/>
              <a:ahLst/>
              <a:cxnLst/>
              <a:rect l="l" t="t" r="r" b="b"/>
              <a:pathLst>
                <a:path w="2667284" h="2949303">
                  <a:moveTo>
                    <a:pt x="55131" y="0"/>
                  </a:moveTo>
                  <a:lnTo>
                    <a:pt x="2612153" y="0"/>
                  </a:lnTo>
                  <a:cubicBezTo>
                    <a:pt x="2642601" y="0"/>
                    <a:pt x="2667284" y="24683"/>
                    <a:pt x="2667284" y="55131"/>
                  </a:cubicBezTo>
                  <a:lnTo>
                    <a:pt x="2667284" y="2894172"/>
                  </a:lnTo>
                  <a:cubicBezTo>
                    <a:pt x="2667284" y="2924620"/>
                    <a:pt x="2642601" y="2949303"/>
                    <a:pt x="2612153" y="2949303"/>
                  </a:cubicBezTo>
                  <a:lnTo>
                    <a:pt x="55131" y="2949303"/>
                  </a:lnTo>
                  <a:cubicBezTo>
                    <a:pt x="24683" y="2949303"/>
                    <a:pt x="0" y="2924620"/>
                    <a:pt x="0" y="2894172"/>
                  </a:cubicBezTo>
                  <a:lnTo>
                    <a:pt x="0" y="55131"/>
                  </a:lnTo>
                  <a:cubicBezTo>
                    <a:pt x="0" y="24683"/>
                    <a:pt x="24683" y="0"/>
                    <a:pt x="55131" y="0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42765" y="1047662"/>
            <a:ext cx="15506700" cy="99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Các bước tạo sản phẩm từ vật liệu có bề mặt mềm mịn</a:t>
            </a:r>
            <a:endParaRPr lang="en-US" sz="44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62200" y="2468784"/>
            <a:ext cx="4060782" cy="4361400"/>
            <a:chOff x="611619" y="1595894"/>
            <a:chExt cx="2484026" cy="3081331"/>
          </a:xfrm>
        </p:grpSpPr>
        <p:grpSp>
          <p:nvGrpSpPr>
            <p:cNvPr id="14" name="Group 13"/>
            <p:cNvGrpSpPr/>
            <p:nvPr/>
          </p:nvGrpSpPr>
          <p:grpSpPr>
            <a:xfrm>
              <a:off x="937479" y="1595894"/>
              <a:ext cx="2102227" cy="1183383"/>
              <a:chOff x="492090" y="1599068"/>
              <a:chExt cx="2102227" cy="1183383"/>
            </a:xfrm>
          </p:grpSpPr>
          <p:pic>
            <p:nvPicPr>
              <p:cNvPr id="16" name="Picture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92090" y="1599068"/>
                <a:ext cx="2102227" cy="1183383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692109" y="1815184"/>
                <a:ext cx="1542451" cy="636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Chuẩn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Rectangle: Rounded Corners 13"/>
            <p:cNvSpPr/>
            <p:nvPr/>
          </p:nvSpPr>
          <p:spPr>
            <a:xfrm>
              <a:off x="611619" y="2627809"/>
              <a:ext cx="2484026" cy="2049416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ật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liệu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mềm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mịn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gòn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màu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cụ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,…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55683" y="2572114"/>
            <a:ext cx="4630777" cy="4753173"/>
            <a:chOff x="3087797" y="1595894"/>
            <a:chExt cx="2832699" cy="3004272"/>
          </a:xfrm>
        </p:grpSpPr>
        <p:grpSp>
          <p:nvGrpSpPr>
            <p:cNvPr id="19" name="Group 18"/>
            <p:cNvGrpSpPr/>
            <p:nvPr/>
          </p:nvGrpSpPr>
          <p:grpSpPr>
            <a:xfrm>
              <a:off x="3637359" y="1595894"/>
              <a:ext cx="1863182" cy="1183383"/>
              <a:chOff x="3637359" y="1595894"/>
              <a:chExt cx="1863182" cy="1183383"/>
            </a:xfrm>
          </p:grpSpPr>
          <p:pic>
            <p:nvPicPr>
              <p:cNvPr id="21" name="Picture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37359" y="1595894"/>
                <a:ext cx="1863182" cy="1183383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849737" y="1988106"/>
                <a:ext cx="1349383" cy="447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fr-FR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</a:t>
                </a:r>
                <a:endPara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Rectangle: Rounded Corners 14"/>
            <p:cNvSpPr/>
            <p:nvPr/>
          </p:nvSpPr>
          <p:spPr>
            <a:xfrm>
              <a:off x="3087797" y="2453766"/>
              <a:ext cx="2832699" cy="2146400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Dùng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bút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chì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hình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bộ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phận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chi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tiết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hình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lang="en-US" sz="36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thỏ</a:t>
              </a:r>
              <a:r>
                <a:rPr lang="en-US" sz="3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1799136" y="2600966"/>
            <a:ext cx="5350328" cy="5438134"/>
            <a:chOff x="6151267" y="1586836"/>
            <a:chExt cx="2913837" cy="3141488"/>
          </a:xfrm>
        </p:grpSpPr>
        <p:grpSp>
          <p:nvGrpSpPr>
            <p:cNvPr id="24" name="Group 23"/>
            <p:cNvGrpSpPr/>
            <p:nvPr/>
          </p:nvGrpSpPr>
          <p:grpSpPr>
            <a:xfrm>
              <a:off x="6646713" y="1586836"/>
              <a:ext cx="1863182" cy="1183383"/>
              <a:chOff x="7091667" y="1586837"/>
              <a:chExt cx="1863182" cy="1183383"/>
            </a:xfrm>
          </p:grpSpPr>
          <p:pic>
            <p:nvPicPr>
              <p:cNvPr id="26" name="Picture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91667" y="1586837"/>
                <a:ext cx="1863182" cy="1183383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7348566" y="1986395"/>
                <a:ext cx="1349383" cy="4089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fr-FR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</a:t>
                </a:r>
                <a:endPara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Rectangle: Rounded Corners 15"/>
            <p:cNvSpPr/>
            <p:nvPr/>
          </p:nvSpPr>
          <p:spPr>
            <a:xfrm>
              <a:off x="6151267" y="3049330"/>
              <a:ext cx="2913837" cy="1678994"/>
            </a:xfrm>
            <a:prstGeom prst="roundRect">
              <a:avLst>
                <a:gd name="adj" fmla="val 844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  <a:tabLst>
                  <a:tab pos="2063115" algn="l"/>
                </a:tabLst>
              </a:pP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Dùng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hồ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dán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bông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gòn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lên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thỏ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gắn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thêm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mắt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râu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để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hoàn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thiện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4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129624" y="6583146"/>
            <a:ext cx="10275135" cy="2751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4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bông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khắp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thỏ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trừ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mũi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Sau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râu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769</Words>
  <Application>Microsoft Office PowerPoint</Application>
  <PresentationFormat>Custom</PresentationFormat>
  <Paragraphs>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Mss Diu</dc:creator>
  <cp:lastModifiedBy>L</cp:lastModifiedBy>
  <cp:revision>22</cp:revision>
  <dcterms:created xsi:type="dcterms:W3CDTF">2006-08-16T00:00:00Z</dcterms:created>
  <dcterms:modified xsi:type="dcterms:W3CDTF">2024-02-29T00:44:01Z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54C3403DB4484D7CBF8AAE14506ACAAE</vt:lpwstr>
  </property>
  <property fmtid="{D5CDD505-2E9C-101B-9397-08002B2CF9AE}" pid="3" name="KSOProductBuildVer">
    <vt:lpwstr>1033-11.2.0.11440</vt:lpwstr>
  </property>
</Properties>
</file>