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9" r:id="rId2"/>
    <p:sldMasterId id="2147483693" r:id="rId3"/>
  </p:sldMasterIdLst>
  <p:notesMasterIdLst>
    <p:notesMasterId r:id="rId16"/>
  </p:notesMasterIdLst>
  <p:sldIdLst>
    <p:sldId id="310" r:id="rId4"/>
    <p:sldId id="333" r:id="rId5"/>
    <p:sldId id="361" r:id="rId6"/>
    <p:sldId id="360" r:id="rId7"/>
    <p:sldId id="319" r:id="rId8"/>
    <p:sldId id="358" r:id="rId9"/>
    <p:sldId id="359" r:id="rId10"/>
    <p:sldId id="334" r:id="rId11"/>
    <p:sldId id="362" r:id="rId12"/>
    <p:sldId id="341" r:id="rId13"/>
    <p:sldId id="259" r:id="rId14"/>
    <p:sldId id="357" r:id="rId15"/>
  </p:sldIdLst>
  <p:sldSz cx="12161838" cy="6858000"/>
  <p:notesSz cx="6858000" cy="9144000"/>
  <p:embeddedFontLst>
    <p:embeddedFont>
      <p:font typeface="HP001 4 hàng" panose="020B0603050302020204" pitchFamily="34" charset="0"/>
      <p:regular r:id="rId17"/>
      <p:bold r:id="rId18"/>
    </p:embeddedFont>
    <p:embeddedFont>
      <p:font typeface="HP001" panose="020B0603050302020204" pitchFamily="34" charset="0"/>
      <p:regular r:id="rId19"/>
      <p:bold r:id="rId20"/>
    </p:embeddedFont>
    <p:embeddedFont>
      <p:font typeface="Arial Rounded MT Bold" panose="020F0704030504030204" pitchFamily="34" charset="0"/>
      <p:regular r:id="rId21"/>
    </p:embeddedFont>
    <p:embeddedFont>
      <p:font typeface="Delius Unicase" panose="020B0604020202020204" charset="0"/>
      <p:regular r:id="rId22"/>
      <p:bold r:id="rId23"/>
    </p:embeddedFont>
    <p:embeddedFont>
      <p:font typeface="Comfortaa" panose="020B0604020202020204" charset="0"/>
      <p:regular r:id="rId24"/>
      <p:bold r:id="rId25"/>
    </p:embeddedFont>
    <p:embeddedFont>
      <p:font typeface="Arial-Rounded" panose="020B0500000000000000" pitchFamily="34" charset="0"/>
      <p:regular r:id="rId26"/>
    </p:embeddedFont>
    <p:embeddedFont>
      <p:font typeface="Chewy" panose="020B0604020202020204" charset="0"/>
      <p:regular r:id="rId27"/>
    </p:embeddedFont>
    <p:embeddedFont>
      <p:font typeface="Montserrat" panose="02000505000000020004" pitchFamily="2" charset="0"/>
      <p:regular r:id="rId28"/>
      <p:bold r:id="rId29"/>
      <p:italic r:id="rId30"/>
      <p:boldItalic r:id="rId31"/>
    </p:embeddedFont>
    <p:embeddedFont>
      <p:font typeface="Kalam" panose="020B0604020202020204" charset="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5C2F"/>
    <a:srgbClr val="FF8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1FF5F6-DF97-4530-A9B8-7C82EA46FD81}">
  <a:tblStyle styleId="{A21FF5F6-DF97-4530-A9B8-7C82EA46FD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22" autoAdjust="0"/>
  </p:normalViewPr>
  <p:slideViewPr>
    <p:cSldViewPr>
      <p:cViewPr varScale="1">
        <p:scale>
          <a:sx n="64" d="100"/>
          <a:sy n="64" d="100"/>
        </p:scale>
        <p:origin x="402" y="9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33499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79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Thầy cô copy link thả vào địa chỉ web để đọc nội dung các bài báo nhé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88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Thầy cô copy link thả vào địa chỉ web để đọc nội dung các bài báo nhé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11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Thầy cô copy link thả vào địa chỉ web để đọc nội dung các bài báo nhé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30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68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398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4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8f342dae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8f342dae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48614" y="2290933"/>
            <a:ext cx="3435879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4497247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05330" y="5656803"/>
            <a:ext cx="5256508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"/>
          <p:cNvSpPr/>
          <p:nvPr/>
        </p:nvSpPr>
        <p:spPr>
          <a:xfrm flipH="1">
            <a:off x="10963743" y="2290934"/>
            <a:ext cx="1198095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/>
          <p:cNvSpPr/>
          <p:nvPr/>
        </p:nvSpPr>
        <p:spPr>
          <a:xfrm flipH="1">
            <a:off x="11444232" y="3994782"/>
            <a:ext cx="92206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"/>
          <p:cNvSpPr/>
          <p:nvPr/>
        </p:nvSpPr>
        <p:spPr>
          <a:xfrm flipH="1">
            <a:off x="10656421" y="5782695"/>
            <a:ext cx="92206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"/>
          <p:cNvSpPr/>
          <p:nvPr/>
        </p:nvSpPr>
        <p:spPr>
          <a:xfrm flipH="1">
            <a:off x="10967246" y="5534815"/>
            <a:ext cx="200531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"/>
          <p:cNvSpPr/>
          <p:nvPr/>
        </p:nvSpPr>
        <p:spPr>
          <a:xfrm flipH="1">
            <a:off x="10463902" y="5310636"/>
            <a:ext cx="92302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"/>
          <p:cNvSpPr/>
          <p:nvPr/>
        </p:nvSpPr>
        <p:spPr>
          <a:xfrm flipH="1">
            <a:off x="11709838" y="3554543"/>
            <a:ext cx="207874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"/>
          <p:cNvSpPr/>
          <p:nvPr/>
        </p:nvSpPr>
        <p:spPr>
          <a:xfrm flipH="1">
            <a:off x="9719382" y="6347203"/>
            <a:ext cx="207874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4510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77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8583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87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3/3/2022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417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3/3/2022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3"/>
            <a:ext cx="4104620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383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0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59776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57184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5045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89044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43881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00638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51470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3353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33722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40245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46594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9946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2" y="258926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3" y="1774825"/>
            <a:ext cx="11414907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509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669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74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1269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507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6176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10264543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78" r:id="rId3"/>
  </p:sldLayoutIdLst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6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0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30270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F86BAB08-D03A-4FEF-8092-001CB785BBAB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2022/3/3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B8AB37BB-E8A6-440B-8775-2A002C97BC55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2114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9681A-CDCA-450E-BE4B-E14731CE09FF}"/>
              </a:ext>
            </a:extLst>
          </p:cNvPr>
          <p:cNvSpPr txBox="1"/>
          <p:nvPr userDrawn="1"/>
        </p:nvSpPr>
        <p:spPr>
          <a:xfrm>
            <a:off x="8814408" y="-8792"/>
            <a:ext cx="26223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97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sz="1097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097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1097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9386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763460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3BB4B1-AF3B-41CE-8784-3409ED99CE4D}"/>
              </a:ext>
            </a:extLst>
          </p:cNvPr>
          <p:cNvSpPr txBox="1"/>
          <p:nvPr/>
        </p:nvSpPr>
        <p:spPr>
          <a:xfrm>
            <a:off x="745653" y="533400"/>
            <a:ext cx="10670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NHẬT KÍ ĐỌC SÁCH CỦA EM</a:t>
            </a:r>
            <a:endParaRPr lang="en-US" sz="3600" i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122" name="Picture 2" descr="Notebook Cartoon Vector Illustration Black White Stock Vector (Royalty  Free) 732356062">
            <a:extLst>
              <a:ext uri="{FF2B5EF4-FFF2-40B4-BE49-F238E27FC236}">
                <a16:creationId xmlns:a16="http://schemas.microsoft.com/office/drawing/2014/main" id="{34EF2433-A803-4D8F-85C6-E0A96548C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4" b="86429" l="3226" r="986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804"/>
          <a:stretch/>
        </p:blipFill>
        <p:spPr bwMode="auto">
          <a:xfrm>
            <a:off x="3756819" y="1255931"/>
            <a:ext cx="4648200" cy="52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20242A-5C09-4B84-B64F-EE746B7BA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8556" y="3900758"/>
            <a:ext cx="1752601" cy="1234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4C3A1-6DC0-40B5-AA10-8FD1FEB91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1428" y="1964930"/>
            <a:ext cx="2706859" cy="206062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0B7725D-E2DE-4127-B972-CF5EEDEC0E67}"/>
              </a:ext>
            </a:extLst>
          </p:cNvPr>
          <p:cNvSpPr/>
          <p:nvPr/>
        </p:nvSpPr>
        <p:spPr>
          <a:xfrm>
            <a:off x="4891428" y="2057400"/>
            <a:ext cx="2706859" cy="3810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9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35"/>
          <p:cNvGrpSpPr/>
          <p:nvPr/>
        </p:nvGrpSpPr>
        <p:grpSpPr>
          <a:xfrm rot="684726" flipH="1">
            <a:off x="10253723" y="432956"/>
            <a:ext cx="1801424" cy="2127541"/>
            <a:chOff x="6279400" y="1444575"/>
            <a:chExt cx="1466035" cy="1727152"/>
          </a:xfrm>
        </p:grpSpPr>
        <p:sp>
          <p:nvSpPr>
            <p:cNvPr id="672" name="Google Shape;672;p35"/>
            <p:cNvSpPr/>
            <p:nvPr/>
          </p:nvSpPr>
          <p:spPr>
            <a:xfrm>
              <a:off x="6309338" y="1444575"/>
              <a:ext cx="1436097" cy="1632780"/>
            </a:xfrm>
            <a:custGeom>
              <a:avLst/>
              <a:gdLst/>
              <a:ahLst/>
              <a:cxnLst/>
              <a:rect l="l" t="t" r="r" b="b"/>
              <a:pathLst>
                <a:path w="17940" h="20397" extrusionOk="0">
                  <a:moveTo>
                    <a:pt x="14656" y="1"/>
                  </a:moveTo>
                  <a:cubicBezTo>
                    <a:pt x="13685" y="1"/>
                    <a:pt x="12751" y="436"/>
                    <a:pt x="12128" y="1215"/>
                  </a:cubicBezTo>
                  <a:lnTo>
                    <a:pt x="796" y="15270"/>
                  </a:lnTo>
                  <a:cubicBezTo>
                    <a:pt x="253" y="15925"/>
                    <a:pt x="0" y="16767"/>
                    <a:pt x="75" y="17610"/>
                  </a:cubicBezTo>
                  <a:cubicBezTo>
                    <a:pt x="103" y="17937"/>
                    <a:pt x="187" y="18255"/>
                    <a:pt x="309" y="18564"/>
                  </a:cubicBezTo>
                  <a:cubicBezTo>
                    <a:pt x="655" y="19369"/>
                    <a:pt x="1339" y="19996"/>
                    <a:pt x="2181" y="20258"/>
                  </a:cubicBezTo>
                  <a:cubicBezTo>
                    <a:pt x="2488" y="20351"/>
                    <a:pt x="2803" y="20396"/>
                    <a:pt x="3114" y="20396"/>
                  </a:cubicBezTo>
                  <a:cubicBezTo>
                    <a:pt x="4081" y="20396"/>
                    <a:pt x="5020" y="19960"/>
                    <a:pt x="5643" y="19182"/>
                  </a:cubicBezTo>
                  <a:lnTo>
                    <a:pt x="16985" y="5126"/>
                  </a:lnTo>
                  <a:cubicBezTo>
                    <a:pt x="17818" y="4106"/>
                    <a:pt x="17939" y="2675"/>
                    <a:pt x="17303" y="1514"/>
                  </a:cubicBezTo>
                  <a:cubicBezTo>
                    <a:pt x="16863" y="756"/>
                    <a:pt x="16115" y="213"/>
                    <a:pt x="15244" y="54"/>
                  </a:cubicBezTo>
                  <a:cubicBezTo>
                    <a:pt x="15048" y="18"/>
                    <a:pt x="14851" y="1"/>
                    <a:pt x="14656" y="1"/>
                  </a:cubicBezTo>
                  <a:close/>
                </a:path>
              </a:pathLst>
            </a:custGeom>
            <a:solidFill>
              <a:srgbClr val="FF8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6334074" y="1448898"/>
              <a:ext cx="1359649" cy="1617330"/>
            </a:xfrm>
            <a:custGeom>
              <a:avLst/>
              <a:gdLst/>
              <a:ahLst/>
              <a:cxnLst/>
              <a:rect l="l" t="t" r="r" b="b"/>
              <a:pathLst>
                <a:path w="16985" h="20204" extrusionOk="0">
                  <a:moveTo>
                    <a:pt x="14935" y="0"/>
                  </a:moveTo>
                  <a:lnTo>
                    <a:pt x="0" y="18510"/>
                  </a:lnTo>
                  <a:cubicBezTo>
                    <a:pt x="337" y="19315"/>
                    <a:pt x="1030" y="19942"/>
                    <a:pt x="1872" y="20204"/>
                  </a:cubicBezTo>
                  <a:lnTo>
                    <a:pt x="16985" y="1460"/>
                  </a:lnTo>
                  <a:cubicBezTo>
                    <a:pt x="16545" y="702"/>
                    <a:pt x="15796" y="159"/>
                    <a:pt x="14935" y="0"/>
                  </a:cubicBezTo>
                  <a:close/>
                </a:path>
              </a:pathLst>
            </a:custGeom>
            <a:solidFill>
              <a:srgbClr val="FFB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6279400" y="2786767"/>
              <a:ext cx="376075" cy="384960"/>
            </a:xfrm>
            <a:custGeom>
              <a:avLst/>
              <a:gdLst/>
              <a:ahLst/>
              <a:cxnLst/>
              <a:rect l="l" t="t" r="r" b="b"/>
              <a:pathLst>
                <a:path w="4698" h="4809" extrusionOk="0">
                  <a:moveTo>
                    <a:pt x="449" y="0"/>
                  </a:moveTo>
                  <a:cubicBezTo>
                    <a:pt x="449" y="0"/>
                    <a:pt x="49" y="4576"/>
                    <a:pt x="4" y="4800"/>
                  </a:cubicBezTo>
                  <a:lnTo>
                    <a:pt x="4" y="4800"/>
                  </a:lnTo>
                  <a:lnTo>
                    <a:pt x="4698" y="3416"/>
                  </a:lnTo>
                  <a:lnTo>
                    <a:pt x="449" y="0"/>
                  </a:lnTo>
                  <a:close/>
                  <a:moveTo>
                    <a:pt x="4" y="4800"/>
                  </a:moveTo>
                  <a:lnTo>
                    <a:pt x="0" y="4801"/>
                  </a:lnTo>
                  <a:cubicBezTo>
                    <a:pt x="0" y="4806"/>
                    <a:pt x="1" y="4808"/>
                    <a:pt x="1" y="4808"/>
                  </a:cubicBezTo>
                  <a:cubicBezTo>
                    <a:pt x="2" y="4808"/>
                    <a:pt x="3" y="4805"/>
                    <a:pt x="4" y="480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6279400" y="3024194"/>
              <a:ext cx="143850" cy="146171"/>
            </a:xfrm>
            <a:custGeom>
              <a:avLst/>
              <a:gdLst/>
              <a:ahLst/>
              <a:cxnLst/>
              <a:rect l="l" t="t" r="r" b="b"/>
              <a:pathLst>
                <a:path w="1797" h="1826" extrusionOk="0">
                  <a:moveTo>
                    <a:pt x="178" y="1"/>
                  </a:moveTo>
                  <a:cubicBezTo>
                    <a:pt x="94" y="927"/>
                    <a:pt x="19" y="1732"/>
                    <a:pt x="0" y="1826"/>
                  </a:cubicBezTo>
                  <a:lnTo>
                    <a:pt x="1797" y="1302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7261446" y="1444575"/>
              <a:ext cx="483982" cy="432830"/>
            </a:xfrm>
            <a:custGeom>
              <a:avLst/>
              <a:gdLst/>
              <a:ahLst/>
              <a:cxnLst/>
              <a:rect l="l" t="t" r="r" b="b"/>
              <a:pathLst>
                <a:path w="6046" h="5407" extrusionOk="0">
                  <a:moveTo>
                    <a:pt x="2758" y="1"/>
                  </a:moveTo>
                  <a:cubicBezTo>
                    <a:pt x="1782" y="1"/>
                    <a:pt x="849" y="436"/>
                    <a:pt x="234" y="1215"/>
                  </a:cubicBezTo>
                  <a:lnTo>
                    <a:pt x="0" y="1495"/>
                  </a:lnTo>
                  <a:lnTo>
                    <a:pt x="4857" y="5407"/>
                  </a:lnTo>
                  <a:lnTo>
                    <a:pt x="5081" y="5126"/>
                  </a:lnTo>
                  <a:cubicBezTo>
                    <a:pt x="5914" y="4106"/>
                    <a:pt x="6045" y="2675"/>
                    <a:pt x="5400" y="1523"/>
                  </a:cubicBezTo>
                  <a:cubicBezTo>
                    <a:pt x="4960" y="756"/>
                    <a:pt x="4211" y="213"/>
                    <a:pt x="3350" y="54"/>
                  </a:cubicBezTo>
                  <a:cubicBezTo>
                    <a:pt x="3152" y="18"/>
                    <a:pt x="2954" y="1"/>
                    <a:pt x="2758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7192524" y="1534551"/>
              <a:ext cx="480940" cy="398809"/>
            </a:xfrm>
            <a:custGeom>
              <a:avLst/>
              <a:gdLst/>
              <a:ahLst/>
              <a:cxnLst/>
              <a:rect l="l" t="t" r="r" b="b"/>
              <a:pathLst>
                <a:path w="6008" h="4982" extrusionOk="0">
                  <a:moveTo>
                    <a:pt x="791" y="0"/>
                  </a:moveTo>
                  <a:cubicBezTo>
                    <a:pt x="590" y="0"/>
                    <a:pt x="391" y="89"/>
                    <a:pt x="253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2" y="4931"/>
                    <a:pt x="5057" y="4982"/>
                    <a:pt x="5211" y="4982"/>
                  </a:cubicBezTo>
                  <a:cubicBezTo>
                    <a:pt x="5413" y="4982"/>
                    <a:pt x="5613" y="4893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74"/>
                    <a:pt x="5662" y="3731"/>
                  </a:cubicBezTo>
                  <a:lnTo>
                    <a:pt x="1226" y="156"/>
                  </a:lnTo>
                  <a:cubicBezTo>
                    <a:pt x="1097" y="51"/>
                    <a:pt x="943" y="0"/>
                    <a:pt x="791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7066686" y="1700093"/>
              <a:ext cx="480940" cy="398249"/>
            </a:xfrm>
            <a:custGeom>
              <a:avLst/>
              <a:gdLst/>
              <a:ahLst/>
              <a:cxnLst/>
              <a:rect l="l" t="t" r="r" b="b"/>
              <a:pathLst>
                <a:path w="6008" h="4975" extrusionOk="0">
                  <a:moveTo>
                    <a:pt x="795" y="0"/>
                  </a:moveTo>
                  <a:cubicBezTo>
                    <a:pt x="593" y="0"/>
                    <a:pt x="391" y="89"/>
                    <a:pt x="253" y="259"/>
                  </a:cubicBezTo>
                  <a:lnTo>
                    <a:pt x="243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1" y="4926"/>
                    <a:pt x="5055" y="4975"/>
                    <a:pt x="5208" y="4975"/>
                  </a:cubicBezTo>
                  <a:cubicBezTo>
                    <a:pt x="5411" y="4975"/>
                    <a:pt x="5612" y="4889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26" y="156"/>
                  </a:lnTo>
                  <a:cubicBezTo>
                    <a:pt x="1101" y="51"/>
                    <a:pt x="948" y="0"/>
                    <a:pt x="795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7136329" y="1620684"/>
              <a:ext cx="481020" cy="398249"/>
            </a:xfrm>
            <a:custGeom>
              <a:avLst/>
              <a:gdLst/>
              <a:ahLst/>
              <a:cxnLst/>
              <a:rect l="l" t="t" r="r" b="b"/>
              <a:pathLst>
                <a:path w="6009" h="4975" extrusionOk="0">
                  <a:moveTo>
                    <a:pt x="798" y="0"/>
                  </a:moveTo>
                  <a:cubicBezTo>
                    <a:pt x="595" y="0"/>
                    <a:pt x="395" y="89"/>
                    <a:pt x="262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7" y="1251"/>
                  </a:cubicBezTo>
                  <a:lnTo>
                    <a:pt x="4782" y="4826"/>
                  </a:lnTo>
                  <a:cubicBezTo>
                    <a:pt x="4907" y="4926"/>
                    <a:pt x="5059" y="4975"/>
                    <a:pt x="5211" y="4975"/>
                  </a:cubicBezTo>
                  <a:cubicBezTo>
                    <a:pt x="5413" y="4975"/>
                    <a:pt x="5616" y="4889"/>
                    <a:pt x="5755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36" y="156"/>
                  </a:lnTo>
                  <a:cubicBezTo>
                    <a:pt x="1106" y="51"/>
                    <a:pt x="951" y="0"/>
                    <a:pt x="798" y="0"/>
                  </a:cubicBezTo>
                  <a:close/>
                </a:path>
              </a:pathLst>
            </a:custGeom>
            <a:solidFill>
              <a:srgbClr val="C5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7119839" y="2040784"/>
              <a:ext cx="87335" cy="71885"/>
            </a:xfrm>
            <a:custGeom>
              <a:avLst/>
              <a:gdLst/>
              <a:ahLst/>
              <a:cxnLst/>
              <a:rect l="l" t="t" r="r" b="b"/>
              <a:pathLst>
                <a:path w="1091" h="898" extrusionOk="0">
                  <a:moveTo>
                    <a:pt x="217" y="1"/>
                  </a:moveTo>
                  <a:cubicBezTo>
                    <a:pt x="148" y="1"/>
                    <a:pt x="79" y="39"/>
                    <a:pt x="57" y="130"/>
                  </a:cubicBezTo>
                  <a:cubicBezTo>
                    <a:pt x="0" y="355"/>
                    <a:pt x="75" y="607"/>
                    <a:pt x="263" y="748"/>
                  </a:cubicBezTo>
                  <a:cubicBezTo>
                    <a:pt x="375" y="841"/>
                    <a:pt x="506" y="888"/>
                    <a:pt x="656" y="897"/>
                  </a:cubicBezTo>
                  <a:cubicBezTo>
                    <a:pt x="749" y="888"/>
                    <a:pt x="843" y="869"/>
                    <a:pt x="927" y="822"/>
                  </a:cubicBezTo>
                  <a:cubicBezTo>
                    <a:pt x="1090" y="733"/>
                    <a:pt x="1004" y="508"/>
                    <a:pt x="849" y="508"/>
                  </a:cubicBezTo>
                  <a:cubicBezTo>
                    <a:pt x="826" y="508"/>
                    <a:pt x="802" y="512"/>
                    <a:pt x="777" y="523"/>
                  </a:cubicBezTo>
                  <a:cubicBezTo>
                    <a:pt x="739" y="546"/>
                    <a:pt x="697" y="556"/>
                    <a:pt x="653" y="556"/>
                  </a:cubicBezTo>
                  <a:cubicBezTo>
                    <a:pt x="589" y="556"/>
                    <a:pt x="524" y="534"/>
                    <a:pt x="468" y="495"/>
                  </a:cubicBezTo>
                  <a:cubicBezTo>
                    <a:pt x="394" y="429"/>
                    <a:pt x="356" y="317"/>
                    <a:pt x="384" y="214"/>
                  </a:cubicBezTo>
                  <a:cubicBezTo>
                    <a:pt x="423" y="86"/>
                    <a:pt x="319" y="1"/>
                    <a:pt x="217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7101828" y="1977545"/>
              <a:ext cx="59317" cy="4370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71" y="1"/>
                  </a:moveTo>
                  <a:cubicBezTo>
                    <a:pt x="300" y="1"/>
                    <a:pt x="230" y="26"/>
                    <a:pt x="179" y="78"/>
                  </a:cubicBezTo>
                  <a:cubicBezTo>
                    <a:pt x="1" y="256"/>
                    <a:pt x="123" y="546"/>
                    <a:pt x="375" y="546"/>
                  </a:cubicBezTo>
                  <a:cubicBezTo>
                    <a:pt x="619" y="546"/>
                    <a:pt x="740" y="256"/>
                    <a:pt x="562" y="78"/>
                  </a:cubicBezTo>
                  <a:cubicBezTo>
                    <a:pt x="511" y="26"/>
                    <a:pt x="441" y="1"/>
                    <a:pt x="371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7212696" y="2051911"/>
              <a:ext cx="58517" cy="44268"/>
            </a:xfrm>
            <a:custGeom>
              <a:avLst/>
              <a:gdLst/>
              <a:ahLst/>
              <a:cxnLst/>
              <a:rect l="l" t="t" r="r" b="b"/>
              <a:pathLst>
                <a:path w="731" h="553" extrusionOk="0">
                  <a:moveTo>
                    <a:pt x="361" y="0"/>
                  </a:moveTo>
                  <a:cubicBezTo>
                    <a:pt x="291" y="0"/>
                    <a:pt x="221" y="28"/>
                    <a:pt x="169" y="85"/>
                  </a:cubicBezTo>
                  <a:cubicBezTo>
                    <a:pt x="1" y="253"/>
                    <a:pt x="123" y="552"/>
                    <a:pt x="366" y="552"/>
                  </a:cubicBezTo>
                  <a:cubicBezTo>
                    <a:pt x="609" y="552"/>
                    <a:pt x="731" y="253"/>
                    <a:pt x="553" y="85"/>
                  </a:cubicBezTo>
                  <a:cubicBezTo>
                    <a:pt x="502" y="28"/>
                    <a:pt x="431" y="0"/>
                    <a:pt x="361" y="0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7186520" y="2120834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0" y="768"/>
                    <a:pt x="450" y="1217"/>
                  </a:cubicBezTo>
                  <a:cubicBezTo>
                    <a:pt x="595" y="1362"/>
                    <a:pt x="773" y="1427"/>
                    <a:pt x="948" y="1427"/>
                  </a:cubicBezTo>
                  <a:cubicBezTo>
                    <a:pt x="1315" y="1427"/>
                    <a:pt x="1666" y="1142"/>
                    <a:pt x="1666" y="711"/>
                  </a:cubicBezTo>
                  <a:cubicBezTo>
                    <a:pt x="1666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6946772" y="1961295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1" y="767"/>
                    <a:pt x="450" y="1217"/>
                  </a:cubicBezTo>
                  <a:cubicBezTo>
                    <a:pt x="596" y="1362"/>
                    <a:pt x="775" y="1427"/>
                    <a:pt x="950" y="1427"/>
                  </a:cubicBezTo>
                  <a:cubicBezTo>
                    <a:pt x="1316" y="1427"/>
                    <a:pt x="1667" y="1144"/>
                    <a:pt x="1667" y="721"/>
                  </a:cubicBezTo>
                  <a:cubicBezTo>
                    <a:pt x="1667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34224" y="-572814"/>
            <a:ext cx="7840407" cy="7278414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2723746" y="1408385"/>
            <a:ext cx="6411885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rgbClr val="00206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Dặn dò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A78ED1-9815-49D1-B92D-BB7A8DEF0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519" y="228600"/>
            <a:ext cx="9265787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7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33" b="83611" l="9000" r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967" b="16031"/>
          <a:stretch/>
        </p:blipFill>
        <p:spPr>
          <a:xfrm>
            <a:off x="0" y="0"/>
            <a:ext cx="3490194" cy="352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0224" y="2171700"/>
            <a:ext cx="7699330" cy="1569586"/>
          </a:xfrm>
          <a:prstGeom prst="rect">
            <a:avLst/>
          </a:prstGeom>
          <a:noFill/>
        </p:spPr>
        <p:txBody>
          <a:bodyPr wrap="square" lIns="45647" tIns="22823" rIns="45647" bIns="22823" rtlCol="0">
            <a:spAutoFit/>
          </a:bodyPr>
          <a:lstStyle/>
          <a:p>
            <a:pPr algn="ctr"/>
            <a:r>
              <a:rPr lang="en-US" sz="9900">
                <a:solidFill>
                  <a:srgbClr val="0070C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Khởi động</a:t>
            </a:r>
            <a:r>
              <a:rPr lang="en-US" sz="9900" smtClean="0">
                <a:solidFill>
                  <a:srgbClr val="0070C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:</a:t>
            </a:r>
            <a:endParaRPr lang="en-US" sz="3300">
              <a:solidFill>
                <a:srgbClr val="0070C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96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Giữ Gìn Vệ Sinh Trường Lớp">
            <a:hlinkClick r:id="" action="ppaction://media"/>
            <a:extLst>
              <a:ext uri="{FF2B5EF4-FFF2-40B4-BE49-F238E27FC236}">
                <a16:creationId xmlns:a16="http://schemas.microsoft.com/office/drawing/2014/main" id="{E9C98326-F1BB-47C4-AD48-1E78009909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519" y="152400"/>
            <a:ext cx="11730361" cy="659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98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51942" y="2155913"/>
            <a:ext cx="9732430" cy="815887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</a:t>
            </a: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14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 </a:t>
            </a:r>
            <a:r>
              <a:rPr kumimoji="0" lang="en-GB" sz="3491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Tiết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6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 </a:t>
            </a:r>
            <a:r>
              <a:rPr kumimoji="0" lang="en-GB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Đọc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mở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rộng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63306" y="1470113"/>
            <a:ext cx="9732430" cy="815887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Tiếng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Việt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50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3519" y="304800"/>
            <a:ext cx="11619304" cy="1230809"/>
            <a:chOff x="294783" y="915918"/>
            <a:chExt cx="10416046" cy="1230809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viết về các hoạt động giữ gìn môi trường xanh, sạch, đẹp ở nhà trường.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8A1A376-72E4-460D-951F-7397EAD3608D}"/>
              </a:ext>
            </a:extLst>
          </p:cNvPr>
          <p:cNvSpPr txBox="1"/>
          <p:nvPr/>
        </p:nvSpPr>
        <p:spPr>
          <a:xfrm>
            <a:off x="1089819" y="5440680"/>
            <a:ext cx="9982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Các bài bài thầy cô tham khảo:</a:t>
            </a:r>
          </a:p>
          <a:p>
            <a:r>
              <a:rPr lang="en-US" sz="2800"/>
              <a:t>https://baothanhhoa.vn/moi-truong/quan-tam-giao-duc-bao-ve-moi-truong-trong-truong-hoc/102717.htm</a:t>
            </a:r>
          </a:p>
        </p:txBody>
      </p:sp>
      <p:pic>
        <p:nvPicPr>
          <p:cNvPr id="1026" name="Picture 2" descr="Quan tâm giáo dục bảo vệ môi trường trong trường học">
            <a:extLst>
              <a:ext uri="{FF2B5EF4-FFF2-40B4-BE49-F238E27FC236}">
                <a16:creationId xmlns:a16="http://schemas.microsoft.com/office/drawing/2014/main" id="{653350BB-64EA-4A71-9C78-840AB446F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203" y="1612152"/>
            <a:ext cx="4847431" cy="372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229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3519" y="304800"/>
            <a:ext cx="11619304" cy="1230809"/>
            <a:chOff x="294783" y="915918"/>
            <a:chExt cx="10416046" cy="1230809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viết về các hoạt động giữ gìn môi trường xanh, sạch, đẹp ở nhà trường.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8A1A376-72E4-460D-951F-7397EAD3608D}"/>
              </a:ext>
            </a:extLst>
          </p:cNvPr>
          <p:cNvSpPr txBox="1"/>
          <p:nvPr/>
        </p:nvSpPr>
        <p:spPr>
          <a:xfrm>
            <a:off x="1089819" y="5440680"/>
            <a:ext cx="9982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Các bài báo thầy cô tham khảo:</a:t>
            </a:r>
          </a:p>
          <a:p>
            <a:r>
              <a:rPr lang="en-US" sz="2800"/>
              <a:t>https://www.baohaugiang.com.vn/giao-duc/bao-ve-moi-truong-trong-truong-hoc-87632.html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9C356EB-4F83-49D0-BA70-FEA6602BE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225" y="1928813"/>
            <a:ext cx="449580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63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3519" y="304800"/>
            <a:ext cx="11619304" cy="1230809"/>
            <a:chOff x="294783" y="915918"/>
            <a:chExt cx="10416046" cy="1230809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073041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+mj-lt"/>
                  <a:ea typeface="Arial-Rounded" pitchFamily="34" charset="0"/>
                  <a:cs typeface="Arial-Rounded" pitchFamily="34" charset="0"/>
                </a:rPr>
                <a:t>Tìm đọc sách, báo viết về các hoạt động giữ gìn môi trường xanh, sạch, đẹp ở nhà trường.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8A1A376-72E4-460D-951F-7397EAD3608D}"/>
              </a:ext>
            </a:extLst>
          </p:cNvPr>
          <p:cNvSpPr txBox="1"/>
          <p:nvPr/>
        </p:nvSpPr>
        <p:spPr>
          <a:xfrm>
            <a:off x="1089819" y="5440680"/>
            <a:ext cx="9982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/>
              <a:t>Các bài báo thầy cô tham khảo:</a:t>
            </a:r>
          </a:p>
          <a:p>
            <a:r>
              <a:rPr lang="en-US" sz="2800"/>
              <a:t>https://hutbephot247.com/hoc-sinh-sinh-vien-can-lam-gi-de-bao-ve-moi-truong/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BC5FCC7-38D0-467A-BD64-3F126668D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119" y="1716988"/>
            <a:ext cx="6477794" cy="360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062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975519" y="511942"/>
            <a:ext cx="12528392" cy="731520"/>
            <a:chOff x="294783" y="915918"/>
            <a:chExt cx="12528392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47742" y="1044632"/>
              <a:ext cx="117754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solidFill>
                    <a:schemeClr val="tx1"/>
                  </a:solidFill>
                  <a:latin typeface="Arial" panose="020B0604020202020204" pitchFamily="34" charset="0"/>
                  <a:ea typeface="Arial-Rounded" pitchFamily="34" charset="0"/>
                  <a:cs typeface="Arial" panose="020B0604020202020204" pitchFamily="34" charset="0"/>
                </a:rPr>
                <a:t>Chia sẻ với các bạn về những điều em đã đọc.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80BCEF8-9677-41FC-B7C1-19FDE5586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519" y="2057400"/>
            <a:ext cx="5103165" cy="392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8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249BC14-F1C4-4295-BEC7-7F47C3886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00A281-74B2-40ED-953B-2706DC483A72}"/>
              </a:ext>
            </a:extLst>
          </p:cNvPr>
          <p:cNvSpPr txBox="1"/>
          <p:nvPr/>
        </p:nvSpPr>
        <p:spPr>
          <a:xfrm>
            <a:off x="2940095" y="1939028"/>
            <a:ext cx="6544367" cy="257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gìn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môi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387" b="1" kern="1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5387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85064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212</Words>
  <Application>Microsoft Office PowerPoint</Application>
  <PresentationFormat>Custom</PresentationFormat>
  <Paragraphs>29</Paragraphs>
  <Slides>12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等线</vt:lpstr>
      <vt:lpstr>HP001 4 hàng</vt:lpstr>
      <vt:lpstr>Arial</vt:lpstr>
      <vt:lpstr>HP001</vt:lpstr>
      <vt:lpstr>Arial Rounded MT Bold</vt:lpstr>
      <vt:lpstr>Delius Unicase</vt:lpstr>
      <vt:lpstr>等线 Light</vt:lpstr>
      <vt:lpstr>Comfortaa</vt:lpstr>
      <vt:lpstr>Arial-Rounded</vt:lpstr>
      <vt:lpstr>Chewy</vt:lpstr>
      <vt:lpstr>Montserrat</vt:lpstr>
      <vt:lpstr>Kalam</vt:lpstr>
      <vt:lpstr>Times New Roman</vt:lpstr>
      <vt:lpstr>Response to Intervention: The Alphabet by Slidesgo</vt:lpstr>
      <vt:lpstr>5_Doodle Sketchbook by Slidesgo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Intervention: The Alphabet</dc:title>
  <dc:creator>PC</dc:creator>
  <cp:lastModifiedBy>Minh Phuong</cp:lastModifiedBy>
  <cp:revision>112</cp:revision>
  <dcterms:modified xsi:type="dcterms:W3CDTF">2022-03-03T15:25:03Z</dcterms:modified>
</cp:coreProperties>
</file>