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4"/>
  </p:notesMasterIdLst>
  <p:sldIdLst>
    <p:sldId id="310" r:id="rId2"/>
    <p:sldId id="333" r:id="rId3"/>
    <p:sldId id="370" r:id="rId4"/>
    <p:sldId id="319" r:id="rId5"/>
    <p:sldId id="360" r:id="rId6"/>
    <p:sldId id="361" r:id="rId7"/>
    <p:sldId id="363" r:id="rId8"/>
    <p:sldId id="364" r:id="rId9"/>
    <p:sldId id="334" r:id="rId10"/>
    <p:sldId id="369" r:id="rId11"/>
    <p:sldId id="341" r:id="rId12"/>
    <p:sldId id="259" r:id="rId13"/>
  </p:sldIdLst>
  <p:sldSz cx="12161838" cy="6858000"/>
  <p:notesSz cx="6858000" cy="9144000"/>
  <p:embeddedFontLst>
    <p:embeddedFont>
      <p:font typeface="Arial-Rounded" panose="020B0604020202020204" charset="0"/>
      <p:regular r:id="rId15"/>
    </p:embeddedFont>
    <p:embeddedFont>
      <p:font typeface="Arial Rounded MT Bold" panose="020F0704030504030204" pitchFamily="34" charset="0"/>
      <p:regular r:id="rId16"/>
    </p:embeddedFont>
    <p:embeddedFont>
      <p:font typeface="Delius Unicase" panose="020B0604020202020204" charset="0"/>
      <p:regular r:id="rId17"/>
      <p:bold r:id="rId18"/>
    </p:embeddedFont>
    <p:embeddedFont>
      <p:font typeface="Chewy" panose="020B0604020202020204" charset="0"/>
      <p:regular r:id="rId19"/>
    </p:embeddedFont>
    <p:embeddedFont>
      <p:font typeface="Comfortaa" panose="020B0604020202020204" charset="0"/>
      <p:regular r:id="rId20"/>
      <p:bold r:id="rId21"/>
    </p:embeddedFont>
  </p:embeddedFontLst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F5C2F"/>
    <a:srgbClr val="FF8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1FF5F6-DF97-4530-A9B8-7C82EA46FD81}">
  <a:tblStyle styleId="{A21FF5F6-DF97-4530-A9B8-7C82EA46FD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22" autoAdjust="0"/>
  </p:normalViewPr>
  <p:slideViewPr>
    <p:cSldViewPr>
      <p:cViewPr varScale="1">
        <p:scale>
          <a:sx n="60" d="100"/>
          <a:sy n="60" d="100"/>
        </p:scale>
        <p:origin x="106" y="10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33499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79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Nguồn: https://www.thiennhien.org/bao-ve-ho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88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Nguồn: https://www.thiennhien.org/bao-ve-ho</a:t>
            </a:r>
          </a:p>
          <a:p>
            <a:pPr marL="158750" indent="0">
              <a:buNone/>
            </a:pPr>
            <a:r>
              <a:rPr lang="en-US"/>
              <a:t>GV có thể vào trực tiếp trang web đọc cho rõ 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31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Nguồn: https://www.thiennhien.org/bao-ve-ho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88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Nguồn: https://www.thiennhien.org/bao-ve-ho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13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Nguồn: https://www.thiennhien.org/bao-ve-ho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47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68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4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8f342dae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8f342dae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48614" y="2290933"/>
            <a:ext cx="3435879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4497247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05330" y="5656803"/>
            <a:ext cx="5256508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"/>
          <p:cNvSpPr/>
          <p:nvPr/>
        </p:nvSpPr>
        <p:spPr>
          <a:xfrm flipH="1">
            <a:off x="10963743" y="2290934"/>
            <a:ext cx="1198095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/>
          <p:cNvSpPr/>
          <p:nvPr/>
        </p:nvSpPr>
        <p:spPr>
          <a:xfrm flipH="1">
            <a:off x="11444232" y="3994782"/>
            <a:ext cx="92206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"/>
          <p:cNvSpPr/>
          <p:nvPr/>
        </p:nvSpPr>
        <p:spPr>
          <a:xfrm flipH="1">
            <a:off x="10656421" y="5782695"/>
            <a:ext cx="92206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"/>
          <p:cNvSpPr/>
          <p:nvPr/>
        </p:nvSpPr>
        <p:spPr>
          <a:xfrm flipH="1">
            <a:off x="10967246" y="5534815"/>
            <a:ext cx="200531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"/>
          <p:cNvSpPr/>
          <p:nvPr/>
        </p:nvSpPr>
        <p:spPr>
          <a:xfrm flipH="1">
            <a:off x="10463902" y="5310636"/>
            <a:ext cx="92302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"/>
          <p:cNvSpPr/>
          <p:nvPr/>
        </p:nvSpPr>
        <p:spPr>
          <a:xfrm flipH="1">
            <a:off x="11709838" y="3554543"/>
            <a:ext cx="207874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"/>
          <p:cNvSpPr/>
          <p:nvPr/>
        </p:nvSpPr>
        <p:spPr>
          <a:xfrm flipH="1">
            <a:off x="9719382" y="6347203"/>
            <a:ext cx="207874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994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90AC2C-89A7-5B45-AA29-0F43CAD1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0F5861-FF02-9541-AD80-582F1864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55C0A-AF44-4240-926F-CF039BC8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/>
              <a:t>2022/3/18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AFDC4E-8BFD-B54A-BF9A-81919CC7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656241-BFAA-974E-8319-98CB0818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0968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90AC2C-89A7-5B45-AA29-0F43CAD1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0F5861-FF02-9541-AD80-582F1864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55C0A-AF44-4240-926F-CF039BC8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/>
              <a:t>2022/3/18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AFDC4E-8BFD-B54A-BF9A-81919CC7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656241-BFAA-974E-8319-98CB0818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8397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10264543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78" r:id="rId3"/>
    <p:sldLayoutId id="2147483679" r:id="rId4"/>
    <p:sldLayoutId id="2147483680" r:id="rId5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76346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Ố ĐẦU NHỎ CON ĐẦU TO - Phim hoạt hình biên soạn cho trẻ em 201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5919" y="247650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7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3BB4B1-AF3B-41CE-8784-3409ED99CE4D}"/>
              </a:ext>
            </a:extLst>
          </p:cNvPr>
          <p:cNvSpPr txBox="1"/>
          <p:nvPr/>
        </p:nvSpPr>
        <p:spPr>
          <a:xfrm>
            <a:off x="745653" y="533400"/>
            <a:ext cx="10670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NHẬT KÍ ĐỌC SÁCH CỦA EM</a:t>
            </a:r>
            <a:endParaRPr lang="en-US" sz="3600" i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122" name="Picture 2" descr="Notebook Cartoon Vector Illustration Black White Stock Vector (Royalty  Free) 732356062">
            <a:extLst>
              <a:ext uri="{FF2B5EF4-FFF2-40B4-BE49-F238E27FC236}">
                <a16:creationId xmlns:a16="http://schemas.microsoft.com/office/drawing/2014/main" id="{34EF2433-A803-4D8F-85C6-E0A96548C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4" b="86429" l="3226" r="986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804"/>
          <a:stretch/>
        </p:blipFill>
        <p:spPr bwMode="auto">
          <a:xfrm>
            <a:off x="3756819" y="1255931"/>
            <a:ext cx="4648200" cy="52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20242A-5C09-4B84-B64F-EE746B7BA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8556" y="3900758"/>
            <a:ext cx="1752601" cy="1234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4C3A1-6DC0-40B5-AA10-8FD1FEB91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1428" y="1964930"/>
            <a:ext cx="2706859" cy="206062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0B7725D-E2DE-4127-B972-CF5EEDEC0E67}"/>
              </a:ext>
            </a:extLst>
          </p:cNvPr>
          <p:cNvSpPr/>
          <p:nvPr/>
        </p:nvSpPr>
        <p:spPr>
          <a:xfrm>
            <a:off x="4891428" y="2057400"/>
            <a:ext cx="2706859" cy="3810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9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35"/>
          <p:cNvGrpSpPr/>
          <p:nvPr/>
        </p:nvGrpSpPr>
        <p:grpSpPr>
          <a:xfrm rot="684726" flipH="1">
            <a:off x="10253723" y="432956"/>
            <a:ext cx="1801424" cy="2127541"/>
            <a:chOff x="6279400" y="1444575"/>
            <a:chExt cx="1466035" cy="1727152"/>
          </a:xfrm>
        </p:grpSpPr>
        <p:sp>
          <p:nvSpPr>
            <p:cNvPr id="672" name="Google Shape;672;p35"/>
            <p:cNvSpPr/>
            <p:nvPr/>
          </p:nvSpPr>
          <p:spPr>
            <a:xfrm>
              <a:off x="6309338" y="1444575"/>
              <a:ext cx="1436097" cy="1632780"/>
            </a:xfrm>
            <a:custGeom>
              <a:avLst/>
              <a:gdLst/>
              <a:ahLst/>
              <a:cxnLst/>
              <a:rect l="l" t="t" r="r" b="b"/>
              <a:pathLst>
                <a:path w="17940" h="20397" extrusionOk="0">
                  <a:moveTo>
                    <a:pt x="14656" y="1"/>
                  </a:moveTo>
                  <a:cubicBezTo>
                    <a:pt x="13685" y="1"/>
                    <a:pt x="12751" y="436"/>
                    <a:pt x="12128" y="1215"/>
                  </a:cubicBezTo>
                  <a:lnTo>
                    <a:pt x="796" y="15270"/>
                  </a:lnTo>
                  <a:cubicBezTo>
                    <a:pt x="253" y="15925"/>
                    <a:pt x="0" y="16767"/>
                    <a:pt x="75" y="17610"/>
                  </a:cubicBezTo>
                  <a:cubicBezTo>
                    <a:pt x="103" y="17937"/>
                    <a:pt x="187" y="18255"/>
                    <a:pt x="309" y="18564"/>
                  </a:cubicBezTo>
                  <a:cubicBezTo>
                    <a:pt x="655" y="19369"/>
                    <a:pt x="1339" y="19996"/>
                    <a:pt x="2181" y="20258"/>
                  </a:cubicBezTo>
                  <a:cubicBezTo>
                    <a:pt x="2488" y="20351"/>
                    <a:pt x="2803" y="20396"/>
                    <a:pt x="3114" y="20396"/>
                  </a:cubicBezTo>
                  <a:cubicBezTo>
                    <a:pt x="4081" y="20396"/>
                    <a:pt x="5020" y="19960"/>
                    <a:pt x="5643" y="19182"/>
                  </a:cubicBezTo>
                  <a:lnTo>
                    <a:pt x="16985" y="5126"/>
                  </a:lnTo>
                  <a:cubicBezTo>
                    <a:pt x="17818" y="4106"/>
                    <a:pt x="17939" y="2675"/>
                    <a:pt x="17303" y="1514"/>
                  </a:cubicBezTo>
                  <a:cubicBezTo>
                    <a:pt x="16863" y="756"/>
                    <a:pt x="16115" y="213"/>
                    <a:pt x="15244" y="54"/>
                  </a:cubicBezTo>
                  <a:cubicBezTo>
                    <a:pt x="15048" y="18"/>
                    <a:pt x="14851" y="1"/>
                    <a:pt x="14656" y="1"/>
                  </a:cubicBezTo>
                  <a:close/>
                </a:path>
              </a:pathLst>
            </a:custGeom>
            <a:solidFill>
              <a:srgbClr val="FF8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6334074" y="1448898"/>
              <a:ext cx="1359649" cy="1617330"/>
            </a:xfrm>
            <a:custGeom>
              <a:avLst/>
              <a:gdLst/>
              <a:ahLst/>
              <a:cxnLst/>
              <a:rect l="l" t="t" r="r" b="b"/>
              <a:pathLst>
                <a:path w="16985" h="20204" extrusionOk="0">
                  <a:moveTo>
                    <a:pt x="14935" y="0"/>
                  </a:moveTo>
                  <a:lnTo>
                    <a:pt x="0" y="18510"/>
                  </a:lnTo>
                  <a:cubicBezTo>
                    <a:pt x="337" y="19315"/>
                    <a:pt x="1030" y="19942"/>
                    <a:pt x="1872" y="20204"/>
                  </a:cubicBezTo>
                  <a:lnTo>
                    <a:pt x="16985" y="1460"/>
                  </a:lnTo>
                  <a:cubicBezTo>
                    <a:pt x="16545" y="702"/>
                    <a:pt x="15796" y="159"/>
                    <a:pt x="14935" y="0"/>
                  </a:cubicBezTo>
                  <a:close/>
                </a:path>
              </a:pathLst>
            </a:custGeom>
            <a:solidFill>
              <a:srgbClr val="FFB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6279400" y="2786767"/>
              <a:ext cx="376075" cy="384960"/>
            </a:xfrm>
            <a:custGeom>
              <a:avLst/>
              <a:gdLst/>
              <a:ahLst/>
              <a:cxnLst/>
              <a:rect l="l" t="t" r="r" b="b"/>
              <a:pathLst>
                <a:path w="4698" h="4809" extrusionOk="0">
                  <a:moveTo>
                    <a:pt x="449" y="0"/>
                  </a:moveTo>
                  <a:cubicBezTo>
                    <a:pt x="449" y="0"/>
                    <a:pt x="49" y="4576"/>
                    <a:pt x="4" y="4800"/>
                  </a:cubicBezTo>
                  <a:lnTo>
                    <a:pt x="4" y="4800"/>
                  </a:lnTo>
                  <a:lnTo>
                    <a:pt x="4698" y="3416"/>
                  </a:lnTo>
                  <a:lnTo>
                    <a:pt x="449" y="0"/>
                  </a:lnTo>
                  <a:close/>
                  <a:moveTo>
                    <a:pt x="4" y="4800"/>
                  </a:moveTo>
                  <a:lnTo>
                    <a:pt x="0" y="4801"/>
                  </a:lnTo>
                  <a:cubicBezTo>
                    <a:pt x="0" y="4806"/>
                    <a:pt x="1" y="4808"/>
                    <a:pt x="1" y="4808"/>
                  </a:cubicBezTo>
                  <a:cubicBezTo>
                    <a:pt x="2" y="4808"/>
                    <a:pt x="3" y="4805"/>
                    <a:pt x="4" y="480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6279400" y="3024194"/>
              <a:ext cx="143850" cy="146171"/>
            </a:xfrm>
            <a:custGeom>
              <a:avLst/>
              <a:gdLst/>
              <a:ahLst/>
              <a:cxnLst/>
              <a:rect l="l" t="t" r="r" b="b"/>
              <a:pathLst>
                <a:path w="1797" h="1826" extrusionOk="0">
                  <a:moveTo>
                    <a:pt x="178" y="1"/>
                  </a:moveTo>
                  <a:cubicBezTo>
                    <a:pt x="94" y="927"/>
                    <a:pt x="19" y="1732"/>
                    <a:pt x="0" y="1826"/>
                  </a:cubicBezTo>
                  <a:lnTo>
                    <a:pt x="1797" y="1302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7261446" y="1444575"/>
              <a:ext cx="483982" cy="432830"/>
            </a:xfrm>
            <a:custGeom>
              <a:avLst/>
              <a:gdLst/>
              <a:ahLst/>
              <a:cxnLst/>
              <a:rect l="l" t="t" r="r" b="b"/>
              <a:pathLst>
                <a:path w="6046" h="5407" extrusionOk="0">
                  <a:moveTo>
                    <a:pt x="2758" y="1"/>
                  </a:moveTo>
                  <a:cubicBezTo>
                    <a:pt x="1782" y="1"/>
                    <a:pt x="849" y="436"/>
                    <a:pt x="234" y="1215"/>
                  </a:cubicBezTo>
                  <a:lnTo>
                    <a:pt x="0" y="1495"/>
                  </a:lnTo>
                  <a:lnTo>
                    <a:pt x="4857" y="5407"/>
                  </a:lnTo>
                  <a:lnTo>
                    <a:pt x="5081" y="5126"/>
                  </a:lnTo>
                  <a:cubicBezTo>
                    <a:pt x="5914" y="4106"/>
                    <a:pt x="6045" y="2675"/>
                    <a:pt x="5400" y="1523"/>
                  </a:cubicBezTo>
                  <a:cubicBezTo>
                    <a:pt x="4960" y="756"/>
                    <a:pt x="4211" y="213"/>
                    <a:pt x="3350" y="54"/>
                  </a:cubicBezTo>
                  <a:cubicBezTo>
                    <a:pt x="3152" y="18"/>
                    <a:pt x="2954" y="1"/>
                    <a:pt x="2758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7192524" y="1534551"/>
              <a:ext cx="480940" cy="398809"/>
            </a:xfrm>
            <a:custGeom>
              <a:avLst/>
              <a:gdLst/>
              <a:ahLst/>
              <a:cxnLst/>
              <a:rect l="l" t="t" r="r" b="b"/>
              <a:pathLst>
                <a:path w="6008" h="4982" extrusionOk="0">
                  <a:moveTo>
                    <a:pt x="791" y="0"/>
                  </a:moveTo>
                  <a:cubicBezTo>
                    <a:pt x="590" y="0"/>
                    <a:pt x="391" y="89"/>
                    <a:pt x="253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2" y="4931"/>
                    <a:pt x="5057" y="4982"/>
                    <a:pt x="5211" y="4982"/>
                  </a:cubicBezTo>
                  <a:cubicBezTo>
                    <a:pt x="5413" y="4982"/>
                    <a:pt x="5613" y="4893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74"/>
                    <a:pt x="5662" y="3731"/>
                  </a:cubicBezTo>
                  <a:lnTo>
                    <a:pt x="1226" y="156"/>
                  </a:lnTo>
                  <a:cubicBezTo>
                    <a:pt x="1097" y="51"/>
                    <a:pt x="943" y="0"/>
                    <a:pt x="791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7066686" y="1700093"/>
              <a:ext cx="480940" cy="398249"/>
            </a:xfrm>
            <a:custGeom>
              <a:avLst/>
              <a:gdLst/>
              <a:ahLst/>
              <a:cxnLst/>
              <a:rect l="l" t="t" r="r" b="b"/>
              <a:pathLst>
                <a:path w="6008" h="4975" extrusionOk="0">
                  <a:moveTo>
                    <a:pt x="795" y="0"/>
                  </a:moveTo>
                  <a:cubicBezTo>
                    <a:pt x="593" y="0"/>
                    <a:pt x="391" y="89"/>
                    <a:pt x="253" y="259"/>
                  </a:cubicBezTo>
                  <a:lnTo>
                    <a:pt x="243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1" y="4926"/>
                    <a:pt x="5055" y="4975"/>
                    <a:pt x="5208" y="4975"/>
                  </a:cubicBezTo>
                  <a:cubicBezTo>
                    <a:pt x="5411" y="4975"/>
                    <a:pt x="5612" y="4889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26" y="156"/>
                  </a:lnTo>
                  <a:cubicBezTo>
                    <a:pt x="1101" y="51"/>
                    <a:pt x="948" y="0"/>
                    <a:pt x="795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7136329" y="1620684"/>
              <a:ext cx="481020" cy="398249"/>
            </a:xfrm>
            <a:custGeom>
              <a:avLst/>
              <a:gdLst/>
              <a:ahLst/>
              <a:cxnLst/>
              <a:rect l="l" t="t" r="r" b="b"/>
              <a:pathLst>
                <a:path w="6009" h="4975" extrusionOk="0">
                  <a:moveTo>
                    <a:pt x="798" y="0"/>
                  </a:moveTo>
                  <a:cubicBezTo>
                    <a:pt x="595" y="0"/>
                    <a:pt x="395" y="89"/>
                    <a:pt x="262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7" y="1251"/>
                  </a:cubicBezTo>
                  <a:lnTo>
                    <a:pt x="4782" y="4826"/>
                  </a:lnTo>
                  <a:cubicBezTo>
                    <a:pt x="4907" y="4926"/>
                    <a:pt x="5059" y="4975"/>
                    <a:pt x="5211" y="4975"/>
                  </a:cubicBezTo>
                  <a:cubicBezTo>
                    <a:pt x="5413" y="4975"/>
                    <a:pt x="5616" y="4889"/>
                    <a:pt x="5755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36" y="156"/>
                  </a:lnTo>
                  <a:cubicBezTo>
                    <a:pt x="1106" y="51"/>
                    <a:pt x="951" y="0"/>
                    <a:pt x="798" y="0"/>
                  </a:cubicBezTo>
                  <a:close/>
                </a:path>
              </a:pathLst>
            </a:custGeom>
            <a:solidFill>
              <a:srgbClr val="C5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7119839" y="2040784"/>
              <a:ext cx="87335" cy="71885"/>
            </a:xfrm>
            <a:custGeom>
              <a:avLst/>
              <a:gdLst/>
              <a:ahLst/>
              <a:cxnLst/>
              <a:rect l="l" t="t" r="r" b="b"/>
              <a:pathLst>
                <a:path w="1091" h="898" extrusionOk="0">
                  <a:moveTo>
                    <a:pt x="217" y="1"/>
                  </a:moveTo>
                  <a:cubicBezTo>
                    <a:pt x="148" y="1"/>
                    <a:pt x="79" y="39"/>
                    <a:pt x="57" y="130"/>
                  </a:cubicBezTo>
                  <a:cubicBezTo>
                    <a:pt x="0" y="355"/>
                    <a:pt x="75" y="607"/>
                    <a:pt x="263" y="748"/>
                  </a:cubicBezTo>
                  <a:cubicBezTo>
                    <a:pt x="375" y="841"/>
                    <a:pt x="506" y="888"/>
                    <a:pt x="656" y="897"/>
                  </a:cubicBezTo>
                  <a:cubicBezTo>
                    <a:pt x="749" y="888"/>
                    <a:pt x="843" y="869"/>
                    <a:pt x="927" y="822"/>
                  </a:cubicBezTo>
                  <a:cubicBezTo>
                    <a:pt x="1090" y="733"/>
                    <a:pt x="1004" y="508"/>
                    <a:pt x="849" y="508"/>
                  </a:cubicBezTo>
                  <a:cubicBezTo>
                    <a:pt x="826" y="508"/>
                    <a:pt x="802" y="512"/>
                    <a:pt x="777" y="523"/>
                  </a:cubicBezTo>
                  <a:cubicBezTo>
                    <a:pt x="739" y="546"/>
                    <a:pt x="697" y="556"/>
                    <a:pt x="653" y="556"/>
                  </a:cubicBezTo>
                  <a:cubicBezTo>
                    <a:pt x="589" y="556"/>
                    <a:pt x="524" y="534"/>
                    <a:pt x="468" y="495"/>
                  </a:cubicBezTo>
                  <a:cubicBezTo>
                    <a:pt x="394" y="429"/>
                    <a:pt x="356" y="317"/>
                    <a:pt x="384" y="214"/>
                  </a:cubicBezTo>
                  <a:cubicBezTo>
                    <a:pt x="423" y="86"/>
                    <a:pt x="319" y="1"/>
                    <a:pt x="217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7101828" y="1977545"/>
              <a:ext cx="59317" cy="4370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71" y="1"/>
                  </a:moveTo>
                  <a:cubicBezTo>
                    <a:pt x="300" y="1"/>
                    <a:pt x="230" y="26"/>
                    <a:pt x="179" y="78"/>
                  </a:cubicBezTo>
                  <a:cubicBezTo>
                    <a:pt x="1" y="256"/>
                    <a:pt x="123" y="546"/>
                    <a:pt x="375" y="546"/>
                  </a:cubicBezTo>
                  <a:cubicBezTo>
                    <a:pt x="619" y="546"/>
                    <a:pt x="740" y="256"/>
                    <a:pt x="562" y="78"/>
                  </a:cubicBezTo>
                  <a:cubicBezTo>
                    <a:pt x="511" y="26"/>
                    <a:pt x="441" y="1"/>
                    <a:pt x="371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7212696" y="2051911"/>
              <a:ext cx="58517" cy="44268"/>
            </a:xfrm>
            <a:custGeom>
              <a:avLst/>
              <a:gdLst/>
              <a:ahLst/>
              <a:cxnLst/>
              <a:rect l="l" t="t" r="r" b="b"/>
              <a:pathLst>
                <a:path w="731" h="553" extrusionOk="0">
                  <a:moveTo>
                    <a:pt x="361" y="0"/>
                  </a:moveTo>
                  <a:cubicBezTo>
                    <a:pt x="291" y="0"/>
                    <a:pt x="221" y="28"/>
                    <a:pt x="169" y="85"/>
                  </a:cubicBezTo>
                  <a:cubicBezTo>
                    <a:pt x="1" y="253"/>
                    <a:pt x="123" y="552"/>
                    <a:pt x="366" y="552"/>
                  </a:cubicBezTo>
                  <a:cubicBezTo>
                    <a:pt x="609" y="552"/>
                    <a:pt x="731" y="253"/>
                    <a:pt x="553" y="85"/>
                  </a:cubicBezTo>
                  <a:cubicBezTo>
                    <a:pt x="502" y="28"/>
                    <a:pt x="431" y="0"/>
                    <a:pt x="361" y="0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7186520" y="2120834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0" y="768"/>
                    <a:pt x="450" y="1217"/>
                  </a:cubicBezTo>
                  <a:cubicBezTo>
                    <a:pt x="595" y="1362"/>
                    <a:pt x="773" y="1427"/>
                    <a:pt x="948" y="1427"/>
                  </a:cubicBezTo>
                  <a:cubicBezTo>
                    <a:pt x="1315" y="1427"/>
                    <a:pt x="1666" y="1142"/>
                    <a:pt x="1666" y="711"/>
                  </a:cubicBezTo>
                  <a:cubicBezTo>
                    <a:pt x="1666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6946772" y="1961295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1" y="767"/>
                    <a:pt x="450" y="1217"/>
                  </a:cubicBezTo>
                  <a:cubicBezTo>
                    <a:pt x="596" y="1362"/>
                    <a:pt x="775" y="1427"/>
                    <a:pt x="950" y="1427"/>
                  </a:cubicBezTo>
                  <a:cubicBezTo>
                    <a:pt x="1316" y="1427"/>
                    <a:pt x="1667" y="1144"/>
                    <a:pt x="1667" y="721"/>
                  </a:cubicBezTo>
                  <a:cubicBezTo>
                    <a:pt x="1667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34224" y="-572814"/>
            <a:ext cx="7840407" cy="7278414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2723746" y="1408385"/>
            <a:ext cx="6411885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rgbClr val="00206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Dặn dò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33" b="83611" l="9000" r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967" b="16031"/>
          <a:stretch/>
        </p:blipFill>
        <p:spPr>
          <a:xfrm>
            <a:off x="0" y="0"/>
            <a:ext cx="3490194" cy="352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0224" y="2171700"/>
            <a:ext cx="7699330" cy="3093080"/>
          </a:xfrm>
          <a:prstGeom prst="rect">
            <a:avLst/>
          </a:prstGeom>
          <a:noFill/>
        </p:spPr>
        <p:txBody>
          <a:bodyPr wrap="square" lIns="45647" tIns="22823" rIns="45647" bIns="22823" rtlCol="0">
            <a:spAutoFit/>
          </a:bodyPr>
          <a:lstStyle/>
          <a:p>
            <a:pPr algn="ctr"/>
            <a:r>
              <a:rPr lang="en-US" sz="9900">
                <a:solidFill>
                  <a:srgbClr val="0070C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Khởi động:</a:t>
            </a:r>
            <a:endParaRPr lang="en-US" sz="3300">
              <a:solidFill>
                <a:srgbClr val="0070C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00">
                <a:solidFill>
                  <a:srgbClr val="0070C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Thi đua các tổ xem tổ nào sưu tầm được nhiều sách, báo, bài thơ, câu chuyện… theo chủ đề thầy cô đã dặn dò.</a:t>
            </a:r>
          </a:p>
        </p:txBody>
      </p:sp>
    </p:spTree>
    <p:extLst>
      <p:ext uri="{BB962C8B-B14F-4D97-AF65-F5344CB8AC3E}">
        <p14:creationId xmlns:p14="http://schemas.microsoft.com/office/powerpoint/2010/main" val="144899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1">
            <a:extLst>
              <a:ext uri="{FF2B5EF4-FFF2-40B4-BE49-F238E27FC236}">
                <a16:creationId xmlns:a16="http://schemas.microsoft.com/office/drawing/2014/main" id="{824580FE-5A13-9A4F-9F64-99328C4DCC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8483"/>
            <a:ext cx="12161839" cy="684103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A2C2B9C-37DA-384E-92DE-2AD3A23ED26D}"/>
              </a:ext>
            </a:extLst>
          </p:cNvPr>
          <p:cNvSpPr/>
          <p:nvPr/>
        </p:nvSpPr>
        <p:spPr>
          <a:xfrm>
            <a:off x="515454" y="476616"/>
            <a:ext cx="11130931" cy="5904768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kumimoji="1" lang="zh-CN" altLang="en-US" sz="1795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1A1B94-C4AF-1149-A4A6-5F6344B5DEE7}"/>
              </a:ext>
            </a:extLst>
          </p:cNvPr>
          <p:cNvSpPr/>
          <p:nvPr/>
        </p:nvSpPr>
        <p:spPr>
          <a:xfrm>
            <a:off x="-223592" y="-162522"/>
            <a:ext cx="701509" cy="70150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kumimoji="1" lang="zh-CN" altLang="en-US" sz="1795" kern="120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8" name="任意形状 7">
            <a:extLst>
              <a:ext uri="{FF2B5EF4-FFF2-40B4-BE49-F238E27FC236}">
                <a16:creationId xmlns:a16="http://schemas.microsoft.com/office/drawing/2014/main" id="{9153E4A1-9D44-CD43-812A-70A8782EB5AC}"/>
              </a:ext>
            </a:extLst>
          </p:cNvPr>
          <p:cNvSpPr/>
          <p:nvPr/>
        </p:nvSpPr>
        <p:spPr>
          <a:xfrm>
            <a:off x="-402248" y="5463683"/>
            <a:ext cx="1835401" cy="1835401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2114">
              <a:buClrTx/>
              <a:defRPr/>
            </a:pPr>
            <a:endParaRPr kumimoji="1" lang="zh-CN" altLang="en-US" sz="1795" kern="120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57945BD-95E3-0F49-8787-3BB537976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00000">
            <a:off x="10930576" y="5131615"/>
            <a:ext cx="601288" cy="1763585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5BEFFA4A-86D3-964B-B651-3C754CCBEBBC}"/>
              </a:ext>
            </a:extLst>
          </p:cNvPr>
          <p:cNvSpPr/>
          <p:nvPr/>
        </p:nvSpPr>
        <p:spPr>
          <a:xfrm>
            <a:off x="10452578" y="-113608"/>
            <a:ext cx="416143" cy="416143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kumimoji="1" lang="zh-CN" altLang="en-US" sz="1795" kern="120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E8518E-2DE2-4F87-B134-9890A146D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59" y="1108238"/>
            <a:ext cx="4648839" cy="45178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4775C5-7ADB-40EF-9668-5ACAFF59A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5558" y="1214507"/>
            <a:ext cx="4713937" cy="441161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42937" y="520176"/>
            <a:ext cx="11619304" cy="731520"/>
            <a:chOff x="294783" y="915918"/>
            <a:chExt cx="10416046" cy="731520"/>
          </a:xfrm>
        </p:grpSpPr>
        <p:grpSp>
          <p:nvGrpSpPr>
            <p:cNvPr id="15" name="Group 14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17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8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079442" y="946398"/>
              <a:ext cx="9631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nói về việc bảo vệ động vật.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69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3519" y="304800"/>
            <a:ext cx="11619304" cy="731520"/>
            <a:chOff x="294783" y="915918"/>
            <a:chExt cx="10416046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nói về việc bảo vệ động vật.</a:t>
              </a:r>
            </a:p>
          </p:txBody>
        </p:sp>
      </p:grpSp>
      <p:pic>
        <p:nvPicPr>
          <p:cNvPr id="2" name="Hãy ngăn chặn nạn buôn bán hổ">
            <a:hlinkClick r:id="" action="ppaction://media"/>
            <a:extLst>
              <a:ext uri="{FF2B5EF4-FFF2-40B4-BE49-F238E27FC236}">
                <a16:creationId xmlns:a16="http://schemas.microsoft.com/office/drawing/2014/main" id="{CCA965A9-FA31-4174-99EE-7BE2A4261B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8919" y="1150620"/>
            <a:ext cx="90678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2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0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37319" y="15577"/>
            <a:ext cx="11619304" cy="731520"/>
            <a:chOff x="294783" y="915918"/>
            <a:chExt cx="10416046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nói về việc bảo vệ động vật.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CF18F09-2EDE-4FF7-871F-6B2538EAC616}"/>
              </a:ext>
            </a:extLst>
          </p:cNvPr>
          <p:cNvGrpSpPr/>
          <p:nvPr/>
        </p:nvGrpSpPr>
        <p:grpSpPr>
          <a:xfrm>
            <a:off x="1204119" y="692388"/>
            <a:ext cx="9585012" cy="6119555"/>
            <a:chOff x="1204119" y="692388"/>
            <a:chExt cx="9585012" cy="611955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BBE889E-53EA-427A-BEC1-C08356A1C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4119" y="692388"/>
              <a:ext cx="9585012" cy="611955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0ADA1B-DEF2-4699-B878-BBC858D0291F}"/>
                </a:ext>
              </a:extLst>
            </p:cNvPr>
            <p:cNvSpPr txBox="1"/>
            <p:nvPr/>
          </p:nvSpPr>
          <p:spPr>
            <a:xfrm>
              <a:off x="1387947" y="1143000"/>
              <a:ext cx="470821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/>
                <a:t>CÁC MỐI ĐE DOẠ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756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37319" y="15577"/>
            <a:ext cx="11619304" cy="731520"/>
            <a:chOff x="294783" y="915918"/>
            <a:chExt cx="10416046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nói về việc bảo vệ động vật.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E01B76-DC87-4FFD-8E79-FD2DC37B4E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5676"/>
          <a:stretch/>
        </p:blipFill>
        <p:spPr>
          <a:xfrm>
            <a:off x="838518" y="875810"/>
            <a:ext cx="10810243" cy="593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1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37319" y="15577"/>
            <a:ext cx="11619304" cy="731520"/>
            <a:chOff x="294783" y="915918"/>
            <a:chExt cx="10416046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nói về việc bảo vệ động vật.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7235589-3433-4C0B-BECE-AEA4FF633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319" y="747097"/>
            <a:ext cx="8839200" cy="596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7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37319" y="15577"/>
            <a:ext cx="11619304" cy="731520"/>
            <a:chOff x="294783" y="915918"/>
            <a:chExt cx="10416046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nói về việc bảo vệ động vật.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E991C70-5E57-4161-962D-C602DC08A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433" y="1066800"/>
            <a:ext cx="10708637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0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975519" y="511942"/>
            <a:ext cx="12528392" cy="731520"/>
            <a:chOff x="294783" y="915918"/>
            <a:chExt cx="12528392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47742" y="1044632"/>
              <a:ext cx="117754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solidFill>
                    <a:schemeClr val="tx1"/>
                  </a:solidFill>
                  <a:latin typeface="Arial" panose="020B0604020202020204" pitchFamily="34" charset="0"/>
                  <a:ea typeface="Arial-Rounded" pitchFamily="34" charset="0"/>
                  <a:cs typeface="Arial" panose="020B0604020202020204" pitchFamily="34" charset="0"/>
                </a:rPr>
                <a:t>Viết vào phiếu đọc sách trong vở bài tập.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7C38E8D-F419-46F9-B9EC-D5AAAFFAB0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t="3211"/>
          <a:stretch/>
        </p:blipFill>
        <p:spPr>
          <a:xfrm>
            <a:off x="1701979" y="1752600"/>
            <a:ext cx="9460595" cy="459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12911805"/>
</p:tagLst>
</file>

<file path=ppt/theme/theme1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186</Words>
  <Application>Microsoft Office PowerPoint</Application>
  <PresentationFormat>Custom</PresentationFormat>
  <Paragraphs>32</Paragraphs>
  <Slides>12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Arial-Rounded</vt:lpstr>
      <vt:lpstr>等线</vt:lpstr>
      <vt:lpstr>Arial</vt:lpstr>
      <vt:lpstr>Arial Rounded MT Bold</vt:lpstr>
      <vt:lpstr>Delius Unicase</vt:lpstr>
      <vt:lpstr>Chewy</vt:lpstr>
      <vt:lpstr>Comfortaa</vt:lpstr>
      <vt:lpstr>Response to Intervention: The Alphabet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Intervention: The Alphabet</dc:title>
  <dc:creator>PC</dc:creator>
  <cp:lastModifiedBy>ADMIN</cp:lastModifiedBy>
  <cp:revision>122</cp:revision>
  <dcterms:modified xsi:type="dcterms:W3CDTF">2022-03-18T09:12:27Z</dcterms:modified>
</cp:coreProperties>
</file>