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99" r:id="rId2"/>
    <p:sldId id="258" r:id="rId3"/>
    <p:sldId id="305" r:id="rId4"/>
    <p:sldId id="260" r:id="rId5"/>
    <p:sldId id="262" r:id="rId6"/>
    <p:sldId id="263" r:id="rId7"/>
    <p:sldId id="265" r:id="rId8"/>
    <p:sldId id="266" r:id="rId9"/>
    <p:sldId id="268" r:id="rId10"/>
    <p:sldId id="270" r:id="rId11"/>
    <p:sldId id="312" r:id="rId12"/>
    <p:sldId id="291" r:id="rId13"/>
    <p:sldId id="292" r:id="rId14"/>
    <p:sldId id="293" r:id="rId15"/>
    <p:sldId id="310" r:id="rId16"/>
    <p:sldId id="309" r:id="rId17"/>
    <p:sldId id="280" r:id="rId18"/>
    <p:sldId id="273" r:id="rId19"/>
    <p:sldId id="274" r:id="rId20"/>
    <p:sldId id="275" r:id="rId21"/>
    <p:sldId id="311" r:id="rId22"/>
    <p:sldId id="314" r:id="rId23"/>
    <p:sldId id="294" r:id="rId24"/>
    <p:sldId id="313" r:id="rId25"/>
    <p:sldId id="315" r:id="rId26"/>
    <p:sldId id="288" r:id="rId27"/>
    <p:sldId id="300" r:id="rId28"/>
    <p:sldId id="295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5E7475-2645-46D0-9866-2AAEA72D245E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0B1018-0FEF-47B3-BE16-08AA7DFF3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436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4B377-8C60-4990-B433-F8E7BBE6A80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21025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26635-528E-4E39-9C88-A0971DA349C0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363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0B1018-0FEF-47B3-BE16-08AA7DFF39E9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877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020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19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320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727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58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33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21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000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507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653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641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CAFB87-6ECE-4D76-9D7D-70B378E0D0B0}" type="datetimeFigureOut">
              <a:rPr lang="en-US" smtClean="0"/>
              <a:t>29/9/2023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494E2E-A86B-4F33-9C8E-26793CDD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511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18" Type="http://schemas.openxmlformats.org/officeDocument/2006/relationships/image" Target="../media/image16.png"/><Relationship Id="rId3" Type="http://schemas.openxmlformats.org/officeDocument/2006/relationships/image" Target="../media/image1.png"/><Relationship Id="rId21" Type="http://schemas.openxmlformats.org/officeDocument/2006/relationships/image" Target="../media/image19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19" Type="http://schemas.openxmlformats.org/officeDocument/2006/relationships/image" Target="../media/image17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1.wmf"/><Relationship Id="rId5" Type="http://schemas.openxmlformats.org/officeDocument/2006/relationships/image" Target="../media/image20.png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g"/><Relationship Id="rId5" Type="http://schemas.openxmlformats.org/officeDocument/2006/relationships/image" Target="../media/image32.jpg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jpg"/><Relationship Id="rId4" Type="http://schemas.openxmlformats.org/officeDocument/2006/relationships/image" Target="../media/image3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jpeg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jpeg"/><Relationship Id="rId5" Type="http://schemas.openxmlformats.org/officeDocument/2006/relationships/image" Target="../media/image69.jpeg"/><Relationship Id="rId4" Type="http://schemas.openxmlformats.org/officeDocument/2006/relationships/image" Target="../media/image6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jpeg"/><Relationship Id="rId5" Type="http://schemas.openxmlformats.org/officeDocument/2006/relationships/image" Target="../media/image75.jpg"/><Relationship Id="rId4" Type="http://schemas.openxmlformats.org/officeDocument/2006/relationships/image" Target="../media/image7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1.wmf"/><Relationship Id="rId5" Type="http://schemas.openxmlformats.org/officeDocument/2006/relationships/image" Target="../media/image20.png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jpeg"/><Relationship Id="rId5" Type="http://schemas.openxmlformats.org/officeDocument/2006/relationships/image" Target="../media/image69.jpeg"/><Relationship Id="rId4" Type="http://schemas.openxmlformats.org/officeDocument/2006/relationships/image" Target="../media/image6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jpeg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图片 27">
            <a:extLst>
              <a:ext uri="{FF2B5EF4-FFF2-40B4-BE49-F238E27FC236}">
                <a16:creationId xmlns:a16="http://schemas.microsoft.com/office/drawing/2014/main" xmlns="" id="{581A1BEA-57CC-4420-8E99-583493A95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87" y="31531"/>
            <a:ext cx="9144793" cy="6860627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xmlns="" id="{03C984CC-CD83-4DE0-BAED-B87AF141F9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744" y="668275"/>
            <a:ext cx="755970" cy="577139"/>
          </a:xfrm>
          <a:prstGeom prst="rect">
            <a:avLst/>
          </a:prstGeom>
        </p:spPr>
      </p:pic>
      <p:pic>
        <p:nvPicPr>
          <p:cNvPr id="30" name="图片 29">
            <a:extLst>
              <a:ext uri="{FF2B5EF4-FFF2-40B4-BE49-F238E27FC236}">
                <a16:creationId xmlns:a16="http://schemas.microsoft.com/office/drawing/2014/main" xmlns="" id="{D30012B1-94AF-454A-8115-68F41F0FDD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61530" y="686420"/>
            <a:ext cx="6349827" cy="3841016"/>
          </a:xfrm>
          <a:prstGeom prst="rect">
            <a:avLst/>
          </a:prstGeom>
        </p:spPr>
      </p:pic>
      <p:pic>
        <p:nvPicPr>
          <p:cNvPr id="31" name="图片 30">
            <a:extLst>
              <a:ext uri="{FF2B5EF4-FFF2-40B4-BE49-F238E27FC236}">
                <a16:creationId xmlns:a16="http://schemas.microsoft.com/office/drawing/2014/main" xmlns="" id="{C9D2E105-2C99-4D6A-B10E-A9E652E8AF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4063" y="265988"/>
            <a:ext cx="1121761" cy="764099"/>
          </a:xfrm>
          <a:prstGeom prst="rect">
            <a:avLst/>
          </a:prstGeom>
        </p:spPr>
      </p:pic>
      <p:pic>
        <p:nvPicPr>
          <p:cNvPr id="32" name="图片 31">
            <a:extLst>
              <a:ext uri="{FF2B5EF4-FFF2-40B4-BE49-F238E27FC236}">
                <a16:creationId xmlns:a16="http://schemas.microsoft.com/office/drawing/2014/main" xmlns="" id="{D8F07B7C-E8AD-4D8E-A6B4-141342FC5A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1357" y="738268"/>
            <a:ext cx="926672" cy="707197"/>
          </a:xfrm>
          <a:prstGeom prst="rect">
            <a:avLst/>
          </a:prstGeom>
        </p:spPr>
      </p:pic>
      <p:pic>
        <p:nvPicPr>
          <p:cNvPr id="33" name="图片 32">
            <a:extLst>
              <a:ext uri="{FF2B5EF4-FFF2-40B4-BE49-F238E27FC236}">
                <a16:creationId xmlns:a16="http://schemas.microsoft.com/office/drawing/2014/main" xmlns="" id="{CCB00270-2D26-4E97-BF89-10569CA62BE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46163" y="4122431"/>
            <a:ext cx="664522" cy="430821"/>
          </a:xfrm>
          <a:prstGeom prst="rect">
            <a:avLst/>
          </a:prstGeom>
        </p:spPr>
      </p:pic>
      <p:pic>
        <p:nvPicPr>
          <p:cNvPr id="34" name="图片 33">
            <a:extLst>
              <a:ext uri="{FF2B5EF4-FFF2-40B4-BE49-F238E27FC236}">
                <a16:creationId xmlns:a16="http://schemas.microsoft.com/office/drawing/2014/main" xmlns="" id="{1F98002B-5038-4221-987E-9A591911824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6107" y="2380366"/>
            <a:ext cx="688908" cy="430821"/>
          </a:xfrm>
          <a:prstGeom prst="rect">
            <a:avLst/>
          </a:prstGeom>
        </p:spPr>
      </p:pic>
      <p:pic>
        <p:nvPicPr>
          <p:cNvPr id="36" name="图片 35">
            <a:extLst>
              <a:ext uri="{FF2B5EF4-FFF2-40B4-BE49-F238E27FC236}">
                <a16:creationId xmlns:a16="http://schemas.microsoft.com/office/drawing/2014/main" xmlns="" id="{D561964B-DC26-4CE8-8255-54584835DC2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69373" y="3336965"/>
            <a:ext cx="829128" cy="414564"/>
          </a:xfrm>
          <a:prstGeom prst="rect">
            <a:avLst/>
          </a:prstGeom>
        </p:spPr>
      </p:pic>
      <p:pic>
        <p:nvPicPr>
          <p:cNvPr id="37" name="图片 36">
            <a:extLst>
              <a:ext uri="{FF2B5EF4-FFF2-40B4-BE49-F238E27FC236}">
                <a16:creationId xmlns:a16="http://schemas.microsoft.com/office/drawing/2014/main" xmlns="" id="{B79387B3-2A2D-4F14-9418-EAD7E8A3707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582" y="4903529"/>
            <a:ext cx="1072989" cy="1113632"/>
          </a:xfrm>
          <a:prstGeom prst="rect">
            <a:avLst/>
          </a:prstGeom>
        </p:spPr>
      </p:pic>
      <p:pic>
        <p:nvPicPr>
          <p:cNvPr id="38" name="图片 37">
            <a:extLst>
              <a:ext uri="{FF2B5EF4-FFF2-40B4-BE49-F238E27FC236}">
                <a16:creationId xmlns:a16="http://schemas.microsoft.com/office/drawing/2014/main" xmlns="" id="{5CE8C703-3FF0-4F34-8835-F9E41BD98C6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853830" y="5139373"/>
            <a:ext cx="1719221" cy="1097375"/>
          </a:xfrm>
          <a:prstGeom prst="rect">
            <a:avLst/>
          </a:prstGeom>
        </p:spPr>
      </p:pic>
      <p:pic>
        <p:nvPicPr>
          <p:cNvPr id="39" name="图片 38">
            <a:extLst>
              <a:ext uri="{FF2B5EF4-FFF2-40B4-BE49-F238E27FC236}">
                <a16:creationId xmlns:a16="http://schemas.microsoft.com/office/drawing/2014/main" xmlns="" id="{EE57F54F-1691-4F4C-A189-A2BAEF763B9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733919" y="5221917"/>
            <a:ext cx="390178" cy="902287"/>
          </a:xfrm>
          <a:prstGeom prst="rect">
            <a:avLst/>
          </a:prstGeom>
        </p:spPr>
      </p:pic>
      <p:pic>
        <p:nvPicPr>
          <p:cNvPr id="40" name="图片 39">
            <a:extLst>
              <a:ext uri="{FF2B5EF4-FFF2-40B4-BE49-F238E27FC236}">
                <a16:creationId xmlns:a16="http://schemas.microsoft.com/office/drawing/2014/main" xmlns="" id="{AFD2D279-B4F8-490F-B87E-869658AEBA5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70" y="1721"/>
            <a:ext cx="713294" cy="512108"/>
          </a:xfrm>
          <a:prstGeom prst="rect">
            <a:avLst/>
          </a:prstGeom>
        </p:spPr>
      </p:pic>
      <p:pic>
        <p:nvPicPr>
          <p:cNvPr id="41" name="图片 40">
            <a:extLst>
              <a:ext uri="{FF2B5EF4-FFF2-40B4-BE49-F238E27FC236}">
                <a16:creationId xmlns:a16="http://schemas.microsoft.com/office/drawing/2014/main" xmlns="" id="{92165CC7-3934-4377-B417-F1523C480F19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735543" y="2131649"/>
            <a:ext cx="426757" cy="2292295"/>
          </a:xfrm>
          <a:prstGeom prst="rect">
            <a:avLst/>
          </a:prstGeom>
        </p:spPr>
      </p:pic>
      <p:pic>
        <p:nvPicPr>
          <p:cNvPr id="43" name="图片 42">
            <a:extLst>
              <a:ext uri="{FF2B5EF4-FFF2-40B4-BE49-F238E27FC236}">
                <a16:creationId xmlns:a16="http://schemas.microsoft.com/office/drawing/2014/main" xmlns="" id="{A7818364-3D4E-4B6C-8887-879657810D5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846816" y="1219626"/>
            <a:ext cx="554784" cy="382049"/>
          </a:xfrm>
          <a:prstGeom prst="rect">
            <a:avLst/>
          </a:prstGeom>
        </p:spPr>
      </p:pic>
      <p:pic>
        <p:nvPicPr>
          <p:cNvPr id="44" name="图片 43">
            <a:extLst>
              <a:ext uri="{FF2B5EF4-FFF2-40B4-BE49-F238E27FC236}">
                <a16:creationId xmlns:a16="http://schemas.microsoft.com/office/drawing/2014/main" xmlns="" id="{D2E79A8A-9D01-4EFB-8102-27E04F5FE29C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608946" y="2054434"/>
            <a:ext cx="792549" cy="609653"/>
          </a:xfrm>
          <a:prstGeom prst="rect">
            <a:avLst/>
          </a:prstGeom>
        </p:spPr>
      </p:pic>
      <p:sp>
        <p:nvSpPr>
          <p:cNvPr id="50" name="文本框 49">
            <a:extLst>
              <a:ext uri="{FF2B5EF4-FFF2-40B4-BE49-F238E27FC236}">
                <a16:creationId xmlns:a16="http://schemas.microsoft.com/office/drawing/2014/main" xmlns="" id="{F69C627B-2360-4469-BA4F-2FC8AD78849B}"/>
              </a:ext>
            </a:extLst>
          </p:cNvPr>
          <p:cNvSpPr txBox="1"/>
          <p:nvPr/>
        </p:nvSpPr>
        <p:spPr>
          <a:xfrm>
            <a:off x="1561530" y="829915"/>
            <a:ext cx="63498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n w="12700">
                  <a:noFill/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PHÒNG GD &amp; ĐT HUYỆN HOÀI ĐỨC</a:t>
            </a:r>
          </a:p>
          <a:p>
            <a:pPr algn="ctr"/>
            <a:r>
              <a:rPr lang="en-US" altLang="zh-CN" sz="2400" b="1" dirty="0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TRƯỜNG TIỂU HỌC YÊN SỞ</a:t>
            </a:r>
            <a:endParaRPr lang="zh-CN" altLang="en-US" sz="2400" b="1" dirty="0">
              <a:ln w="0"/>
              <a:solidFill>
                <a:srgbClr val="FF0000"/>
              </a:solidFill>
              <a:effectLst>
                <a:reflection blurRad="6350" stA="53000" endA="300" endPos="35500" dir="5400000" sy="-90000" algn="bl" rotWithShape="0"/>
              </a:effectLst>
              <a:latin typeface="Cambria" panose="02040503050406030204" pitchFamily="18" charset="0"/>
              <a:ea typeface="方正卡通简体" panose="03000509000000000000" pitchFamily="65" charset="-122"/>
            </a:endParaRPr>
          </a:p>
        </p:txBody>
      </p:sp>
      <p:sp>
        <p:nvSpPr>
          <p:cNvPr id="51" name="文本框 50">
            <a:extLst>
              <a:ext uri="{FF2B5EF4-FFF2-40B4-BE49-F238E27FC236}">
                <a16:creationId xmlns:a16="http://schemas.microsoft.com/office/drawing/2014/main" xmlns="" id="{EC81CFCA-E0D0-4FAD-951C-3665ADEA50CF}"/>
              </a:ext>
            </a:extLst>
          </p:cNvPr>
          <p:cNvSpPr txBox="1"/>
          <p:nvPr/>
        </p:nvSpPr>
        <p:spPr>
          <a:xfrm>
            <a:off x="3468301" y="2769711"/>
            <a:ext cx="2209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7030A0"/>
                </a:solidFill>
                <a:latin typeface=".VnArabia" panose="020B7200000000000000" pitchFamily="34" charset="0"/>
                <a:ea typeface="Cambria" panose="02040503050406030204" pitchFamily="18" charset="0"/>
              </a:rPr>
              <a:t>LỚP 1</a:t>
            </a:r>
            <a:endParaRPr lang="zh-CN" altLang="en-US" sz="2800" b="1" dirty="0">
              <a:solidFill>
                <a:srgbClr val="7030A0"/>
              </a:solidFill>
              <a:latin typeface=".VnArabia" panose="020B7200000000000000" pitchFamily="34" charset="0"/>
              <a:ea typeface="方正卡通简体" panose="03000509000000000000" pitchFamily="65" charset="-122"/>
            </a:endParaRPr>
          </a:p>
        </p:txBody>
      </p:sp>
      <p:pic>
        <p:nvPicPr>
          <p:cNvPr id="42" name="图片 41">
            <a:extLst>
              <a:ext uri="{FF2B5EF4-FFF2-40B4-BE49-F238E27FC236}">
                <a16:creationId xmlns:a16="http://schemas.microsoft.com/office/drawing/2014/main" xmlns="" id="{159B2285-9675-4521-B7F1-291D556CBE2E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-12589" y="5947894"/>
            <a:ext cx="9169179" cy="910415"/>
          </a:xfrm>
          <a:prstGeom prst="rect">
            <a:avLst/>
          </a:prstGeom>
        </p:spPr>
      </p:pic>
      <p:pic>
        <p:nvPicPr>
          <p:cNvPr id="47" name="图片 46">
            <a:extLst>
              <a:ext uri="{FF2B5EF4-FFF2-40B4-BE49-F238E27FC236}">
                <a16:creationId xmlns:a16="http://schemas.microsoft.com/office/drawing/2014/main" xmlns="" id="{28AE9390-D668-4165-84EC-E69ADC0613E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71311" y="2328873"/>
            <a:ext cx="3052594" cy="4514615"/>
          </a:xfrm>
          <a:prstGeom prst="rect">
            <a:avLst/>
          </a:prstGeom>
        </p:spPr>
      </p:pic>
      <p:grpSp>
        <p:nvGrpSpPr>
          <p:cNvPr id="57" name="组合 56">
            <a:extLst>
              <a:ext uri="{FF2B5EF4-FFF2-40B4-BE49-F238E27FC236}">
                <a16:creationId xmlns:a16="http://schemas.microsoft.com/office/drawing/2014/main" xmlns="" id="{0A9AEAE1-05EE-42A7-A893-8050DE123F47}"/>
              </a:ext>
            </a:extLst>
          </p:cNvPr>
          <p:cNvGrpSpPr/>
          <p:nvPr/>
        </p:nvGrpSpPr>
        <p:grpSpPr>
          <a:xfrm>
            <a:off x="5571854" y="3153881"/>
            <a:ext cx="2926334" cy="3004983"/>
            <a:chOff x="5571854" y="2365410"/>
            <a:chExt cx="2926334" cy="2253737"/>
          </a:xfrm>
        </p:grpSpPr>
        <p:pic>
          <p:nvPicPr>
            <p:cNvPr id="45" name="图片 44">
              <a:extLst>
                <a:ext uri="{FF2B5EF4-FFF2-40B4-BE49-F238E27FC236}">
                  <a16:creationId xmlns:a16="http://schemas.microsoft.com/office/drawing/2014/main" xmlns="" id="{9987074D-FE1E-4248-9D08-EB3267CBCD17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6796019" y="2365410"/>
              <a:ext cx="786452" cy="682811"/>
            </a:xfrm>
            <a:prstGeom prst="rect">
              <a:avLst/>
            </a:prstGeom>
          </p:spPr>
        </p:pic>
        <p:pic>
          <p:nvPicPr>
            <p:cNvPr id="35" name="图片 34">
              <a:extLst>
                <a:ext uri="{FF2B5EF4-FFF2-40B4-BE49-F238E27FC236}">
                  <a16:creationId xmlns:a16="http://schemas.microsoft.com/office/drawing/2014/main" xmlns="" id="{5829E9B3-F0B1-4C76-8F9E-65862ED7BA9A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>
              <a:off x="5571854" y="2906023"/>
              <a:ext cx="2926334" cy="1713124"/>
            </a:xfrm>
            <a:prstGeom prst="rect">
              <a:avLst/>
            </a:prstGeom>
          </p:spPr>
        </p:pic>
      </p:grpSp>
      <p:sp>
        <p:nvSpPr>
          <p:cNvPr id="27" name="文本框 50">
            <a:extLst>
              <a:ext uri="{FF2B5EF4-FFF2-40B4-BE49-F238E27FC236}">
                <a16:creationId xmlns:a16="http://schemas.microsoft.com/office/drawing/2014/main" xmlns="" id="{55A94597-9D65-411B-A121-A2EBE3966CE0}"/>
              </a:ext>
            </a:extLst>
          </p:cNvPr>
          <p:cNvSpPr txBox="1"/>
          <p:nvPr/>
        </p:nvSpPr>
        <p:spPr>
          <a:xfrm>
            <a:off x="3223905" y="3681341"/>
            <a:ext cx="29263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GV: </a:t>
            </a:r>
            <a:r>
              <a:rPr lang="en-US" altLang="zh-CN" sz="2000" b="1" dirty="0" smtClean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PHÍ THỊ THẢO</a:t>
            </a:r>
            <a:endParaRPr lang="zh-CN" altLang="en-US" sz="2000" b="1" dirty="0">
              <a:solidFill>
                <a:srgbClr val="002060"/>
              </a:solidFill>
              <a:latin typeface="Cambria" panose="02040503050406030204" pitchFamily="18" charset="0"/>
              <a:ea typeface="方正卡通简体" panose="03000509000000000000" pitchFamily="65" charset="-122"/>
            </a:endParaRPr>
          </a:p>
        </p:txBody>
      </p:sp>
      <p:sp>
        <p:nvSpPr>
          <p:cNvPr id="26" name="WordArt 7"/>
          <p:cNvSpPr>
            <a:spLocks noChangeArrowheads="1" noChangeShapeType="1" noTextEdit="1"/>
          </p:cNvSpPr>
          <p:nvPr/>
        </p:nvSpPr>
        <p:spPr bwMode="auto">
          <a:xfrm>
            <a:off x="2629951" y="1916237"/>
            <a:ext cx="3886200" cy="679539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802"/>
              </a:avLst>
            </a:prstTxWarp>
            <a:scene3d>
              <a:camera prst="legacyPerspectiveBottomLeft"/>
              <a:lightRig rig="legacyFlat3" dir="t"/>
            </a:scene3d>
            <a:sp3d extrusionH="887400" prstMaterial="legacyMatte">
              <a:extrusionClr>
                <a:srgbClr val="CCFFCC"/>
              </a:extrusionClr>
              <a:contourClr>
                <a:srgbClr val="FF0000"/>
              </a:contourClr>
            </a:sp3d>
          </a:bodyPr>
          <a:lstStyle/>
          <a:p>
            <a:pPr algn="ctr"/>
            <a:r>
              <a:rPr lang="en-US" sz="2700" b="1" kern="10" dirty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0000"/>
                    </a:gs>
                    <a:gs pos="100000">
                      <a:srgbClr val="FF6600"/>
                    </a:gs>
                  </a:gsLst>
                  <a:path path="rect">
                    <a:fillToRect r="100000" b="100000"/>
                  </a:path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MÔN: MĨ THUẬT</a:t>
            </a:r>
          </a:p>
        </p:txBody>
      </p:sp>
    </p:spTree>
    <p:extLst>
      <p:ext uri="{BB962C8B-B14F-4D97-AF65-F5344CB8AC3E}">
        <p14:creationId xmlns:p14="http://schemas.microsoft.com/office/powerpoint/2010/main" val="18282348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" presetClass="entr" presetSubtype="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75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750"/>
                            </p:stCondLst>
                            <p:childTnLst>
                              <p:par>
                                <p:cTn id="7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7143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8333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8333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1" grpId="0"/>
      <p:bldP spid="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xmlns="" id="{2D2B266D-3625-4584-A5C3-7D3F672CFF3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xmlns="" id="{C463B99A-73EE-4FBB-B7C4-F9F9BCC25C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A5D2A5D1-BA0D-47D3-B051-DA7743C46E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My Movi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078886"/>
            <a:ext cx="9141714" cy="577911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87624" y="-29110"/>
            <a:ext cx="5746576" cy="1107996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>
            <a:spAutoFit/>
            <a:sp3d extrusionH="57150">
              <a:bevelT w="38100" h="38100" prst="angle"/>
            </a:sp3d>
          </a:bodyPr>
          <a:lstStyle/>
          <a:p>
            <a:pPr algn="ctr">
              <a:defRPr/>
            </a:pP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KHỞI ĐỘNG</a:t>
            </a:r>
          </a:p>
        </p:txBody>
      </p:sp>
      <p:pic>
        <p:nvPicPr>
          <p:cNvPr id="7" name="Picture 24" descr="Firewrk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63500"/>
            <a:ext cx="1122363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4" descr="Firewrk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503" y="130401"/>
            <a:ext cx="1122363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1793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9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967"/>
                            </p:stCondLst>
                            <p:childTnLst>
                              <p:par>
                                <p:cTn id="1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2642">
                <p:cTn id="2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430603" cy="69342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14250" y="1219200"/>
            <a:ext cx="7443917" cy="990600"/>
          </a:xfrm>
          <a:prstGeom prst="rect">
            <a:avLst/>
          </a:prstGeom>
        </p:spPr>
        <p:txBody>
          <a:bodyPr wrap="square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2400" b="1" dirty="0">
                <a:ln>
                  <a:solidFill>
                    <a:srgbClr val="7030A0"/>
                  </a:solidFill>
                </a:ln>
                <a:solidFill>
                  <a:srgbClr val="2CFE22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latin typeface="iCiel Soup of Justice" pitchFamily="2" charset="-93"/>
                <a:cs typeface="Times New Roman" pitchFamily="18" charset="0"/>
              </a:rPr>
              <a:t>CHỦ ĐỀ 2: MÀU SẮC VÀ CHẤM  </a:t>
            </a:r>
            <a:endParaRPr lang="vi-VN" sz="2400" b="1" dirty="0">
              <a:ln>
                <a:solidFill>
                  <a:srgbClr val="7030A0"/>
                </a:solidFill>
              </a:ln>
              <a:solidFill>
                <a:srgbClr val="2CFE22"/>
              </a:soli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innerShdw blurRad="63500" dist="50800" dir="18900000">
                  <a:prstClr val="black">
                    <a:alpha val="50000"/>
                  </a:prstClr>
                </a:innerShdw>
              </a:effectLst>
              <a:latin typeface="iCiel Soup of Justice" pitchFamily="2" charset="-93"/>
              <a:cs typeface="Times New Roman" pitchFamily="18" charset="0"/>
            </a:endParaRPr>
          </a:p>
        </p:txBody>
      </p:sp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xmlns="" id="{0AD5F68D-1520-481B-9AC0-B941106733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98" y="2209800"/>
            <a:ext cx="9125802" cy="2590800"/>
          </a:xfrm>
          <a:prstGeom prst="rect">
            <a:avLst/>
          </a:prstGeom>
          <a:ln>
            <a:noFill/>
          </a:ln>
        </p:spPr>
      </p:pic>
      <p:pic>
        <p:nvPicPr>
          <p:cNvPr id="13" name="Picture 12" descr="A picture containing text, gear, clipart&#10;&#10;Description automatically generated">
            <a:extLst>
              <a:ext uri="{FF2B5EF4-FFF2-40B4-BE49-F238E27FC236}">
                <a16:creationId xmlns:a16="http://schemas.microsoft.com/office/drawing/2014/main" xmlns="" id="{5646B34B-B2DE-4EC3-8C71-36929E9E67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7112">
            <a:off x="7309572" y="112465"/>
            <a:ext cx="1329898" cy="1175565"/>
          </a:xfrm>
          <a:prstGeom prst="rect">
            <a:avLst/>
          </a:prstGeom>
        </p:spPr>
      </p:pic>
      <p:sp>
        <p:nvSpPr>
          <p:cNvPr id="14" name="Cloud 13">
            <a:extLst>
              <a:ext uri="{FF2B5EF4-FFF2-40B4-BE49-F238E27FC236}">
                <a16:creationId xmlns:a16="http://schemas.microsoft.com/office/drawing/2014/main" xmlns="" id="{28E1797C-93CA-4FC4-94C2-C0762861E7A9}"/>
              </a:ext>
            </a:extLst>
          </p:cNvPr>
          <p:cNvSpPr/>
          <p:nvPr/>
        </p:nvSpPr>
        <p:spPr>
          <a:xfrm>
            <a:off x="3291624" y="96128"/>
            <a:ext cx="2955565" cy="914400"/>
          </a:xfrm>
          <a:prstGeom prst="cloud">
            <a:avLst/>
          </a:prstGeom>
          <a:solidFill>
            <a:srgbClr val="FFCCFF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anchor="ctr">
            <a:prstTxWarp prst="textArchUp">
              <a:avLst>
                <a:gd name="adj" fmla="val 10552343"/>
              </a:avLst>
            </a:prstTxWarp>
          </a:bodyPr>
          <a:lstStyle/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342900" indent="-342900" algn="ctr" eaLnBrk="1" hangingPunct="1">
              <a:buFont typeface="+mj-lt"/>
              <a:buAutoNum type="arabicPeriod"/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342900" indent="-342900" algn="ctr" eaLnBrk="1" hangingPunct="1">
              <a:buFont typeface="+mj-lt"/>
              <a:buAutoNum type="arabicPeriod"/>
              <a:defRPr/>
            </a:pPr>
            <a:endParaRPr lang="vi-VN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Cloud 14">
            <a:extLst>
              <a:ext uri="{FF2B5EF4-FFF2-40B4-BE49-F238E27FC236}">
                <a16:creationId xmlns:a16="http://schemas.microsoft.com/office/drawing/2014/main" xmlns="" id="{28E1797C-93CA-4FC4-94C2-C0762861E7A9}"/>
              </a:ext>
            </a:extLst>
          </p:cNvPr>
          <p:cNvSpPr/>
          <p:nvPr/>
        </p:nvSpPr>
        <p:spPr>
          <a:xfrm>
            <a:off x="1981200" y="553328"/>
            <a:ext cx="1658486" cy="457200"/>
          </a:xfrm>
          <a:prstGeom prst="cloud">
            <a:avLst/>
          </a:prstGeom>
          <a:solidFill>
            <a:srgbClr val="FFCCFF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anchor="ctr">
            <a:prstTxWarp prst="textArchUp">
              <a:avLst>
                <a:gd name="adj" fmla="val 10690199"/>
              </a:avLst>
            </a:prstTxWarp>
          </a:bodyPr>
          <a:lstStyle/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342900" indent="-342900" algn="ctr" eaLnBrk="1" hangingPunct="1">
              <a:buFont typeface="+mj-lt"/>
              <a:buAutoNum type="arabicPeriod"/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342900" indent="-342900" algn="ctr" eaLnBrk="1" hangingPunct="1">
              <a:buFont typeface="+mj-lt"/>
              <a:buAutoNum type="arabicPeriod"/>
              <a:defRPr/>
            </a:pPr>
            <a:endParaRPr lang="vi-VN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6" name="Picture 2" descr="Từ vựng các màu sắc trong tiếng Nhật">
            <a:extLst>
              <a:ext uri="{FF2B5EF4-FFF2-40B4-BE49-F238E27FC236}">
                <a16:creationId xmlns:a16="http://schemas.microsoft.com/office/drawing/2014/main" xmlns="" id="{C11AE348-CB05-45AD-AF9B-4B487071BF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7218" y="4561114"/>
            <a:ext cx="9151217" cy="2296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986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1">
            <a:extLst>
              <a:ext uri="{FF2B5EF4-FFF2-40B4-BE49-F238E27FC236}">
                <a16:creationId xmlns:a16="http://schemas.microsoft.com/office/drawing/2014/main" xmlns="" id="{64F84AEF-1900-4D9D-AE69-D279A29B970D}"/>
              </a:ext>
            </a:extLst>
          </p:cNvPr>
          <p:cNvSpPr/>
          <p:nvPr/>
        </p:nvSpPr>
        <p:spPr>
          <a:xfrm>
            <a:off x="304800" y="232905"/>
            <a:ext cx="6927490" cy="751482"/>
          </a:xfrm>
          <a:prstGeom prst="roundRect">
            <a:avLst>
              <a:gd name="adj" fmla="val 0"/>
            </a:avLst>
          </a:prstGeom>
          <a:solidFill>
            <a:srgbClr val="FFFF0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C000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1.QUAN SÁT, NHẬN BIẾT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15246A40-C987-473E-8E62-2175FC1A67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3834" y="3438525"/>
            <a:ext cx="2956912" cy="2124074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06" y="2743200"/>
            <a:ext cx="1990725" cy="325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3438525"/>
            <a:ext cx="2924175" cy="2124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AutoShape 5" descr="Cây Lá Màu Da Hu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349966" y="984387"/>
            <a:ext cx="8305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hãy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gọi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tên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mỗi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dưới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đây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84449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64" y="3352800"/>
            <a:ext cx="2388948" cy="254127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6657" y="3657600"/>
            <a:ext cx="3211788" cy="304913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691" y="533400"/>
            <a:ext cx="4191000" cy="2700846"/>
          </a:xfrm>
          <a:prstGeom prst="rect">
            <a:avLst/>
          </a:prstGeom>
        </p:spPr>
      </p:pic>
      <p:pic>
        <p:nvPicPr>
          <p:cNvPr id="8" name="Picture 7" descr="A picture containing accessory, case, bag&#10;&#10;Description automatically generated">
            <a:extLst>
              <a:ext uri="{FF2B5EF4-FFF2-40B4-BE49-F238E27FC236}">
                <a16:creationId xmlns:a16="http://schemas.microsoft.com/office/drawing/2014/main" xmlns="" id="{F11D1FC9-5077-475F-AE4C-8B81C72F8F7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118554"/>
            <a:ext cx="3200399" cy="2562224"/>
          </a:xfrm>
          <a:prstGeom prst="rect">
            <a:avLst/>
          </a:prstGeom>
        </p:spPr>
      </p:pic>
      <p:pic>
        <p:nvPicPr>
          <p:cNvPr id="9" name="Picture 8" descr="A picture containing flower, window, plant&#10;&#10;Description automatically generated">
            <a:extLst>
              <a:ext uri="{FF2B5EF4-FFF2-40B4-BE49-F238E27FC236}">
                <a16:creationId xmlns:a16="http://schemas.microsoft.com/office/drawing/2014/main" xmlns="" id="{AD58C422-6DAD-42CE-A93D-D878D7004B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8500" y="2895600"/>
            <a:ext cx="3425500" cy="2846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22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xmlns="" id="{25B97239-2685-48C8-8104-1D4E4E383D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dưới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đây</a:t>
            </a:r>
            <a:endParaRPr lang="en-US" dirty="0"/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xmlns="" id="{FADA0C7A-CAC6-4472-8112-9ABAD560CE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59" r="-4" b="5851"/>
          <a:stretch/>
        </p:blipFill>
        <p:spPr>
          <a:xfrm>
            <a:off x="3553811" y="2209799"/>
            <a:ext cx="5285390" cy="3286913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xmlns="" id="{BA42C4C2-3B9F-424D-A776-35FB90FC44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2" r="2" b="2"/>
          <a:stretch/>
        </p:blipFill>
        <p:spPr>
          <a:xfrm rot="266021">
            <a:off x="220622" y="1278552"/>
            <a:ext cx="3356582" cy="4941439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2743200" y="5033270"/>
            <a:ext cx="609600" cy="463442"/>
          </a:xfrm>
          <a:prstGeom prst="ellips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vi-VN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001000" y="5033270"/>
            <a:ext cx="609600" cy="463442"/>
          </a:xfrm>
          <a:prstGeom prst="ellips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vi-VN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506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xmlns="" id="{64F84AEF-1900-4D9D-AE69-D279A29B970D}"/>
              </a:ext>
            </a:extLst>
          </p:cNvPr>
          <p:cNvSpPr/>
          <p:nvPr/>
        </p:nvSpPr>
        <p:spPr>
          <a:xfrm>
            <a:off x="609600" y="78989"/>
            <a:ext cx="6927490" cy="751482"/>
          </a:xfrm>
          <a:prstGeom prst="roundRect">
            <a:avLst/>
          </a:prstGeom>
          <a:solidFill>
            <a:srgbClr val="FFFF0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C000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2. THỰC HÀNH, SÁNG TẠO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xmlns="" id="{0AE06F12-7C73-43A0-AB8E-2E7F5C4BB0E3}"/>
              </a:ext>
            </a:extLst>
          </p:cNvPr>
          <p:cNvSpPr/>
          <p:nvPr/>
        </p:nvSpPr>
        <p:spPr>
          <a:xfrm>
            <a:off x="2286000" y="6291477"/>
            <a:ext cx="4343400" cy="566523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dùng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bút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sáp</a:t>
            </a:r>
            <a:endParaRPr lang="en-US" sz="28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xmlns="" id="{0AFB68F0-427F-4C70-A34A-8116C3786B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30302"/>
            <a:ext cx="3810000" cy="2810256"/>
          </a:xfrm>
          <a:prstGeom prst="rect">
            <a:avLst/>
          </a:prstGeom>
        </p:spPr>
      </p:pic>
      <p:pic>
        <p:nvPicPr>
          <p:cNvPr id="15" name="Picture 14" descr="A picture containing text, writing implement, stationary, indoor&#10;&#10;Description automatically generated">
            <a:extLst>
              <a:ext uri="{FF2B5EF4-FFF2-40B4-BE49-F238E27FC236}">
                <a16:creationId xmlns:a16="http://schemas.microsoft.com/office/drawing/2014/main" xmlns="" id="{B48F1CC1-4863-4F0C-B771-732FFF371B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6280" y="930302"/>
            <a:ext cx="3846268" cy="2721763"/>
          </a:xfrm>
          <a:prstGeom prst="rect">
            <a:avLst/>
          </a:prstGeom>
        </p:spPr>
      </p:pic>
      <p:pic>
        <p:nvPicPr>
          <p:cNvPr id="17" name="Picture 16" descr="A picture containing text, stationary, writing implement&#10;&#10;Description automatically generated">
            <a:extLst>
              <a:ext uri="{FF2B5EF4-FFF2-40B4-BE49-F238E27FC236}">
                <a16:creationId xmlns:a16="http://schemas.microsoft.com/office/drawing/2014/main" xmlns="" id="{46DFFF5C-1134-4CC6-A99C-D5541BC0E6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3712773"/>
            <a:ext cx="3352800" cy="2642359"/>
          </a:xfrm>
          <a:prstGeom prst="rect">
            <a:avLst/>
          </a:prstGeom>
        </p:spPr>
      </p:pic>
      <p:pic>
        <p:nvPicPr>
          <p:cNvPr id="19" name="Picture 18" descr="A picture containing text, stationary, writing implement, pencil&#10;&#10;Description automatically generated">
            <a:extLst>
              <a:ext uri="{FF2B5EF4-FFF2-40B4-BE49-F238E27FC236}">
                <a16:creationId xmlns:a16="http://schemas.microsoft.com/office/drawing/2014/main" xmlns="" id="{DEE40ED5-A27C-4B7D-8C50-5235103C48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680" y="3617910"/>
            <a:ext cx="3429000" cy="2737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79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487" y="201998"/>
            <a:ext cx="21717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96982"/>
            <a:ext cx="4126611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57" y="3657600"/>
            <a:ext cx="406146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390" y="3657600"/>
            <a:ext cx="412661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: Rounded Corners 4">
            <a:extLst>
              <a:ext uri="{FF2B5EF4-FFF2-40B4-BE49-F238E27FC236}">
                <a16:creationId xmlns:a16="http://schemas.microsoft.com/office/drawing/2014/main" xmlns="" id="{D7EB8ED5-9D5A-4E85-B490-F7C7E798F4AF}"/>
              </a:ext>
            </a:extLst>
          </p:cNvPr>
          <p:cNvSpPr/>
          <p:nvPr/>
        </p:nvSpPr>
        <p:spPr>
          <a:xfrm>
            <a:off x="2644487" y="6296550"/>
            <a:ext cx="5040154" cy="45733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dùng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bút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dạ</a:t>
            </a:r>
            <a:endParaRPr lang="en-US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800" y="307015"/>
            <a:ext cx="2075116" cy="3218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954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143" y="1521823"/>
            <a:ext cx="3124200" cy="305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696" y="1601394"/>
            <a:ext cx="3009900" cy="307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524000"/>
            <a:ext cx="2828925" cy="293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: Rounded Corners 1">
            <a:extLst>
              <a:ext uri="{FF2B5EF4-FFF2-40B4-BE49-F238E27FC236}">
                <a16:creationId xmlns:a16="http://schemas.microsoft.com/office/drawing/2014/main" xmlns="" id="{64F84AEF-1900-4D9D-AE69-D279A29B970D}"/>
              </a:ext>
            </a:extLst>
          </p:cNvPr>
          <p:cNvSpPr/>
          <p:nvPr/>
        </p:nvSpPr>
        <p:spPr>
          <a:xfrm>
            <a:off x="2438399" y="228600"/>
            <a:ext cx="4495801" cy="491834"/>
          </a:xfrm>
          <a:prstGeom prst="roundRect">
            <a:avLst/>
          </a:prstGeom>
          <a:solidFill>
            <a:srgbClr val="FFFF0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Thực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hiện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vẽ</a:t>
            </a:r>
            <a:endParaRPr lang="en-US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7876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11033"/>
            <a:ext cx="1990596" cy="3518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536" y="1511035"/>
            <a:ext cx="1999163" cy="3518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298" y="1511034"/>
            <a:ext cx="2019301" cy="3518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398" y="1480554"/>
            <a:ext cx="1819002" cy="3548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: Rounded Corners 1">
            <a:extLst>
              <a:ext uri="{FF2B5EF4-FFF2-40B4-BE49-F238E27FC236}">
                <a16:creationId xmlns:a16="http://schemas.microsoft.com/office/drawing/2014/main" xmlns="" id="{64F84AEF-1900-4D9D-AE69-D279A29B970D}"/>
              </a:ext>
            </a:extLst>
          </p:cNvPr>
          <p:cNvSpPr/>
          <p:nvPr/>
        </p:nvSpPr>
        <p:spPr>
          <a:xfrm>
            <a:off x="1905000" y="389608"/>
            <a:ext cx="5191398" cy="677192"/>
          </a:xfrm>
          <a:prstGeom prst="roundRect">
            <a:avLst/>
          </a:prstGeom>
          <a:solidFill>
            <a:srgbClr val="FFFF0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Thực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hiện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cắt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xé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dán</a:t>
            </a:r>
            <a:endParaRPr lang="en-US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1197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ranh phong canh_clip0_clip0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57200"/>
            <a:ext cx="9144000" cy="5592763"/>
          </a:xfrm>
        </p:spPr>
      </p:pic>
    </p:spTree>
    <p:extLst>
      <p:ext uri="{BB962C8B-B14F-4D97-AF65-F5344CB8AC3E}">
        <p14:creationId xmlns:p14="http://schemas.microsoft.com/office/powerpoint/2010/main" val="2784837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6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429273"/>
            <a:ext cx="3297607" cy="2074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061" y="1429273"/>
            <a:ext cx="3303739" cy="2074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962400"/>
            <a:ext cx="3297607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3956332"/>
            <a:ext cx="3200400" cy="2015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: Rounded Corners 1">
            <a:extLst>
              <a:ext uri="{FF2B5EF4-FFF2-40B4-BE49-F238E27FC236}">
                <a16:creationId xmlns:a16="http://schemas.microsoft.com/office/drawing/2014/main" xmlns="" id="{64F84AEF-1900-4D9D-AE69-D279A29B970D}"/>
              </a:ext>
            </a:extLst>
          </p:cNvPr>
          <p:cNvSpPr/>
          <p:nvPr/>
        </p:nvSpPr>
        <p:spPr>
          <a:xfrm>
            <a:off x="2209800" y="149776"/>
            <a:ext cx="4695825" cy="993224"/>
          </a:xfrm>
          <a:prstGeom prst="roundRect">
            <a:avLst/>
          </a:prstGeom>
          <a:solidFill>
            <a:srgbClr val="FFFF0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tham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khảo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82701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238" y="3240522"/>
            <a:ext cx="2233613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4114800" y="3830969"/>
            <a:ext cx="2130468" cy="25793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698" y="518593"/>
            <a:ext cx="3171825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518593"/>
            <a:ext cx="3276600" cy="2139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137769"/>
            <a:ext cx="2133600" cy="3272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3627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u Quy\Desktop\tao hinh 3D\485cde59eb9932ba51e789c9e29472f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42" t="4968" r="7447" b="4970"/>
          <a:stretch/>
        </p:blipFill>
        <p:spPr bwMode="auto">
          <a:xfrm>
            <a:off x="588818" y="685800"/>
            <a:ext cx="2202873" cy="3221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tranh vẽ\32614365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0"/>
          <a:stretch/>
        </p:blipFill>
        <p:spPr bwMode="auto">
          <a:xfrm>
            <a:off x="5357811" y="1371600"/>
            <a:ext cx="3352800" cy="234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:\Màn hình\TỔNG HỢP TRANH - ẢNH\TRANH VẼ\10923530_1550237855193083_9108467509381314366_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713508"/>
            <a:ext cx="2119745" cy="3221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D:\100ANDRO\DCIM\IMG_20161218_11395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191000"/>
            <a:ext cx="3733800" cy="220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D:\100ANDRO\DCIM\IMG2016102416353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26" r="4312" b="13931"/>
          <a:stretch/>
        </p:blipFill>
        <p:spPr bwMode="auto">
          <a:xfrm>
            <a:off x="4953000" y="4191001"/>
            <a:ext cx="3476625" cy="220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68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8" t="24394" r="3838" b="28333"/>
          <a:stretch/>
        </p:blipFill>
        <p:spPr bwMode="auto">
          <a:xfrm>
            <a:off x="457200" y="152400"/>
            <a:ext cx="4038600" cy="2757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59327"/>
            <a:ext cx="3886200" cy="2750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9" t="14546" r="4646"/>
          <a:stretch/>
        </p:blipFill>
        <p:spPr bwMode="auto">
          <a:xfrm>
            <a:off x="479266" y="3200400"/>
            <a:ext cx="2568734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1" t="1743" r="8339"/>
          <a:stretch/>
        </p:blipFill>
        <p:spPr bwMode="auto">
          <a:xfrm>
            <a:off x="3352800" y="3200400"/>
            <a:ext cx="2480787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350" y="3200400"/>
            <a:ext cx="245745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642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ình nền powerpoint">
            <a:extLst>
              <a:ext uri="{FF2B5EF4-FFF2-40B4-BE49-F238E27FC236}">
                <a16:creationId xmlns:a16="http://schemas.microsoft.com/office/drawing/2014/main" xmlns="" id="{E0208D2E-EADC-4017-8C69-FF2F4825D5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126"/>
            <a:ext cx="9207566" cy="678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xmlns="" id="{73F3A184-7FCF-42E9-A594-A952CCC798E0}"/>
              </a:ext>
            </a:extLst>
          </p:cNvPr>
          <p:cNvSpPr/>
          <p:nvPr/>
        </p:nvSpPr>
        <p:spPr>
          <a:xfrm>
            <a:off x="0" y="1828800"/>
            <a:ext cx="9207566" cy="3276600"/>
          </a:xfrm>
          <a:prstGeom prst="roundRect">
            <a:avLst/>
          </a:prstGeom>
          <a:solidFill>
            <a:srgbClr val="FFF1C5"/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Vẽ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cắt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xé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dán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nặn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bức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đơn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giản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Sử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dụng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sắc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ý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BE3200A-124A-4746-A551-BF999D49BE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1981200"/>
            <a:ext cx="3527104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vi-VN" sz="2800" b="1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Thực</a:t>
            </a:r>
            <a:r>
              <a:rPr lang="en-US" altLang="vi-VN" sz="2800" b="1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hành</a:t>
            </a:r>
            <a:r>
              <a:rPr lang="en-US" altLang="vi-VN" sz="2800" b="1" dirty="0">
                <a:solidFill>
                  <a:srgbClr val="000099"/>
                </a:solidFill>
                <a:latin typeface="Times New Roman" panose="02020603050405020304" pitchFamily="18" charset="0"/>
              </a:rPr>
              <a:t>, </a:t>
            </a:r>
            <a:r>
              <a:rPr lang="en-US" altLang="vi-VN" sz="2800" b="1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sáng</a:t>
            </a:r>
            <a:r>
              <a:rPr lang="en-US" altLang="vi-VN" sz="2800" b="1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tạo</a:t>
            </a:r>
            <a:endParaRPr lang="en-US" altLang="vi-VN" sz="2800" b="1" dirty="0">
              <a:solidFill>
                <a:srgbClr val="00009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4738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xmlns="" id="{2D2B266D-3625-4584-A5C3-7D3F672CFF3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A5D2A5D1-BA0D-47D3-B051-DA7743C46E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432068B8-7DBA-4066-ABEE-6341E9677F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28600"/>
            <a:ext cx="8002472" cy="518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4E4D0287-ECBF-45B1-B0C2-1A8F4B9E79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177" y="2542207"/>
            <a:ext cx="5212773" cy="1384995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9pPr>
          </a:lstStyle>
          <a:p>
            <a:pPr algn="just">
              <a:defRPr/>
            </a:pP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- Chia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sẻ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cảm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nhận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về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màu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sắc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trong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sản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phẩm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của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mình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, </a:t>
            </a:r>
            <a:r>
              <a:rPr lang="vi-VN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hoặc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của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vi-VN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các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bạn</a:t>
            </a:r>
            <a:r>
              <a:rPr lang="vi-VN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.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BBE3200A-124A-4746-A551-BF999D49BE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2099" y="2018987"/>
            <a:ext cx="4222173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vi-VN" sz="2800" b="1" dirty="0">
                <a:solidFill>
                  <a:srgbClr val="000099"/>
                </a:solidFill>
                <a:latin typeface="Times New Roman" panose="02020603050405020304" pitchFamily="18" charset="0"/>
              </a:rPr>
              <a:t>3. C</a:t>
            </a:r>
            <a:r>
              <a:rPr lang="vi-VN" altLang="vi-VN" sz="2800" b="1" dirty="0">
                <a:solidFill>
                  <a:srgbClr val="000099"/>
                </a:solidFill>
                <a:latin typeface="Times New Roman" panose="02020603050405020304" pitchFamily="18" charset="0"/>
              </a:rPr>
              <a:t>ẢM NHẬN, CHIA SẺ</a:t>
            </a:r>
            <a:endParaRPr lang="en-US" altLang="vi-VN" sz="2800" b="1" dirty="0">
              <a:solidFill>
                <a:srgbClr val="00009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451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8012" y="1240512"/>
            <a:ext cx="4344898" cy="4583629"/>
          </a:xfrm>
          <a:prstGeom prst="rect">
            <a:avLst/>
          </a:prstGeom>
        </p:spPr>
      </p:pic>
      <p:cxnSp>
        <p:nvCxnSpPr>
          <p:cNvPr id="4" name="Straight Connector 3"/>
          <p:cNvCxnSpPr>
            <a:cxnSpLocks/>
          </p:cNvCxnSpPr>
          <p:nvPr/>
        </p:nvCxnSpPr>
        <p:spPr>
          <a:xfrm>
            <a:off x="4627332" y="3276600"/>
            <a:ext cx="66610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cxnSpLocks/>
          </p:cNvCxnSpPr>
          <p:nvPr/>
        </p:nvCxnSpPr>
        <p:spPr>
          <a:xfrm>
            <a:off x="4572000" y="1612132"/>
            <a:ext cx="721439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cxnSpLocks/>
          </p:cNvCxnSpPr>
          <p:nvPr/>
        </p:nvCxnSpPr>
        <p:spPr>
          <a:xfrm flipV="1">
            <a:off x="4572000" y="2592096"/>
            <a:ext cx="721439" cy="1093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cxnSpLocks/>
          </p:cNvCxnSpPr>
          <p:nvPr/>
        </p:nvCxnSpPr>
        <p:spPr>
          <a:xfrm flipH="1" flipV="1">
            <a:off x="6191953" y="2674731"/>
            <a:ext cx="513647" cy="151626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cxnSpLocks/>
          </p:cNvCxnSpPr>
          <p:nvPr/>
        </p:nvCxnSpPr>
        <p:spPr>
          <a:xfrm flipV="1">
            <a:off x="3290192" y="1736363"/>
            <a:ext cx="2003247" cy="289057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cxnSpLocks/>
          </p:cNvCxnSpPr>
          <p:nvPr/>
        </p:nvCxnSpPr>
        <p:spPr>
          <a:xfrm flipV="1">
            <a:off x="4897406" y="3400831"/>
            <a:ext cx="711650" cy="92988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Text&#10;&#10;Description automatically generated with medium confidence">
            <a:extLst>
              <a:ext uri="{FF2B5EF4-FFF2-40B4-BE49-F238E27FC236}">
                <a16:creationId xmlns:a16="http://schemas.microsoft.com/office/drawing/2014/main" xmlns="" id="{D4ACDCB9-CED1-40CA-BD13-9793FAEAEB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654" y="260550"/>
            <a:ext cx="6781800" cy="1005840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xmlns="" id="{5AD940E6-C95F-4102-B257-EFE366BE9B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5764" y="5739057"/>
            <a:ext cx="5053584" cy="1072315"/>
          </a:xfrm>
          <a:prstGeom prst="rect">
            <a:avLst/>
          </a:prstGeom>
        </p:spPr>
      </p:pic>
      <p:pic>
        <p:nvPicPr>
          <p:cNvPr id="24" name="Picture 24" descr="IMG (2)">
            <a:extLst>
              <a:ext uri="{FF2B5EF4-FFF2-40B4-BE49-F238E27FC236}">
                <a16:creationId xmlns:a16="http://schemas.microsoft.com/office/drawing/2014/main" xmlns="" id="{F79F44D6-9161-44F7-9CEE-05C0D4E0B5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376" b="2977"/>
          <a:stretch>
            <a:fillRect/>
          </a:stretch>
        </p:blipFill>
        <p:spPr bwMode="auto">
          <a:xfrm>
            <a:off x="781000" y="1368913"/>
            <a:ext cx="1754798" cy="111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06623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38200" y="-304800"/>
            <a:ext cx="1531938" cy="67405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endParaRPr lang="en-US" sz="5400" dirty="0">
              <a:solidFill>
                <a:schemeClr val="bg2">
                  <a:lumMod val="25000"/>
                </a:schemeClr>
              </a:solidFill>
              <a:latin typeface="iCiel Soup of Justice" pitchFamily="2" charset="-93"/>
              <a:cs typeface="Arial" charset="0"/>
            </a:endParaRPr>
          </a:p>
          <a:p>
            <a:pPr>
              <a:defRPr/>
            </a:pPr>
            <a:r>
              <a:rPr lang="en-US" sz="5400" dirty="0" err="1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Tiết</a:t>
            </a:r>
            <a:endParaRPr lang="en-US" sz="5400" dirty="0">
              <a:solidFill>
                <a:srgbClr val="002060"/>
              </a:solidFill>
              <a:latin typeface="iCiel Soup of Justice" pitchFamily="2" charset="-93"/>
              <a:cs typeface="Arial" charset="0"/>
            </a:endParaRPr>
          </a:p>
          <a:p>
            <a:pPr>
              <a:defRPr/>
            </a:pPr>
            <a:r>
              <a:rPr lang="en-US" sz="5400" dirty="0" err="1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học</a:t>
            </a:r>
            <a:r>
              <a:rPr lang="en-US" sz="5400" dirty="0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 </a:t>
            </a:r>
          </a:p>
          <a:p>
            <a:pPr>
              <a:defRPr/>
            </a:pPr>
            <a:r>
              <a:rPr lang="en-US" sz="5400" dirty="0" err="1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đến</a:t>
            </a:r>
            <a:r>
              <a:rPr lang="en-US" sz="5400" dirty="0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 </a:t>
            </a:r>
          </a:p>
          <a:p>
            <a:pPr>
              <a:defRPr/>
            </a:pPr>
            <a:r>
              <a:rPr lang="en-US" sz="5400" dirty="0" err="1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đây</a:t>
            </a:r>
            <a:endParaRPr lang="en-US" sz="5400" dirty="0">
              <a:solidFill>
                <a:srgbClr val="002060"/>
              </a:solidFill>
              <a:latin typeface="iCiel Soup of Justice" pitchFamily="2" charset="-93"/>
              <a:cs typeface="Arial" charset="0"/>
            </a:endParaRPr>
          </a:p>
          <a:p>
            <a:pPr>
              <a:defRPr/>
            </a:pPr>
            <a:r>
              <a:rPr lang="en-US" sz="5400" dirty="0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là</a:t>
            </a:r>
            <a:r>
              <a:rPr lang="en-US" sz="5400" dirty="0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 </a:t>
            </a:r>
          </a:p>
          <a:p>
            <a:pPr>
              <a:defRPr/>
            </a:pPr>
            <a:r>
              <a:rPr lang="en-US" sz="5400" dirty="0" err="1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kết</a:t>
            </a:r>
            <a:r>
              <a:rPr lang="en-US" sz="5400" dirty="0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 </a:t>
            </a:r>
          </a:p>
          <a:p>
            <a:pPr>
              <a:defRPr/>
            </a:pPr>
            <a:r>
              <a:rPr lang="en-US" sz="5400" dirty="0" err="1">
                <a:solidFill>
                  <a:srgbClr val="002060"/>
                </a:solidFill>
                <a:latin typeface="iCiel Soup of Justice" pitchFamily="2" charset="-93"/>
                <a:cs typeface="Arial" charset="0"/>
              </a:rPr>
              <a:t>thúc</a:t>
            </a:r>
            <a:endParaRPr lang="vi-VN" sz="5400" dirty="0">
              <a:solidFill>
                <a:srgbClr val="002060"/>
              </a:solidFill>
              <a:latin typeface="iCiel Soup of Justice" pitchFamily="2" charset="-93"/>
              <a:cs typeface="Arial" charset="0"/>
            </a:endParaRPr>
          </a:p>
        </p:txBody>
      </p:sp>
      <p:pic>
        <p:nvPicPr>
          <p:cNvPr id="46083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450" y="671513"/>
            <a:ext cx="5943600" cy="543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5678991"/>
      </p:ext>
    </p:extLst>
  </p:cSld>
  <p:clrMapOvr>
    <a:masterClrMapping/>
  </p:clrMapOvr>
  <p:transition spd="slow" advTm="3732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58" y="685800"/>
            <a:ext cx="9144000" cy="8077200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7" name="WordArt 7"/>
          <p:cNvSpPr>
            <a:spLocks noChangeArrowheads="1" noChangeShapeType="1" noTextEdit="1"/>
          </p:cNvSpPr>
          <p:nvPr/>
        </p:nvSpPr>
        <p:spPr bwMode="auto">
          <a:xfrm>
            <a:off x="838200" y="381000"/>
            <a:ext cx="6629400" cy="1255712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</a:bodyPr>
          <a:lstStyle/>
          <a:p>
            <a:r>
              <a:rPr lang="en-US" sz="2700" b="1" kern="10" dirty="0">
                <a:ln w="9525" cap="sq">
                  <a:solidFill>
                    <a:srgbClr val="FF0000"/>
                  </a:solidFill>
                  <a:round/>
                  <a:headEnd type="none" w="sm" len="sm"/>
                  <a:tailEnd type="none" w="sm" len="sm"/>
                </a:ln>
                <a:solidFill>
                  <a:srgbClr val="00B0F0"/>
                </a:solidFill>
                <a:effectLst>
                  <a:outerShdw dist="53882" dir="2700000" algn="ctr" rotWithShape="0">
                    <a:srgbClr val="C0C0C0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CHÚC CÁC CON LUÔN</a:t>
            </a:r>
          </a:p>
        </p:txBody>
      </p:sp>
      <p:sp>
        <p:nvSpPr>
          <p:cNvPr id="9" name="Rectangle 8"/>
          <p:cNvSpPr/>
          <p:nvPr/>
        </p:nvSpPr>
        <p:spPr>
          <a:xfrm>
            <a:off x="1143000" y="1752600"/>
            <a:ext cx="6537036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 w="1905"/>
                <a:solidFill>
                  <a:schemeClr val="tx2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charset="0"/>
                <a:cs typeface="Arial" charset="0"/>
              </a:rPr>
              <a:t>CHĂM NGOAN HỌC GIỎI</a:t>
            </a:r>
          </a:p>
        </p:txBody>
      </p:sp>
    </p:spTree>
    <p:extLst>
      <p:ext uri="{BB962C8B-B14F-4D97-AF65-F5344CB8AC3E}">
        <p14:creationId xmlns:p14="http://schemas.microsoft.com/office/powerpoint/2010/main" val="3458948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Tm="6229">
        <p14:vortex dir="r"/>
      </p:transition>
    </mc:Choice>
    <mc:Fallback xmlns="">
      <p:transition spd="slow" advTm="6229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Logo&#10;&#10;Description automatically generated with medium confidence">
            <a:extLst>
              <a:ext uri="{FF2B5EF4-FFF2-40B4-BE49-F238E27FC236}">
                <a16:creationId xmlns:a16="http://schemas.microsoft.com/office/drawing/2014/main" xmlns="" id="{0AD5F68D-1520-481B-9AC0-B941106733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4" y="-41791"/>
            <a:ext cx="9086850" cy="3961521"/>
          </a:xfrm>
          <a:prstGeom prst="rect">
            <a:avLst/>
          </a:prstGeom>
          <a:ln>
            <a:noFill/>
          </a:ln>
        </p:spPr>
      </p:pic>
      <p:sp>
        <p:nvSpPr>
          <p:cNvPr id="12" name="Cloud 11">
            <a:extLst>
              <a:ext uri="{FF2B5EF4-FFF2-40B4-BE49-F238E27FC236}">
                <a16:creationId xmlns:a16="http://schemas.microsoft.com/office/drawing/2014/main" xmlns="" id="{28E1797C-93CA-4FC4-94C2-C0762861E7A9}"/>
              </a:ext>
            </a:extLst>
          </p:cNvPr>
          <p:cNvSpPr/>
          <p:nvPr/>
        </p:nvSpPr>
        <p:spPr>
          <a:xfrm>
            <a:off x="6816102" y="2953718"/>
            <a:ext cx="2114826" cy="914400"/>
          </a:xfrm>
          <a:prstGeom prst="cloud">
            <a:avLst/>
          </a:prstGeom>
          <a:solidFill>
            <a:srgbClr val="FFCCFF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anchor="ctr">
            <a:prstTxWarp prst="textArchUp">
              <a:avLst>
                <a:gd name="adj" fmla="val 10552343"/>
              </a:avLst>
            </a:prstTxWarp>
          </a:bodyPr>
          <a:lstStyle/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342900" indent="-342900" algn="ctr" eaLnBrk="1" hangingPunct="1">
              <a:buFont typeface="+mj-lt"/>
              <a:buAutoNum type="arabicPeriod"/>
              <a:defRPr/>
            </a:pPr>
            <a:endParaRPr lang="en-US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342900" indent="-342900" algn="ctr" eaLnBrk="1" hangingPunct="1">
              <a:buFont typeface="+mj-lt"/>
              <a:buAutoNum type="arabicPeriod"/>
              <a:defRPr/>
            </a:pPr>
            <a:endParaRPr lang="vi-VN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Picture 12" descr="A picture containing text, gear, clipart&#10;&#10;Description automatically generated">
            <a:extLst>
              <a:ext uri="{FF2B5EF4-FFF2-40B4-BE49-F238E27FC236}">
                <a16:creationId xmlns:a16="http://schemas.microsoft.com/office/drawing/2014/main" xmlns="" id="{5646B34B-B2DE-4EC3-8C71-36929E9E67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7112">
            <a:off x="7207601" y="245249"/>
            <a:ext cx="1329898" cy="134177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0DDA69CB-5CB5-414D-BA50-733889EF6EAF}"/>
              </a:ext>
            </a:extLst>
          </p:cNvPr>
          <p:cNvSpPr/>
          <p:nvPr/>
        </p:nvSpPr>
        <p:spPr>
          <a:xfrm>
            <a:off x="6616244" y="3118531"/>
            <a:ext cx="2095099" cy="58477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eaLnBrk="1" hangingPunct="1">
              <a:defRPr/>
            </a:pPr>
            <a:r>
              <a:rPr lang="en-US" sz="32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</a:t>
            </a:r>
            <a:r>
              <a:rPr lang="vi-VN" sz="32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Tiết </a:t>
            </a:r>
            <a:r>
              <a:rPr lang="en-US" sz="32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vi-VN" sz="32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380999" y="3879693"/>
            <a:ext cx="854216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+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Thực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hành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: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Tạo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sản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phẩm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bằng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hình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 smtClean="0">
                <a:solidFill>
                  <a:schemeClr val="tx2">
                    <a:lumMod val="50000"/>
                  </a:schemeClr>
                </a:solidFill>
              </a:rPr>
              <a:t>thức</a:t>
            </a:r>
            <a:r>
              <a:rPr lang="en-US" sz="28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 smtClean="0">
                <a:solidFill>
                  <a:schemeClr val="tx2">
                    <a:lumMod val="50000"/>
                  </a:schemeClr>
                </a:solidFill>
              </a:rPr>
              <a:t>tự</a:t>
            </a:r>
            <a:r>
              <a:rPr lang="en-US" sz="28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 smtClean="0">
                <a:solidFill>
                  <a:schemeClr val="tx2">
                    <a:lumMod val="50000"/>
                  </a:schemeClr>
                </a:solidFill>
              </a:rPr>
              <a:t>chọn</a:t>
            </a:r>
            <a:r>
              <a:rPr lang="en-US" sz="28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và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 smtClean="0">
                <a:solidFill>
                  <a:schemeClr val="tx2">
                    <a:lumMod val="50000"/>
                  </a:schemeClr>
                </a:solidFill>
              </a:rPr>
              <a:t>vẽ</a:t>
            </a:r>
            <a:r>
              <a:rPr lang="en-US" sz="28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 smtClean="0">
                <a:solidFill>
                  <a:schemeClr val="tx2">
                    <a:lumMod val="50000"/>
                  </a:schemeClr>
                </a:solidFill>
              </a:rPr>
              <a:t>màu</a:t>
            </a:r>
            <a:r>
              <a:rPr lang="en-US" sz="28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theo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ý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thích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2" name="Rectangle 1"/>
          <p:cNvSpPr/>
          <p:nvPr/>
        </p:nvSpPr>
        <p:spPr>
          <a:xfrm>
            <a:off x="380998" y="4850197"/>
            <a:ext cx="876300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+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Đọc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tên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màu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sắc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trong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sản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phẩm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thực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hành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, chia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sẻ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cảm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nhận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về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sản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2">
                    <a:lumMod val="50000"/>
                  </a:schemeClr>
                </a:solidFill>
              </a:rPr>
              <a:t>phẩm</a:t>
            </a:r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513169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xmlns="" id="{2D2B266D-3625-4584-A5C3-7D3F672CFF3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xmlns="" id="{C463B99A-73EE-4FBB-B7C4-F9F9BCC25C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A5D2A5D1-BA0D-47D3-B051-DA7743C46E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My Movi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078886"/>
            <a:ext cx="9141714" cy="577911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87624" y="-29110"/>
            <a:ext cx="5746576" cy="1107996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>
            <a:spAutoFit/>
            <a:sp3d extrusionH="57150">
              <a:bevelT w="38100" h="38100" prst="angle"/>
            </a:sp3d>
          </a:bodyPr>
          <a:lstStyle/>
          <a:p>
            <a:pPr algn="ctr">
              <a:defRPr/>
            </a:pP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KHỞI ĐỘNG</a:t>
            </a:r>
          </a:p>
        </p:txBody>
      </p:sp>
      <p:pic>
        <p:nvPicPr>
          <p:cNvPr id="7" name="Picture 24" descr="Firewrk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63500"/>
            <a:ext cx="1122363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4" descr="Firewrk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503" y="130401"/>
            <a:ext cx="1122363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446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9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967"/>
                            </p:stCondLst>
                            <p:childTnLst>
                              <p:par>
                                <p:cTn id="1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2642">
                <p:cTn id="2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5">
            <a:extLst>
              <a:ext uri="{FF2B5EF4-FFF2-40B4-BE49-F238E27FC236}">
                <a16:creationId xmlns:a16="http://schemas.microsoft.com/office/drawing/2014/main" xmlns="" id="{095C8FCF-25ED-463B-A35C-6F460AADA1D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066800"/>
            <a:ext cx="3556000" cy="4495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05B9C5EF-F6C4-4800-A0BE-61DA203D545E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164" y="378128"/>
            <a:ext cx="4076486" cy="2628713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30CD3E5-0952-46EF-BF32-DC0A8BE52272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100" y="3496519"/>
            <a:ext cx="4254500" cy="279799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xmlns="" id="{FAF8A65C-2737-4B08-A251-A8A40687E715}"/>
              </a:ext>
            </a:extLst>
          </p:cNvPr>
          <p:cNvSpPr/>
          <p:nvPr/>
        </p:nvSpPr>
        <p:spPr>
          <a:xfrm>
            <a:off x="227874" y="5562601"/>
            <a:ext cx="3352800" cy="3810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Cả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nhà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đi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chơi</a:t>
            </a:r>
            <a:endParaRPr lang="en-US" sz="28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xmlns="" id="{CDAD392B-D5DF-4C61-B1DE-F5DB50803323}"/>
              </a:ext>
            </a:extLst>
          </p:cNvPr>
          <p:cNvSpPr/>
          <p:nvPr/>
        </p:nvSpPr>
        <p:spPr>
          <a:xfrm>
            <a:off x="4915007" y="3006841"/>
            <a:ext cx="3352800" cy="489678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Vẽ </a:t>
            </a:r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ông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mặt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trời</a:t>
            </a:r>
            <a:endParaRPr lang="en-US" sz="28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xmlns="" id="{A1C96AE8-74C1-47AC-9B78-6DED9BC54444}"/>
              </a:ext>
            </a:extLst>
          </p:cNvPr>
          <p:cNvSpPr/>
          <p:nvPr/>
        </p:nvSpPr>
        <p:spPr>
          <a:xfrm>
            <a:off x="4372028" y="6282145"/>
            <a:ext cx="4476643" cy="354641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Góp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đá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xây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dựng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</a:t>
            </a:r>
            <a:endParaRPr lang="en-US" sz="28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8520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8" t="24394" r="3838" b="28333"/>
          <a:stretch/>
        </p:blipFill>
        <p:spPr bwMode="auto">
          <a:xfrm>
            <a:off x="457200" y="152400"/>
            <a:ext cx="4038600" cy="2757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59327"/>
            <a:ext cx="3886200" cy="2750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9" t="14546" r="4646"/>
          <a:stretch/>
        </p:blipFill>
        <p:spPr bwMode="auto">
          <a:xfrm>
            <a:off x="479266" y="3200400"/>
            <a:ext cx="2568734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1" t="1743" r="8339"/>
          <a:stretch/>
        </p:blipFill>
        <p:spPr bwMode="auto">
          <a:xfrm>
            <a:off x="3352800" y="3200400"/>
            <a:ext cx="2480787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350" y="3200400"/>
            <a:ext cx="245745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939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u Quy\Desktop\tao hinh 3D\485cde59eb9932ba51e789c9e29472f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42" t="4968" r="7447" b="4970"/>
          <a:stretch/>
        </p:blipFill>
        <p:spPr bwMode="auto">
          <a:xfrm>
            <a:off x="588818" y="685800"/>
            <a:ext cx="2202873" cy="3221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tranh vẽ\32614365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0"/>
          <a:stretch/>
        </p:blipFill>
        <p:spPr bwMode="auto">
          <a:xfrm>
            <a:off x="5357811" y="1371600"/>
            <a:ext cx="3352800" cy="234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:\Màn hình\TỔNG HỢP TRANH - ẢNH\TRANH VẼ\10923530_1550237855193083_9108467509381314366_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713508"/>
            <a:ext cx="2119745" cy="3221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D:\100ANDRO\DCIM\IMG_20161218_11395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191000"/>
            <a:ext cx="3733800" cy="220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D:\100ANDRO\DCIM\IMG2016102416353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26" r="4312" b="13931"/>
          <a:stretch/>
        </p:blipFill>
        <p:spPr bwMode="auto">
          <a:xfrm>
            <a:off x="4953000" y="4191001"/>
            <a:ext cx="3476625" cy="220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869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ình nền powerpoint">
            <a:extLst>
              <a:ext uri="{FF2B5EF4-FFF2-40B4-BE49-F238E27FC236}">
                <a16:creationId xmlns:a16="http://schemas.microsoft.com/office/drawing/2014/main" xmlns="" id="{E0208D2E-EADC-4017-8C69-FF2F4825D5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200"/>
            <a:ext cx="9207566" cy="678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xmlns="" id="{73F3A184-7FCF-42E9-A594-A952CCC798E0}"/>
              </a:ext>
            </a:extLst>
          </p:cNvPr>
          <p:cNvSpPr/>
          <p:nvPr/>
        </p:nvSpPr>
        <p:spPr>
          <a:xfrm>
            <a:off x="609600" y="1828800"/>
            <a:ext cx="7315200" cy="3962400"/>
          </a:xfrm>
          <a:prstGeom prst="roundRect">
            <a:avLst/>
          </a:prstGeom>
          <a:solidFill>
            <a:srgbClr val="FFF1C5"/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sz="36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: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Thực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hiện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dùng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bút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sáp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bút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dạ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sử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dụng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sắc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ý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Chọn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thực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hành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Vẽ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cắt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xé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dán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nặn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bức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đơn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giản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yêu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99918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2345"/>
            <a:ext cx="91440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609600" y="381000"/>
            <a:ext cx="8153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400" b="1" dirty="0">
                <a:ln w="12700">
                  <a:noFill/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PHÒNG GIÁO DỤC &amp; ĐÀO TẠO HUYỆN HOÀI ĐỨC</a:t>
            </a:r>
          </a:p>
          <a:p>
            <a:pPr algn="ctr">
              <a:defRPr/>
            </a:pPr>
            <a:r>
              <a:rPr lang="en-US" sz="2400" b="1" dirty="0">
                <a:ln w="12700">
                  <a:noFill/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TRƯỜNG TIỂU HỌC YÊN SỞ</a:t>
            </a:r>
          </a:p>
        </p:txBody>
      </p:sp>
      <p:sp>
        <p:nvSpPr>
          <p:cNvPr id="6" name="WordArt 5"/>
          <p:cNvSpPr>
            <a:spLocks noChangeArrowheads="1" noChangeShapeType="1" noTextEdit="1"/>
          </p:cNvSpPr>
          <p:nvPr/>
        </p:nvSpPr>
        <p:spPr bwMode="auto">
          <a:xfrm>
            <a:off x="1512892" y="2139950"/>
            <a:ext cx="6078537" cy="3575050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4"/>
              </a:avLst>
            </a:prstTxWarp>
          </a:bodyPr>
          <a:lstStyle/>
          <a:p>
            <a:pPr algn="ctr"/>
            <a:endParaRPr lang="en-US" sz="1350" b="1" kern="10" spc="-240" dirty="0">
              <a:ln w="12700">
                <a:solidFill>
                  <a:srgbClr val="6699FF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21001">
                    <a:srgbClr val="0819FB"/>
                  </a:gs>
                  <a:gs pos="35001">
                    <a:srgbClr val="1A8D48"/>
                  </a:gs>
                  <a:gs pos="52000">
                    <a:srgbClr val="FFFF00"/>
                  </a:gs>
                  <a:gs pos="73000">
                    <a:srgbClr val="EE3F17"/>
                  </a:gs>
                  <a:gs pos="88000">
                    <a:srgbClr val="E81766"/>
                  </a:gs>
                  <a:gs pos="100000">
                    <a:srgbClr val="A603AB"/>
                  </a:gs>
                </a:gsLst>
                <a:lin ang="5400000" scaled="1"/>
              </a:gradFill>
              <a:effectLst>
                <a:outerShdw dist="107763" dir="18900000" algn="ctr" rotWithShape="0">
                  <a:srgbClr val="FFFFCC">
                    <a:alpha val="50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79224" y="3511976"/>
            <a:ext cx="23785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altLang="en-US" sz="48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LỚP</a:t>
            </a:r>
            <a:r>
              <a:rPr lang="en-US" altLang="en-US" sz="48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 1</a:t>
            </a:r>
            <a:r>
              <a:rPr lang="vi-VN" altLang="en-US" sz="48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48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endParaRPr lang="en-US" sz="4800" dirty="0"/>
          </a:p>
        </p:txBody>
      </p:sp>
      <p:sp>
        <p:nvSpPr>
          <p:cNvPr id="8" name="WordArt 7"/>
          <p:cNvSpPr>
            <a:spLocks noChangeArrowheads="1" noChangeShapeType="1" noTextEdit="1"/>
          </p:cNvSpPr>
          <p:nvPr/>
        </p:nvSpPr>
        <p:spPr bwMode="auto">
          <a:xfrm>
            <a:off x="1828800" y="1956955"/>
            <a:ext cx="5181600" cy="1409700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802"/>
              </a:avLst>
            </a:prstTxWarp>
            <a:scene3d>
              <a:camera prst="legacyPerspectiveBottomLeft"/>
              <a:lightRig rig="legacyFlat3" dir="t"/>
            </a:scene3d>
            <a:sp3d extrusionH="887400" prstMaterial="legacyMatte">
              <a:extrusionClr>
                <a:srgbClr val="CCFFCC"/>
              </a:extrusionClr>
              <a:contourClr>
                <a:srgbClr val="FF0000"/>
              </a:contourClr>
            </a:sp3d>
          </a:bodyPr>
          <a:lstStyle/>
          <a:p>
            <a:pPr algn="ctr"/>
            <a:r>
              <a:rPr lang="en-US" sz="2700" b="1" kern="10" dirty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0000"/>
                    </a:gs>
                    <a:gs pos="100000">
                      <a:srgbClr val="FF6600"/>
                    </a:gs>
                  </a:gsLst>
                  <a:path path="rect">
                    <a:fillToRect r="100000" b="100000"/>
                  </a:path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MÔN: MĨ THUẬT</a:t>
            </a:r>
          </a:p>
        </p:txBody>
      </p:sp>
      <p:sp>
        <p:nvSpPr>
          <p:cNvPr id="9" name="WordArt 9"/>
          <p:cNvSpPr>
            <a:spLocks noChangeArrowheads="1" noChangeShapeType="1" noTextEdit="1"/>
          </p:cNvSpPr>
          <p:nvPr/>
        </p:nvSpPr>
        <p:spPr bwMode="auto">
          <a:xfrm>
            <a:off x="2743200" y="4800600"/>
            <a:ext cx="5864225" cy="5905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vi-VN" sz="2700" b="1" kern="10" dirty="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Giáo Viên: </a:t>
            </a:r>
            <a:r>
              <a:rPr lang="en-US" sz="2700" b="1" kern="10" dirty="0" err="1" smtClean="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Phí</a:t>
            </a:r>
            <a:r>
              <a:rPr lang="en-US" sz="2700" b="1" kern="10" dirty="0" smtClean="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b="1" kern="10" dirty="0" err="1" smtClean="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Thị</a:t>
            </a:r>
            <a:r>
              <a:rPr lang="en-US" sz="2700" b="1" kern="10" dirty="0" smtClean="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b="1" kern="10" dirty="0" err="1" smtClean="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Thảo</a:t>
            </a:r>
            <a:endParaRPr lang="en-US" sz="2700" b="1" kern="10" dirty="0">
              <a:ln w="19050">
                <a:solidFill>
                  <a:srgbClr val="99CCFF"/>
                </a:solidFill>
                <a:round/>
                <a:headEnd/>
                <a:tailEnd/>
              </a:ln>
              <a:solidFill>
                <a:srgbClr val="0066CC"/>
              </a:solidFill>
              <a:effectLst>
                <a:outerShdw dist="35921" dir="2700000" algn="ctr" rotWithShape="0">
                  <a:srgbClr val="990000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07065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049121"/>
            <a:ext cx="5410200" cy="358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512" y="1228651"/>
            <a:ext cx="162877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825" y="633412"/>
            <a:ext cx="590550" cy="117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27461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2018</TotalTime>
  <Words>295</Words>
  <Application>Microsoft Office PowerPoint</Application>
  <PresentationFormat>On-screen Show (4:3)</PresentationFormat>
  <Paragraphs>84</Paragraphs>
  <Slides>28</Slides>
  <Notes>3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宋体</vt:lpstr>
      <vt:lpstr>.VnArabia</vt:lpstr>
      <vt:lpstr>Arial</vt:lpstr>
      <vt:lpstr>Calibri</vt:lpstr>
      <vt:lpstr>Cambria</vt:lpstr>
      <vt:lpstr>iCiel Soup of Justice</vt:lpstr>
      <vt:lpstr>Times New Roman</vt:lpstr>
      <vt:lpstr>Wingdings</vt:lpstr>
      <vt:lpstr>方正卡通简体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OSAKA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296</cp:revision>
  <dcterms:created xsi:type="dcterms:W3CDTF">2021-09-23T08:56:08Z</dcterms:created>
  <dcterms:modified xsi:type="dcterms:W3CDTF">2023-09-29T09:32:44Z</dcterms:modified>
</cp:coreProperties>
</file>