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5" r:id="rId2"/>
    <p:sldId id="314" r:id="rId3"/>
    <p:sldId id="317" r:id="rId4"/>
    <p:sldId id="279" r:id="rId5"/>
    <p:sldId id="320" r:id="rId6"/>
    <p:sldId id="327" r:id="rId7"/>
    <p:sldId id="322" r:id="rId8"/>
    <p:sldId id="329" r:id="rId9"/>
    <p:sldId id="331" r:id="rId10"/>
    <p:sldId id="332" r:id="rId11"/>
    <p:sldId id="333" r:id="rId12"/>
    <p:sldId id="335" r:id="rId13"/>
    <p:sldId id="334" r:id="rId14"/>
    <p:sldId id="330" r:id="rId15"/>
    <p:sldId id="324" r:id="rId16"/>
    <p:sldId id="326" r:id="rId17"/>
    <p:sldId id="31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E3FF"/>
    <a:srgbClr val="EDF1F9"/>
    <a:srgbClr val="FFFF99"/>
    <a:srgbClr val="FFFFCC"/>
    <a:srgbClr val="CAE8AA"/>
    <a:srgbClr val="B7ECFF"/>
    <a:srgbClr val="FFFCF3"/>
    <a:srgbClr val="476E2C"/>
    <a:srgbClr val="3857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450" autoAdjust="0"/>
    <p:restoredTop sz="94660"/>
  </p:normalViewPr>
  <p:slideViewPr>
    <p:cSldViewPr snapToGrid="0">
      <p:cViewPr varScale="1">
        <p:scale>
          <a:sx n="63" d="100"/>
          <a:sy n="63" d="100"/>
        </p:scale>
        <p:origin x="70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9-30T08:40:45.187"/>
    </inkml:context>
    <inkml:brush xml:id="br0">
      <inkml:brushProperty name="width" value="0.3" units="cm"/>
      <inkml:brushProperty name="height" value="0.6" units="cm"/>
      <inkml:brushProperty name="color" value="#E6E6E6"/>
      <inkml:brushProperty name="tip" value="rectangle"/>
      <inkml:brushProperty name="rasterOp" value="maskPen"/>
      <inkml:brushProperty name="ignorePressure" value="1"/>
    </inkml:brush>
  </inkml:definitions>
  <inkml:trace contextRef="#ctx0" brushRef="#br0">0 12,'0'-5,"0"-2</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1C42A8-DD3E-4B83-993A-B83CC34C684F}"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09247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96091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579376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1C42A8-DD3E-4B83-993A-B83CC34C684F}"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3101384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1C42A8-DD3E-4B83-993A-B83CC34C684F}" type="datetimeFigureOut">
              <a:rPr lang="en-US" smtClean="0"/>
              <a:t>9/29/2023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3202432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1C42A8-DD3E-4B83-993A-B83CC34C684F}"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83881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1C42A8-DD3E-4B83-993A-B83CC34C684F}" type="datetimeFigureOut">
              <a:rPr lang="en-US" smtClean="0"/>
              <a:t>9/29/2023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2493795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1C42A8-DD3E-4B83-993A-B83CC34C684F}" type="datetimeFigureOut">
              <a:rPr lang="en-US" smtClean="0"/>
              <a:t>9/29/2023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448433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1C42A8-DD3E-4B83-993A-B83CC34C684F}" type="datetimeFigureOut">
              <a:rPr lang="en-US" smtClean="0"/>
              <a:t>9/29/2023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1379659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1C42A8-DD3E-4B83-993A-B83CC34C684F}"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90134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1C42A8-DD3E-4B83-993A-B83CC34C684F}" type="datetimeFigureOut">
              <a:rPr lang="en-US" smtClean="0"/>
              <a:t>9/29/2023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A03A30-0590-4941-AADB-07DF131B6CFB}" type="slidenum">
              <a:rPr lang="en-US" smtClean="0"/>
              <a:t>‹#›</a:t>
            </a:fld>
            <a:endParaRPr lang="en-US"/>
          </a:p>
        </p:txBody>
      </p:sp>
    </p:spTree>
    <p:extLst>
      <p:ext uri="{BB962C8B-B14F-4D97-AF65-F5344CB8AC3E}">
        <p14:creationId xmlns:p14="http://schemas.microsoft.com/office/powerpoint/2010/main" val="477634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1C42A8-DD3E-4B83-993A-B83CC34C684F}" type="datetimeFigureOut">
              <a:rPr lang="en-US" smtClean="0"/>
              <a:t>9/29/2023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03A30-0590-4941-AADB-07DF131B6CFB}" type="slidenum">
              <a:rPr lang="en-US" smtClean="0"/>
              <a:t>‹#›</a:t>
            </a:fld>
            <a:endParaRPr lang="en-US"/>
          </a:p>
        </p:txBody>
      </p:sp>
    </p:spTree>
    <p:extLst>
      <p:ext uri="{BB962C8B-B14F-4D97-AF65-F5344CB8AC3E}">
        <p14:creationId xmlns:p14="http://schemas.microsoft.com/office/powerpoint/2010/main" val="3308512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2.jp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customXml" Target="../ink/ink1.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ình nền  trắng đàn bà nhiếp ảnh trang phục mẫu thời trang đồ cũ  đời sống váy cưới Mùa xuân Quần áo bản giới thiệu thị trường Retro  cô dâu chế">
            <a:extLst>
              <a:ext uri="{FF2B5EF4-FFF2-40B4-BE49-F238E27FC236}">
                <a16:creationId xmlns:a16="http://schemas.microsoft.com/office/drawing/2014/main" id="{C6C9034C-8404-7EA3-342C-BA08C33672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760"/>
            <a:ext cx="1210055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oster with text and pictures&#10;&#10;Description automatically generated with medium confidence">
            <a:extLst>
              <a:ext uri="{FF2B5EF4-FFF2-40B4-BE49-F238E27FC236}">
                <a16:creationId xmlns:a16="http://schemas.microsoft.com/office/drawing/2014/main" id="{5E9194A9-51C9-326F-DCA9-0DC4D2351B1B}"/>
              </a:ext>
            </a:extLst>
          </p:cNvPr>
          <p:cNvPicPr>
            <a:picLocks noChangeAspect="1"/>
          </p:cNvPicPr>
          <p:nvPr/>
        </p:nvPicPr>
        <p:blipFill rotWithShape="1">
          <a:blip r:embed="rId3">
            <a:extLst>
              <a:ext uri="{28A0092B-C50C-407E-A947-70E740481C1C}">
                <a14:useLocalDpi xmlns:a14="http://schemas.microsoft.com/office/drawing/2010/main" val="0"/>
              </a:ext>
            </a:extLst>
          </a:blip>
          <a:srcRect t="1629" r="36061" b="71408"/>
          <a:stretch/>
        </p:blipFill>
        <p:spPr>
          <a:xfrm>
            <a:off x="1574800" y="482600"/>
            <a:ext cx="9408160" cy="6116320"/>
          </a:xfrm>
          <a:prstGeom prst="rect">
            <a:avLst/>
          </a:prstGeom>
          <a:effectLst>
            <a:outerShdw blurRad="63500" sx="102000" sy="102000" algn="ctr" rotWithShape="0">
              <a:prstClr val="black">
                <a:alpha val="40000"/>
              </a:prstClr>
            </a:outerShdw>
          </a:effectLst>
        </p:spPr>
      </p:pic>
      <p:sp>
        <p:nvSpPr>
          <p:cNvPr id="5" name="Rectangle: Rounded Corners 4">
            <a:extLst>
              <a:ext uri="{FF2B5EF4-FFF2-40B4-BE49-F238E27FC236}">
                <a16:creationId xmlns:a16="http://schemas.microsoft.com/office/drawing/2014/main" id="{0BABDE96-8937-5343-BE2B-D1D38E42DE83}"/>
              </a:ext>
            </a:extLst>
          </p:cNvPr>
          <p:cNvSpPr/>
          <p:nvPr/>
        </p:nvSpPr>
        <p:spPr>
          <a:xfrm>
            <a:off x="8827255" y="5487353"/>
            <a:ext cx="1946275" cy="649287"/>
          </a:xfrm>
          <a:prstGeom prst="roundRect">
            <a:avLst>
              <a:gd name="adj" fmla="val 16667"/>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C00000"/>
                </a:solidFill>
                <a:latin typeface="Times New Roman" panose="02020603050405020304" pitchFamily="18" charset="0"/>
                <a:cs typeface="Times New Roman" panose="02020603050405020304" pitchFamily="18" charset="0"/>
              </a:rPr>
              <a:t>TIẾT 1</a:t>
            </a:r>
          </a:p>
        </p:txBody>
      </p:sp>
    </p:spTree>
    <p:extLst>
      <p:ext uri="{BB962C8B-B14F-4D97-AF65-F5344CB8AC3E}">
        <p14:creationId xmlns:p14="http://schemas.microsoft.com/office/powerpoint/2010/main" val="3492059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hia sẻ với hơn 89 về vẽ váy ngắn đơn giản - camera.edu.vn">
            <a:extLst>
              <a:ext uri="{FF2B5EF4-FFF2-40B4-BE49-F238E27FC236}">
                <a16:creationId xmlns:a16="http://schemas.microsoft.com/office/drawing/2014/main" id="{9EAD2D14-ED8C-3BEF-9E96-50BD665682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52" t="-260" r="5297" b="260"/>
          <a:stretch/>
        </p:blipFill>
        <p:spPr bwMode="auto">
          <a:xfrm>
            <a:off x="4417204" y="1163541"/>
            <a:ext cx="3556000" cy="4572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48" name="Picture 4" descr="Vẽ váy công chúa đơn giản đẹp mẫu 2  Go shopping happy">
            <a:extLst>
              <a:ext uri="{FF2B5EF4-FFF2-40B4-BE49-F238E27FC236}">
                <a16:creationId xmlns:a16="http://schemas.microsoft.com/office/drawing/2014/main" id="{601B3027-8251-1190-2A01-F7316A9B841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1457" b="3902"/>
          <a:stretch/>
        </p:blipFill>
        <p:spPr bwMode="auto">
          <a:xfrm>
            <a:off x="8468508" y="1209840"/>
            <a:ext cx="3349544" cy="4572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150" name="Picture 6" descr="Xem hơn 100 ảnh về hình vẽ váy công chúa  daotaonec">
            <a:extLst>
              <a:ext uri="{FF2B5EF4-FFF2-40B4-BE49-F238E27FC236}">
                <a16:creationId xmlns:a16="http://schemas.microsoft.com/office/drawing/2014/main" id="{E80D4D52-6694-5F45-8D95-F9B2EF923AC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81" t="12538"/>
          <a:stretch/>
        </p:blipFill>
        <p:spPr bwMode="auto">
          <a:xfrm>
            <a:off x="572357" y="1163541"/>
            <a:ext cx="3349543" cy="4572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99FCA21-9D6E-F63D-1B4F-7C902AE1FEC1}"/>
              </a:ext>
            </a:extLst>
          </p:cNvPr>
          <p:cNvSpPr txBox="1"/>
          <p:nvPr/>
        </p:nvSpPr>
        <p:spPr>
          <a:xfrm>
            <a:off x="3780924" y="333074"/>
            <a:ext cx="4483120" cy="507831"/>
          </a:xfrm>
          <a:prstGeom prst="rect">
            <a:avLst/>
          </a:prstGeom>
          <a:solidFill>
            <a:schemeClr val="accent5">
              <a:lumMod val="20000"/>
              <a:lumOff val="80000"/>
            </a:schemeClr>
          </a:solidFill>
          <a:ln>
            <a:solidFill>
              <a:schemeClr val="bg1">
                <a:lumMod val="65000"/>
              </a:schemeClr>
            </a:solidFill>
          </a:ln>
        </p:spPr>
        <p:txBody>
          <a:bodyPr wrap="square">
            <a:spAutoFit/>
          </a:bodyPr>
          <a:lstStyle/>
          <a:p>
            <a:pPr algn="ctr"/>
            <a:r>
              <a:rPr lang="en-US" sz="2700" b="1" dirty="0">
                <a:solidFill>
                  <a:srgbClr val="002060"/>
                </a:solidFill>
                <a:latin typeface="Times New Roman" panose="02020603050405020304" pitchFamily="18" charset="0"/>
                <a:cs typeface="Times New Roman" panose="02020603050405020304" pitchFamily="18" charset="0"/>
              </a:rPr>
              <a:t>1. Quan </a:t>
            </a:r>
            <a:r>
              <a:rPr lang="en-US" sz="2700" b="1" dirty="0" err="1">
                <a:solidFill>
                  <a:srgbClr val="002060"/>
                </a:solidFill>
                <a:latin typeface="Times New Roman" panose="02020603050405020304" pitchFamily="18" charset="0"/>
                <a:cs typeface="Times New Roman" panose="02020603050405020304" pitchFamily="18" charset="0"/>
              </a:rPr>
              <a:t>sát</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nhận</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biết</a:t>
            </a: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41E72904-85F4-3447-512B-16B091E113A0}"/>
              </a:ext>
            </a:extLst>
          </p:cNvPr>
          <p:cNvSpPr/>
          <p:nvPr/>
        </p:nvSpPr>
        <p:spPr>
          <a:xfrm>
            <a:off x="2133600" y="6150774"/>
            <a:ext cx="8402320" cy="507831"/>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rPr>
              <a:t>Các</a:t>
            </a:r>
            <a:r>
              <a:rPr lang="en-US" sz="2400" dirty="0">
                <a:solidFill>
                  <a:srgbClr val="002060"/>
                </a:solidFill>
              </a:rPr>
              <a:t> </a:t>
            </a:r>
            <a:r>
              <a:rPr lang="en-US" sz="2400" dirty="0" err="1">
                <a:solidFill>
                  <a:srgbClr val="002060"/>
                </a:solidFill>
              </a:rPr>
              <a:t>mẫu</a:t>
            </a:r>
            <a:r>
              <a:rPr lang="en-US" sz="2400" dirty="0">
                <a:solidFill>
                  <a:srgbClr val="002060"/>
                </a:solidFill>
              </a:rPr>
              <a:t> </a:t>
            </a:r>
            <a:r>
              <a:rPr lang="en-US" sz="2400" dirty="0" err="1">
                <a:solidFill>
                  <a:srgbClr val="002060"/>
                </a:solidFill>
              </a:rPr>
              <a:t>váy</a:t>
            </a:r>
            <a:r>
              <a:rPr lang="en-US" sz="2400" dirty="0">
                <a:solidFill>
                  <a:srgbClr val="002060"/>
                </a:solidFill>
              </a:rPr>
              <a:t> </a:t>
            </a:r>
            <a:r>
              <a:rPr lang="en-US" sz="2400" dirty="0" err="1">
                <a:solidFill>
                  <a:srgbClr val="002060"/>
                </a:solidFill>
              </a:rPr>
              <a:t>trên</a:t>
            </a:r>
            <a:r>
              <a:rPr lang="en-US" sz="2400" dirty="0">
                <a:solidFill>
                  <a:srgbClr val="002060"/>
                </a:solidFill>
              </a:rPr>
              <a:t> </a:t>
            </a:r>
            <a:r>
              <a:rPr lang="en-US" sz="2400" dirty="0" err="1">
                <a:solidFill>
                  <a:srgbClr val="002060"/>
                </a:solidFill>
              </a:rPr>
              <a:t>có</a:t>
            </a:r>
            <a:r>
              <a:rPr lang="en-US" sz="2400" dirty="0">
                <a:solidFill>
                  <a:srgbClr val="002060"/>
                </a:solidFill>
              </a:rPr>
              <a:t> </a:t>
            </a:r>
            <a:r>
              <a:rPr lang="en-US" sz="2400" dirty="0" err="1">
                <a:solidFill>
                  <a:srgbClr val="002060"/>
                </a:solidFill>
              </a:rPr>
              <a:t>trang</a:t>
            </a:r>
            <a:r>
              <a:rPr lang="en-US" sz="2400" dirty="0">
                <a:solidFill>
                  <a:srgbClr val="002060"/>
                </a:solidFill>
              </a:rPr>
              <a:t> </a:t>
            </a:r>
            <a:r>
              <a:rPr lang="en-US" sz="2400" dirty="0" err="1">
                <a:solidFill>
                  <a:srgbClr val="002060"/>
                </a:solidFill>
              </a:rPr>
              <a:t>trí</a:t>
            </a:r>
            <a:r>
              <a:rPr lang="en-US" sz="2400" dirty="0">
                <a:solidFill>
                  <a:srgbClr val="002060"/>
                </a:solidFill>
              </a:rPr>
              <a:t> </a:t>
            </a:r>
            <a:r>
              <a:rPr lang="en-US" sz="2400" dirty="0" err="1">
                <a:solidFill>
                  <a:srgbClr val="002060"/>
                </a:solidFill>
              </a:rPr>
              <a:t>chấm</a:t>
            </a:r>
            <a:r>
              <a:rPr lang="en-US" sz="2400" dirty="0">
                <a:solidFill>
                  <a:srgbClr val="002060"/>
                </a:solidFill>
              </a:rPr>
              <a:t> </a:t>
            </a:r>
            <a:r>
              <a:rPr lang="en-US" sz="2400" dirty="0" err="1">
                <a:solidFill>
                  <a:srgbClr val="002060"/>
                </a:solidFill>
              </a:rPr>
              <a:t>nét</a:t>
            </a:r>
            <a:r>
              <a:rPr lang="en-US" sz="2400" dirty="0">
                <a:solidFill>
                  <a:srgbClr val="002060"/>
                </a:solidFill>
              </a:rPr>
              <a:t> </a:t>
            </a:r>
            <a:r>
              <a:rPr lang="en-US" sz="2400" dirty="0" err="1">
                <a:solidFill>
                  <a:srgbClr val="002060"/>
                </a:solidFill>
              </a:rPr>
              <a:t>nhiều</a:t>
            </a:r>
            <a:r>
              <a:rPr lang="en-US" sz="2400" dirty="0">
                <a:solidFill>
                  <a:srgbClr val="002060"/>
                </a:solidFill>
              </a:rPr>
              <a:t>/ </a:t>
            </a:r>
            <a:r>
              <a:rPr lang="en-US" sz="2400" dirty="0" err="1">
                <a:solidFill>
                  <a:srgbClr val="002060"/>
                </a:solidFill>
              </a:rPr>
              <a:t>ít</a:t>
            </a:r>
            <a:r>
              <a:rPr lang="en-US" sz="2400" dirty="0">
                <a:solidFill>
                  <a:srgbClr val="002060"/>
                </a:solidFill>
              </a:rPr>
              <a:t> </a:t>
            </a:r>
            <a:r>
              <a:rPr lang="en-US" sz="2400" dirty="0" err="1">
                <a:solidFill>
                  <a:srgbClr val="002060"/>
                </a:solidFill>
              </a:rPr>
              <a:t>như</a:t>
            </a:r>
            <a:r>
              <a:rPr lang="en-US" sz="2400" dirty="0">
                <a:solidFill>
                  <a:srgbClr val="002060"/>
                </a:solidFill>
              </a:rPr>
              <a:t> </a:t>
            </a:r>
            <a:r>
              <a:rPr lang="en-US" sz="2400" dirty="0" err="1">
                <a:solidFill>
                  <a:srgbClr val="002060"/>
                </a:solidFill>
              </a:rPr>
              <a:t>thế</a:t>
            </a:r>
            <a:r>
              <a:rPr lang="en-US" sz="2400" dirty="0">
                <a:solidFill>
                  <a:srgbClr val="002060"/>
                </a:solidFill>
              </a:rPr>
              <a:t> </a:t>
            </a:r>
            <a:r>
              <a:rPr lang="en-US" sz="2400" dirty="0" err="1">
                <a:solidFill>
                  <a:srgbClr val="002060"/>
                </a:solidFill>
              </a:rPr>
              <a:t>nào</a:t>
            </a:r>
            <a:r>
              <a:rPr lang="en-US" sz="2400" dirty="0">
                <a:solidFill>
                  <a:srgbClr val="002060"/>
                </a:solidFill>
              </a:rPr>
              <a:t>? </a:t>
            </a:r>
          </a:p>
        </p:txBody>
      </p:sp>
    </p:spTree>
    <p:extLst>
      <p:ext uri="{BB962C8B-B14F-4D97-AF65-F5344CB8AC3E}">
        <p14:creationId xmlns:p14="http://schemas.microsoft.com/office/powerpoint/2010/main" val="1985706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F483230-1B44-B900-7762-2B34B7D83E37}"/>
              </a:ext>
            </a:extLst>
          </p:cNvPr>
          <p:cNvSpPr txBox="1"/>
          <p:nvPr/>
        </p:nvSpPr>
        <p:spPr>
          <a:xfrm>
            <a:off x="645785" y="826371"/>
            <a:ext cx="2600959" cy="1404615"/>
          </a:xfrm>
          <a:prstGeom prst="rect">
            <a:avLst/>
          </a:prstGeom>
          <a:solidFill>
            <a:schemeClr val="bg1"/>
          </a:solidFill>
          <a:ln>
            <a:solidFill>
              <a:schemeClr val="accent2">
                <a:lumMod val="50000"/>
              </a:schemeClr>
            </a:solidFill>
          </a:ln>
        </p:spPr>
        <p:txBody>
          <a:bodyPr wrap="square">
            <a:spAutoFit/>
          </a:bodyPr>
          <a:lstStyle/>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2500"/>
              </a:lnSpc>
              <a:buAutoNum type="arabicPeriod"/>
            </a:pPr>
            <a:endParaRPr lang="en-US" sz="2900" b="1" dirty="0">
              <a:solidFill>
                <a:srgbClr val="002060"/>
              </a:solidFill>
              <a:latin typeface="Times New Roman" panose="02020603050405020304" pitchFamily="18" charset="0"/>
              <a:cs typeface="Times New Roman" panose="02020603050405020304" pitchFamily="18" charset="0"/>
            </a:endParaRPr>
          </a:p>
          <a:p>
            <a:pPr algn="ctr">
              <a:lnSpc>
                <a:spcPts val="2500"/>
              </a:lnSpc>
            </a:pPr>
            <a:r>
              <a:rPr lang="en-US" sz="2900" b="1" dirty="0">
                <a:solidFill>
                  <a:srgbClr val="002060"/>
                </a:solidFill>
                <a:latin typeface="Times New Roman" panose="02020603050405020304" pitchFamily="18" charset="0"/>
                <a:cs typeface="Times New Roman" panose="02020603050405020304" pitchFamily="18" charset="0"/>
              </a:rPr>
              <a:t>1. </a:t>
            </a:r>
            <a:r>
              <a:rPr lang="en-US" sz="2900" b="1" dirty="0" err="1">
                <a:solidFill>
                  <a:srgbClr val="002060"/>
                </a:solidFill>
                <a:latin typeface="Times New Roman" panose="02020603050405020304" pitchFamily="18" charset="0"/>
                <a:cs typeface="Times New Roman" panose="02020603050405020304" pitchFamily="18" charset="0"/>
              </a:rPr>
              <a:t>Thực</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hành</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sáng</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tạo</a:t>
            </a:r>
            <a:endParaRPr lang="en-US" sz="29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pic>
        <p:nvPicPr>
          <p:cNvPr id="5" name="Picture 4" descr="A paper doll and scissors&#10;&#10;Description automatically generated with medium confidence">
            <a:extLst>
              <a:ext uri="{FF2B5EF4-FFF2-40B4-BE49-F238E27FC236}">
                <a16:creationId xmlns:a16="http://schemas.microsoft.com/office/drawing/2014/main" id="{2C994FA9-F6DA-7FB3-BC59-F1B3BBA6E0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13" t="45593" r="7568" b="13482"/>
          <a:stretch/>
        </p:blipFill>
        <p:spPr>
          <a:xfrm>
            <a:off x="3608050" y="528320"/>
            <a:ext cx="8397436" cy="5797590"/>
          </a:xfrm>
          <a:prstGeom prst="rect">
            <a:avLst/>
          </a:prstGeom>
        </p:spPr>
      </p:pic>
      <p:sp>
        <p:nvSpPr>
          <p:cNvPr id="6" name="TextBox 5">
            <a:extLst>
              <a:ext uri="{FF2B5EF4-FFF2-40B4-BE49-F238E27FC236}">
                <a16:creationId xmlns:a16="http://schemas.microsoft.com/office/drawing/2014/main" id="{C378C0BD-7B7D-5E88-3E71-F96D3980FA93}"/>
              </a:ext>
            </a:extLst>
          </p:cNvPr>
          <p:cNvSpPr txBox="1"/>
          <p:nvPr/>
        </p:nvSpPr>
        <p:spPr>
          <a:xfrm>
            <a:off x="488305" y="2517091"/>
            <a:ext cx="2915920" cy="3862596"/>
          </a:xfrm>
          <a:prstGeom prst="rect">
            <a:avLst/>
          </a:prstGeom>
          <a:solidFill>
            <a:schemeClr val="accent1">
              <a:lumMod val="20000"/>
              <a:lumOff val="80000"/>
            </a:schemeClr>
          </a:solidFill>
        </p:spPr>
        <p:txBody>
          <a:bodyPr wrap="square">
            <a:spAutoFit/>
          </a:bodyPr>
          <a:lstStyle/>
          <a:p>
            <a:pPr marL="285750" indent="-285750" algn="just">
              <a:lnSpc>
                <a:spcPts val="2600"/>
              </a:lnSpc>
              <a:spcBef>
                <a:spcPts val="200"/>
              </a:spcBef>
              <a:spcAft>
                <a:spcPts val="200"/>
              </a:spcAft>
              <a:buFont typeface="Arial" panose="020B0604020202020204" pitchFamily="34" charset="0"/>
              <a:buChar char="•"/>
            </a:pP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hãy</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nêu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dùng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sáng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chiếc</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váy</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2600"/>
              </a:lnSpc>
              <a:spcBef>
                <a:spcPts val="200"/>
              </a:spcBef>
              <a:spcAft>
                <a:spcPts val="200"/>
              </a:spcAft>
              <a:buFont typeface="Arial" panose="020B0604020202020204" pitchFamily="34" charset="0"/>
              <a:buChar char="•"/>
            </a:pP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Vị</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trên</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váy</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nhiều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ít</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chấm</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nét</a:t>
            </a:r>
            <a:r>
              <a:rPr lang="en-US" sz="22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endParaRPr lang="en-US" sz="22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2600"/>
              </a:lnSpc>
              <a:spcBef>
                <a:spcPts val="200"/>
              </a:spcBef>
              <a:spcAft>
                <a:spcPts val="200"/>
              </a:spcAft>
              <a:buFont typeface="Arial" panose="020B0604020202020204" pitchFamily="34" charset="0"/>
              <a:buChar char="•"/>
            </a:pP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hãy</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nêu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hành</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sáng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chiếc</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2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váy</a:t>
            </a:r>
            <a:r>
              <a:rPr lang="en-US" sz="2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71412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3EEE8-2565-BC02-AC80-A7D61C2BC92A}"/>
              </a:ext>
            </a:extLst>
          </p:cNvPr>
          <p:cNvSpPr>
            <a:spLocks noGrp="1"/>
          </p:cNvSpPr>
          <p:nvPr>
            <p:ph type="title"/>
          </p:nvPr>
        </p:nvSpPr>
        <p:spPr/>
        <p:txBody>
          <a:bodyPr/>
          <a:lstStyle/>
          <a:p>
            <a:endParaRPr lang="en-US"/>
          </a:p>
        </p:txBody>
      </p:sp>
      <p:pic>
        <p:nvPicPr>
          <p:cNvPr id="4" name="Picture 10" descr="Tạo Slide Mở Đầu Ấn Tượng Với Người Xem, Cách Mở Đầu Powerpoint Ấn Tượng  Với Người Xem">
            <a:extLst>
              <a:ext uri="{FF2B5EF4-FFF2-40B4-BE49-F238E27FC236}">
                <a16:creationId xmlns:a16="http://schemas.microsoft.com/office/drawing/2014/main" id="{8438C88C-A4E8-2B17-3D13-FC4A39C12A1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0433" y="228282"/>
            <a:ext cx="11431134" cy="640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C8772DE9-73F4-21A0-1A13-F6470614BDED}"/>
              </a:ext>
            </a:extLst>
          </p:cNvPr>
          <p:cNvSpPr txBox="1"/>
          <p:nvPr/>
        </p:nvSpPr>
        <p:spPr>
          <a:xfrm>
            <a:off x="4318000" y="1027906"/>
            <a:ext cx="4070634" cy="750590"/>
          </a:xfrm>
          <a:prstGeom prst="rect">
            <a:avLst/>
          </a:prstGeom>
          <a:solidFill>
            <a:schemeClr val="bg1"/>
          </a:solidFill>
          <a:ln>
            <a:solidFill>
              <a:schemeClr val="accent2">
                <a:lumMod val="50000"/>
              </a:schemeClr>
            </a:solidFill>
          </a:ln>
        </p:spPr>
        <p:txBody>
          <a:bodyPr wrap="square">
            <a:spAutoFit/>
          </a:bodyPr>
          <a:lstStyle/>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9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r>
              <a:rPr lang="en-US" sz="2900" b="1" dirty="0">
                <a:solidFill>
                  <a:srgbClr val="002060"/>
                </a:solidFill>
                <a:latin typeface="Times New Roman" panose="02020603050405020304" pitchFamily="18" charset="0"/>
                <a:cs typeface="Times New Roman" panose="02020603050405020304" pitchFamily="18" charset="0"/>
              </a:rPr>
              <a:t>1. </a:t>
            </a:r>
            <a:r>
              <a:rPr lang="en-US" sz="2900" b="1" dirty="0" err="1">
                <a:solidFill>
                  <a:srgbClr val="002060"/>
                </a:solidFill>
                <a:latin typeface="Times New Roman" panose="02020603050405020304" pitchFamily="18" charset="0"/>
                <a:cs typeface="Times New Roman" panose="02020603050405020304" pitchFamily="18" charset="0"/>
              </a:rPr>
              <a:t>Thực</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hành</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sáng</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tạo</a:t>
            </a:r>
            <a:endParaRPr lang="en-US" sz="29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51DB5114-C8F1-DA0A-F0F9-0E435A264053}"/>
              </a:ext>
            </a:extLst>
          </p:cNvPr>
          <p:cNvSpPr/>
          <p:nvPr/>
        </p:nvSpPr>
        <p:spPr>
          <a:xfrm>
            <a:off x="2700019" y="2075785"/>
            <a:ext cx="8049261" cy="3959255"/>
          </a:xfrm>
          <a:prstGeom prst="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00000"/>
                </a:solidFill>
              </a:rPr>
              <a:t>Nhiệm</a:t>
            </a:r>
            <a:r>
              <a:rPr lang="en-US" sz="2800" b="1" dirty="0">
                <a:solidFill>
                  <a:srgbClr val="C00000"/>
                </a:solidFill>
              </a:rPr>
              <a:t> </a:t>
            </a:r>
            <a:r>
              <a:rPr lang="en-US" sz="2800" b="1" dirty="0" err="1">
                <a:solidFill>
                  <a:srgbClr val="C00000"/>
                </a:solidFill>
              </a:rPr>
              <a:t>vụ</a:t>
            </a:r>
            <a:r>
              <a:rPr lang="en-US" sz="2800" b="1" dirty="0">
                <a:solidFill>
                  <a:srgbClr val="C00000"/>
                </a:solidFill>
              </a:rPr>
              <a:t> </a:t>
            </a:r>
            <a:r>
              <a:rPr lang="en-US" sz="2800" b="1" dirty="0" err="1">
                <a:solidFill>
                  <a:srgbClr val="C00000"/>
                </a:solidFill>
              </a:rPr>
              <a:t>của</a:t>
            </a:r>
            <a:r>
              <a:rPr lang="en-US" sz="2800" b="1" dirty="0">
                <a:solidFill>
                  <a:srgbClr val="C00000"/>
                </a:solidFill>
              </a:rPr>
              <a:t> </a:t>
            </a:r>
            <a:r>
              <a:rPr lang="en-US" sz="2800" b="1" dirty="0" err="1">
                <a:solidFill>
                  <a:srgbClr val="C00000"/>
                </a:solidFill>
              </a:rPr>
              <a:t>em</a:t>
            </a:r>
            <a:endParaRPr lang="en-US" sz="2800" b="1" dirty="0">
              <a:solidFill>
                <a:srgbClr val="C00000"/>
              </a:solidFill>
            </a:endParaRPr>
          </a:p>
          <a:p>
            <a:pPr marL="285750" indent="-285750">
              <a:lnSpc>
                <a:spcPts val="3000"/>
              </a:lnSpc>
              <a:spcBef>
                <a:spcPts val="600"/>
              </a:spcBef>
              <a:spcAft>
                <a:spcPts val="600"/>
              </a:spcAft>
              <a:buFont typeface="Arial" panose="020B0604020202020204" pitchFamily="34" charset="0"/>
              <a:buChar char="•"/>
            </a:pP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trí</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chiếc</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váy</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chấm</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nét</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họa</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ts val="3000"/>
              </a:lnSpc>
              <a:spcBef>
                <a:spcPts val="600"/>
              </a:spcBef>
              <a:spcAft>
                <a:spcPts val="600"/>
              </a:spcAft>
              <a:buFont typeface="Arial" panose="020B0604020202020204" pitchFamily="34" charset="0"/>
              <a:buChar char="•"/>
            </a:pP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Quan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cạnh</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846056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children wearing dresses&#10;&#10;Description automatically generated">
            <a:extLst>
              <a:ext uri="{FF2B5EF4-FFF2-40B4-BE49-F238E27FC236}">
                <a16:creationId xmlns:a16="http://schemas.microsoft.com/office/drawing/2014/main" id="{3B2CD5E4-C9B4-30DF-D02A-9DF71A948C30}"/>
              </a:ext>
            </a:extLst>
          </p:cNvPr>
          <p:cNvPicPr>
            <a:picLocks noChangeAspect="1"/>
          </p:cNvPicPr>
          <p:nvPr/>
        </p:nvPicPr>
        <p:blipFill rotWithShape="1">
          <a:blip r:embed="rId2">
            <a:extLst>
              <a:ext uri="{28A0092B-C50C-407E-A947-70E740481C1C}">
                <a14:useLocalDpi xmlns:a14="http://schemas.microsoft.com/office/drawing/2010/main" val="0"/>
              </a:ext>
            </a:extLst>
          </a:blip>
          <a:srcRect l="13187" t="12148" r="53535" b="63259"/>
          <a:stretch/>
        </p:blipFill>
        <p:spPr>
          <a:xfrm>
            <a:off x="1092109" y="1310988"/>
            <a:ext cx="4758611" cy="5149717"/>
          </a:xfrm>
          <a:prstGeom prst="rect">
            <a:avLst/>
          </a:prstGeom>
          <a:effectLst>
            <a:outerShdw blurRad="63500" sx="102000" sy="102000" algn="ctr" rotWithShape="0">
              <a:prstClr val="black">
                <a:alpha val="40000"/>
              </a:prstClr>
            </a:outerShdw>
          </a:effectLst>
        </p:spPr>
      </p:pic>
      <p:pic>
        <p:nvPicPr>
          <p:cNvPr id="7" name="Picture 6" descr="A group of children wearing dresses&#10;&#10;Description automatically generated">
            <a:extLst>
              <a:ext uri="{FF2B5EF4-FFF2-40B4-BE49-F238E27FC236}">
                <a16:creationId xmlns:a16="http://schemas.microsoft.com/office/drawing/2014/main" id="{747DC7FD-8A93-E984-7444-10FFF8945944}"/>
              </a:ext>
            </a:extLst>
          </p:cNvPr>
          <p:cNvPicPr>
            <a:picLocks noChangeAspect="1"/>
          </p:cNvPicPr>
          <p:nvPr/>
        </p:nvPicPr>
        <p:blipFill rotWithShape="1">
          <a:blip r:embed="rId2">
            <a:extLst>
              <a:ext uri="{28A0092B-C50C-407E-A947-70E740481C1C}">
                <a14:useLocalDpi xmlns:a14="http://schemas.microsoft.com/office/drawing/2010/main" val="0"/>
              </a:ext>
            </a:extLst>
          </a:blip>
          <a:srcRect l="45463" t="5211" r="31065" b="76859"/>
          <a:stretch/>
        </p:blipFill>
        <p:spPr>
          <a:xfrm>
            <a:off x="6579475" y="1310988"/>
            <a:ext cx="4706371" cy="5149717"/>
          </a:xfrm>
          <a:prstGeom prst="rect">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E12FFBAA-BAFA-4B62-850A-CD92BC4C2E9E}"/>
              </a:ext>
            </a:extLst>
          </p:cNvPr>
          <p:cNvSpPr txBox="1"/>
          <p:nvPr/>
        </p:nvSpPr>
        <p:spPr>
          <a:xfrm>
            <a:off x="3342640" y="254000"/>
            <a:ext cx="5868954" cy="750590"/>
          </a:xfrm>
          <a:prstGeom prst="rect">
            <a:avLst/>
          </a:prstGeom>
          <a:solidFill>
            <a:schemeClr val="bg1"/>
          </a:solidFill>
          <a:ln>
            <a:solidFill>
              <a:schemeClr val="accent2">
                <a:lumMod val="50000"/>
              </a:schemeClr>
            </a:solidFill>
          </a:ln>
        </p:spPr>
        <p:txBody>
          <a:bodyPr wrap="square">
            <a:spAutoFit/>
          </a:bodyPr>
          <a:lstStyle/>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9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r>
              <a:rPr lang="en-US" sz="2900" b="1" dirty="0" err="1">
                <a:solidFill>
                  <a:srgbClr val="002060"/>
                </a:solidFill>
                <a:latin typeface="Times New Roman" panose="02020603050405020304" pitchFamily="18" charset="0"/>
                <a:cs typeface="Times New Roman" panose="02020603050405020304" pitchFamily="18" charset="0"/>
              </a:rPr>
              <a:t>Một</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số</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sản</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phẩm</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tham</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khảo</a:t>
            </a:r>
            <a:endParaRPr lang="en-US" sz="29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624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F9EC31-7DE0-81BC-4027-7D0158D97FF7}"/>
              </a:ext>
            </a:extLst>
          </p:cNvPr>
          <p:cNvSpPr txBox="1"/>
          <p:nvPr/>
        </p:nvSpPr>
        <p:spPr>
          <a:xfrm>
            <a:off x="3789690" y="643766"/>
            <a:ext cx="4483120" cy="507831"/>
          </a:xfrm>
          <a:prstGeom prst="rect">
            <a:avLst/>
          </a:prstGeom>
          <a:solidFill>
            <a:schemeClr val="accent5">
              <a:lumMod val="20000"/>
              <a:lumOff val="80000"/>
            </a:schemeClr>
          </a:solidFill>
          <a:ln>
            <a:solidFill>
              <a:schemeClr val="bg1">
                <a:lumMod val="65000"/>
              </a:schemeClr>
            </a:solidFill>
          </a:ln>
        </p:spPr>
        <p:txBody>
          <a:bodyPr wrap="square">
            <a:spAutoFit/>
          </a:bodyPr>
          <a:lstStyle/>
          <a:p>
            <a:pPr algn="ctr"/>
            <a:r>
              <a:rPr lang="en-US" sz="2700" b="1" dirty="0">
                <a:solidFill>
                  <a:srgbClr val="002060"/>
                </a:solidFill>
                <a:latin typeface="Times New Roman" panose="02020603050405020304" pitchFamily="18" charset="0"/>
                <a:cs typeface="Times New Roman" panose="02020603050405020304" pitchFamily="18" charset="0"/>
              </a:rPr>
              <a:t>1. Quan </a:t>
            </a:r>
            <a:r>
              <a:rPr lang="en-US" sz="2700" b="1" dirty="0" err="1">
                <a:solidFill>
                  <a:srgbClr val="002060"/>
                </a:solidFill>
                <a:latin typeface="Times New Roman" panose="02020603050405020304" pitchFamily="18" charset="0"/>
                <a:cs typeface="Times New Roman" panose="02020603050405020304" pitchFamily="18" charset="0"/>
              </a:rPr>
              <a:t>sát</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nhận</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biết</a:t>
            </a:r>
            <a:endParaRPr lang="en-US" sz="2700" b="1" dirty="0">
              <a:solidFill>
                <a:srgbClr val="002060"/>
              </a:solidFill>
              <a:latin typeface="Times New Roman" panose="02020603050405020304" pitchFamily="18" charset="0"/>
              <a:cs typeface="Times New Roman" panose="02020603050405020304" pitchFamily="18" charset="0"/>
            </a:endParaRPr>
          </a:p>
        </p:txBody>
      </p:sp>
      <p:pic>
        <p:nvPicPr>
          <p:cNvPr id="7" name="Picture 12" descr="This contains an image of: ">
            <a:extLst>
              <a:ext uri="{FF2B5EF4-FFF2-40B4-BE49-F238E27FC236}">
                <a16:creationId xmlns:a16="http://schemas.microsoft.com/office/drawing/2014/main" id="{36536E41-C8F1-56A7-D4EF-5B6BED23E7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733" r="1323"/>
          <a:stretch/>
        </p:blipFill>
        <p:spPr bwMode="auto">
          <a:xfrm rot="20671712">
            <a:off x="4259660" y="1961444"/>
            <a:ext cx="3002922" cy="434206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This contains an image of: ">
            <a:extLst>
              <a:ext uri="{FF2B5EF4-FFF2-40B4-BE49-F238E27FC236}">
                <a16:creationId xmlns:a16="http://schemas.microsoft.com/office/drawing/2014/main" id="{AFB34560-69A3-1307-2C79-A7964A594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837" y="1780911"/>
            <a:ext cx="3287885" cy="429672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Winter fairy">
            <a:extLst>
              <a:ext uri="{FF2B5EF4-FFF2-40B4-BE49-F238E27FC236}">
                <a16:creationId xmlns:a16="http://schemas.microsoft.com/office/drawing/2014/main" id="{874A2EB2-6251-0611-8A16-203276B85B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5520" y="1780911"/>
            <a:ext cx="3008764" cy="4456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133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square&#10;&#10;Description automatically generated">
            <a:extLst>
              <a:ext uri="{FF2B5EF4-FFF2-40B4-BE49-F238E27FC236}">
                <a16:creationId xmlns:a16="http://schemas.microsoft.com/office/drawing/2014/main" id="{0CB3EB01-4620-2ADF-32C8-ECACB77E1F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109228"/>
            <a:ext cx="9328150" cy="6639543"/>
          </a:xfrm>
          <a:prstGeom prst="rect">
            <a:avLst/>
          </a:prstGeom>
        </p:spPr>
      </p:pic>
      <p:sp>
        <p:nvSpPr>
          <p:cNvPr id="5" name="Rectangle: Rounded Corners 4">
            <a:extLst>
              <a:ext uri="{FF2B5EF4-FFF2-40B4-BE49-F238E27FC236}">
                <a16:creationId xmlns:a16="http://schemas.microsoft.com/office/drawing/2014/main" id="{9782B1D0-56B0-D2DC-66C7-CEF6E4C01BEE}"/>
              </a:ext>
            </a:extLst>
          </p:cNvPr>
          <p:cNvSpPr/>
          <p:nvPr/>
        </p:nvSpPr>
        <p:spPr>
          <a:xfrm>
            <a:off x="2647316" y="1658256"/>
            <a:ext cx="6471920" cy="4478384"/>
          </a:xfrm>
          <a:prstGeom prst="roundRect">
            <a:avLst/>
          </a:prstGeom>
          <a:solidFill>
            <a:srgbClr val="B7E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3. </a:t>
            </a:r>
            <a:r>
              <a:rPr lang="en-US" sz="2800" b="1" dirty="0" err="1">
                <a:solidFill>
                  <a:srgbClr val="C00000"/>
                </a:solidFill>
              </a:rPr>
              <a:t>Cảm</a:t>
            </a:r>
            <a:r>
              <a:rPr lang="en-US" sz="2800" b="1" dirty="0">
                <a:solidFill>
                  <a:srgbClr val="C00000"/>
                </a:solidFill>
              </a:rPr>
              <a:t> </a:t>
            </a:r>
            <a:r>
              <a:rPr lang="en-US" sz="2800" b="1" dirty="0" err="1">
                <a:solidFill>
                  <a:srgbClr val="C00000"/>
                </a:solidFill>
              </a:rPr>
              <a:t>nhận</a:t>
            </a:r>
            <a:r>
              <a:rPr lang="en-US" sz="2800" b="1" dirty="0">
                <a:solidFill>
                  <a:srgbClr val="C00000"/>
                </a:solidFill>
              </a:rPr>
              <a:t>, chia </a:t>
            </a:r>
            <a:r>
              <a:rPr lang="en-US" sz="2800" b="1" dirty="0" err="1">
                <a:solidFill>
                  <a:srgbClr val="C00000"/>
                </a:solidFill>
              </a:rPr>
              <a:t>sẻ</a:t>
            </a:r>
            <a:endParaRPr lang="en-US" sz="2800" b="1" dirty="0">
              <a:solidFill>
                <a:srgbClr val="C00000"/>
              </a:solidFill>
            </a:endParaRPr>
          </a:p>
          <a:p>
            <a:pPr algn="ctr">
              <a:lnSpc>
                <a:spcPts val="1200"/>
              </a:lnSpc>
            </a:pPr>
            <a:endParaRPr lang="en-US" sz="2800" b="1" dirty="0">
              <a:solidFill>
                <a:schemeClr val="accent6">
                  <a:lumMod val="50000"/>
                </a:schemeClr>
              </a:solidFill>
            </a:endParaRPr>
          </a:p>
          <a:p>
            <a:pPr algn="just">
              <a:lnSpc>
                <a:spcPts val="3200"/>
              </a:lnSpc>
              <a:spcBef>
                <a:spcPts val="600"/>
              </a:spcBef>
              <a:spcAft>
                <a:spcPts val="600"/>
              </a:spcAft>
            </a:pPr>
            <a:r>
              <a:rPr lang="en-US" sz="2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váy</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ts val="3200"/>
              </a:lnSpc>
              <a:spcBef>
                <a:spcPts val="600"/>
              </a:spcBef>
              <a:spcAft>
                <a:spcPts val="600"/>
              </a:spcAft>
            </a:pP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váy</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dày</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thưa</a:t>
            </a:r>
            <a:r>
              <a:rPr lang="en-US" sz="24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như</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ts val="3200"/>
              </a:lnSpc>
              <a:spcBef>
                <a:spcPts val="600"/>
              </a:spcBef>
              <a:spcAft>
                <a:spcPts val="600"/>
              </a:spcAft>
            </a:pP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chiếc</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váy</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dịp</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tặng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ai? </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70680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children wearing dresses&#10;&#10;Description automatically generated">
            <a:extLst>
              <a:ext uri="{FF2B5EF4-FFF2-40B4-BE49-F238E27FC236}">
                <a16:creationId xmlns:a16="http://schemas.microsoft.com/office/drawing/2014/main" id="{7B74BC08-039F-A47D-0A4E-1DF461808FC9}"/>
              </a:ext>
            </a:extLst>
          </p:cNvPr>
          <p:cNvPicPr>
            <a:picLocks noChangeAspect="1"/>
          </p:cNvPicPr>
          <p:nvPr/>
        </p:nvPicPr>
        <p:blipFill rotWithShape="1">
          <a:blip r:embed="rId2">
            <a:extLst>
              <a:ext uri="{28A0092B-C50C-407E-A947-70E740481C1C}">
                <a14:useLocalDpi xmlns:a14="http://schemas.microsoft.com/office/drawing/2010/main" val="0"/>
              </a:ext>
            </a:extLst>
          </a:blip>
          <a:srcRect l="5246" t="52720" r="5892" b="7280"/>
          <a:stretch/>
        </p:blipFill>
        <p:spPr>
          <a:xfrm>
            <a:off x="1168400" y="396241"/>
            <a:ext cx="10048240" cy="6034688"/>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312583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BA389BF2-CBF7-8ED8-5E03-C7A2CEDE3A2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3986" y="278962"/>
            <a:ext cx="11204028" cy="657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D5458E53-0F73-C57E-123E-B64BDE4CCA2F}"/>
              </a:ext>
            </a:extLst>
          </p:cNvPr>
          <p:cNvSpPr/>
          <p:nvPr/>
        </p:nvSpPr>
        <p:spPr>
          <a:xfrm>
            <a:off x="2276531" y="1006913"/>
            <a:ext cx="6913562" cy="2016125"/>
          </a:xfrm>
          <a:prstGeom prst="rect">
            <a:avLst/>
          </a:prstGeom>
          <a:solidFill>
            <a:srgbClr val="93E3FF"/>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srgbClr val="C00000"/>
              </a:solidFill>
              <a:latin typeface="Times New Roman" panose="02020603050405020304" pitchFamily="18" charset="0"/>
              <a:cs typeface="Times New Roman" panose="02020603050405020304" pitchFamily="18" charset="0"/>
            </a:endParaRPr>
          </a:p>
          <a:p>
            <a:pPr algn="ctr">
              <a:lnSpc>
                <a:spcPts val="3600"/>
              </a:lnSpc>
              <a:spcBef>
                <a:spcPts val="0"/>
              </a:spcBef>
              <a:defRPr/>
            </a:pP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Chúng</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mình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hãy</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chuẩn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bị</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7:</a:t>
            </a:r>
            <a:r>
              <a:rPr lang="en-US" sz="3000" b="1" dirty="0">
                <a:solidFill>
                  <a:srgbClr val="C00000"/>
                </a:solidFill>
                <a:latin typeface="Times New Roman" panose="02020603050405020304" pitchFamily="18" charset="0"/>
                <a:cs typeface="Times New Roman" panose="02020603050405020304" pitchFamily="18" charset="0"/>
              </a:rPr>
              <a:t> </a:t>
            </a:r>
          </a:p>
          <a:p>
            <a:pPr algn="ctr">
              <a:lnSpc>
                <a:spcPts val="3600"/>
              </a:lnSpc>
              <a:spcBef>
                <a:spcPts val="0"/>
              </a:spcBef>
              <a:defRPr/>
            </a:pPr>
            <a:r>
              <a:rPr lang="en-US" sz="3000" b="1" dirty="0" err="1">
                <a:solidFill>
                  <a:srgbClr val="C00000"/>
                </a:solidFill>
                <a:latin typeface="Times New Roman" panose="02020603050405020304" pitchFamily="18" charset="0"/>
                <a:cs typeface="Times New Roman" panose="02020603050405020304" pitchFamily="18" charset="0"/>
              </a:rPr>
              <a:t>Đường</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em</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đến</a:t>
            </a:r>
            <a:r>
              <a:rPr lang="en-US" sz="3000" b="1" dirty="0">
                <a:solidFill>
                  <a:srgbClr val="C00000"/>
                </a:solidFill>
                <a:latin typeface="Times New Roman" panose="02020603050405020304" pitchFamily="18" charset="0"/>
                <a:cs typeface="Times New Roman" panose="02020603050405020304" pitchFamily="18" charset="0"/>
              </a:rPr>
              <a:t> </a:t>
            </a:r>
            <a:r>
              <a:rPr lang="en-US" sz="3000" b="1" dirty="0" err="1">
                <a:solidFill>
                  <a:srgbClr val="C00000"/>
                </a:solidFill>
                <a:latin typeface="Times New Roman" panose="02020603050405020304" pitchFamily="18" charset="0"/>
                <a:cs typeface="Times New Roman" panose="02020603050405020304" pitchFamily="18" charset="0"/>
              </a:rPr>
              <a:t>trường</a:t>
            </a:r>
            <a:endParaRPr lang="en-US" sz="3000" b="1" dirty="0">
              <a:solidFill>
                <a:srgbClr val="C00000"/>
              </a:solidFill>
              <a:latin typeface="Times New Roman" panose="02020603050405020304" pitchFamily="18" charset="0"/>
              <a:cs typeface="Times New Roman" panose="02020603050405020304" pitchFamily="18" charset="0"/>
            </a:endParaRPr>
          </a:p>
          <a:p>
            <a:pPr>
              <a:lnSpc>
                <a:spcPts val="3600"/>
              </a:lnSpc>
              <a:spcBef>
                <a:spcPts val="0"/>
              </a:spcBef>
              <a:buClr>
                <a:schemeClr val="folHlink"/>
              </a:buClr>
              <a:buSzPct val="60000"/>
              <a:buFont typeface="Wingdings" panose="05000000000000000000" pitchFamily="2" charset="2"/>
              <a:buNone/>
              <a:defRPr/>
            </a:pPr>
            <a:endParaRPr lang="en-US"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9736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26AB52B7-1804-D1E0-4BA9-6B3493267C9D}"/>
              </a:ext>
            </a:extLst>
          </p:cNvPr>
          <p:cNvSpPr txBox="1"/>
          <p:nvPr/>
        </p:nvSpPr>
        <p:spPr>
          <a:xfrm>
            <a:off x="3994284" y="232631"/>
            <a:ext cx="4483120" cy="507831"/>
          </a:xfrm>
          <a:prstGeom prst="rect">
            <a:avLst/>
          </a:prstGeom>
          <a:solidFill>
            <a:schemeClr val="accent5">
              <a:lumMod val="20000"/>
              <a:lumOff val="80000"/>
            </a:schemeClr>
          </a:solidFill>
          <a:ln>
            <a:solidFill>
              <a:schemeClr val="bg1">
                <a:lumMod val="65000"/>
              </a:schemeClr>
            </a:solidFill>
          </a:ln>
        </p:spPr>
        <p:txBody>
          <a:bodyPr wrap="square">
            <a:spAutoFit/>
          </a:bodyPr>
          <a:lstStyle/>
          <a:p>
            <a:pPr algn="ctr"/>
            <a:r>
              <a:rPr lang="en-US" sz="2700" b="1" dirty="0">
                <a:solidFill>
                  <a:srgbClr val="002060"/>
                </a:solidFill>
                <a:latin typeface="Times New Roman" panose="02020603050405020304" pitchFamily="18" charset="0"/>
                <a:cs typeface="Times New Roman" panose="02020603050405020304" pitchFamily="18" charset="0"/>
              </a:rPr>
              <a:t>1. Quan </a:t>
            </a:r>
            <a:r>
              <a:rPr lang="en-US" sz="2700" b="1" dirty="0" err="1">
                <a:solidFill>
                  <a:srgbClr val="002060"/>
                </a:solidFill>
                <a:latin typeface="Times New Roman" panose="02020603050405020304" pitchFamily="18" charset="0"/>
                <a:cs typeface="Times New Roman" panose="02020603050405020304" pitchFamily="18" charset="0"/>
              </a:rPr>
              <a:t>sát</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nhận</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biết</a:t>
            </a: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82BEFB30-31F9-AA87-320D-106AC9847B2A}"/>
              </a:ext>
            </a:extLst>
          </p:cNvPr>
          <p:cNvSpPr/>
          <p:nvPr/>
        </p:nvSpPr>
        <p:spPr>
          <a:xfrm>
            <a:off x="904240" y="6304512"/>
            <a:ext cx="10220960" cy="474052"/>
          </a:xfrm>
          <a:prstGeom prst="roundRect">
            <a:avLst/>
          </a:prstGeom>
          <a:solidFill>
            <a:schemeClr val="accent6">
              <a:lumMod val="20000"/>
              <a:lumOff val="80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C00000"/>
                </a:solidFill>
              </a:rPr>
              <a:t>Trang </a:t>
            </a:r>
            <a:r>
              <a:rPr lang="en-US" sz="2200" b="1" dirty="0" err="1">
                <a:solidFill>
                  <a:srgbClr val="C00000"/>
                </a:solidFill>
              </a:rPr>
              <a:t>phục</a:t>
            </a:r>
            <a:r>
              <a:rPr lang="en-US" sz="2200" b="1" dirty="0">
                <a:solidFill>
                  <a:srgbClr val="C00000"/>
                </a:solidFill>
              </a:rPr>
              <a:t> </a:t>
            </a:r>
            <a:r>
              <a:rPr lang="en-US" sz="2200" b="1" dirty="0" err="1">
                <a:solidFill>
                  <a:srgbClr val="C00000"/>
                </a:solidFill>
              </a:rPr>
              <a:t>lễ</a:t>
            </a:r>
            <a:r>
              <a:rPr lang="en-US" sz="2200" b="1" dirty="0">
                <a:solidFill>
                  <a:srgbClr val="C00000"/>
                </a:solidFill>
              </a:rPr>
              <a:t> </a:t>
            </a:r>
            <a:r>
              <a:rPr lang="en-US" sz="2200" b="1" dirty="0" err="1">
                <a:solidFill>
                  <a:srgbClr val="C00000"/>
                </a:solidFill>
              </a:rPr>
              <a:t>hội</a:t>
            </a:r>
            <a:r>
              <a:rPr lang="en-US" sz="2200" b="1" dirty="0">
                <a:solidFill>
                  <a:srgbClr val="C00000"/>
                </a:solidFill>
              </a:rPr>
              <a:t> </a:t>
            </a:r>
            <a:r>
              <a:rPr lang="en-US" sz="2200" b="1" dirty="0" err="1">
                <a:solidFill>
                  <a:srgbClr val="C00000"/>
                </a:solidFill>
              </a:rPr>
              <a:t>thường</a:t>
            </a:r>
            <a:r>
              <a:rPr lang="en-US" sz="2200" b="1" dirty="0">
                <a:solidFill>
                  <a:srgbClr val="C00000"/>
                </a:solidFill>
              </a:rPr>
              <a:t> </a:t>
            </a:r>
            <a:r>
              <a:rPr lang="en-US" sz="2200" b="1" dirty="0" err="1">
                <a:solidFill>
                  <a:srgbClr val="C00000"/>
                </a:solidFill>
              </a:rPr>
              <a:t>mang</a:t>
            </a:r>
            <a:r>
              <a:rPr lang="en-US" sz="2200" b="1" dirty="0">
                <a:solidFill>
                  <a:srgbClr val="C00000"/>
                </a:solidFill>
              </a:rPr>
              <a:t> </a:t>
            </a:r>
            <a:r>
              <a:rPr lang="en-US" sz="2200" b="1" dirty="0" err="1">
                <a:solidFill>
                  <a:srgbClr val="C00000"/>
                </a:solidFill>
              </a:rPr>
              <a:t>nhiều</a:t>
            </a:r>
            <a:r>
              <a:rPr lang="en-US" sz="2200" b="1" dirty="0">
                <a:solidFill>
                  <a:srgbClr val="C00000"/>
                </a:solidFill>
              </a:rPr>
              <a:t> </a:t>
            </a:r>
            <a:r>
              <a:rPr lang="en-US" sz="2200" b="1" dirty="0" err="1">
                <a:solidFill>
                  <a:srgbClr val="C00000"/>
                </a:solidFill>
              </a:rPr>
              <a:t>nét</a:t>
            </a:r>
            <a:r>
              <a:rPr lang="en-US" sz="2200" b="1" dirty="0">
                <a:solidFill>
                  <a:srgbClr val="C00000"/>
                </a:solidFill>
              </a:rPr>
              <a:t> </a:t>
            </a:r>
            <a:r>
              <a:rPr lang="en-US" sz="2200" b="1" dirty="0" err="1">
                <a:solidFill>
                  <a:srgbClr val="C00000"/>
                </a:solidFill>
              </a:rPr>
              <a:t>đặc</a:t>
            </a:r>
            <a:r>
              <a:rPr lang="en-US" sz="2200" b="1" dirty="0">
                <a:solidFill>
                  <a:srgbClr val="C00000"/>
                </a:solidFill>
              </a:rPr>
              <a:t> </a:t>
            </a:r>
            <a:r>
              <a:rPr lang="en-US" sz="2200" b="1" dirty="0" err="1">
                <a:solidFill>
                  <a:srgbClr val="C00000"/>
                </a:solidFill>
              </a:rPr>
              <a:t>trưng</a:t>
            </a:r>
            <a:r>
              <a:rPr lang="en-US" sz="2200" b="1" dirty="0">
                <a:solidFill>
                  <a:srgbClr val="C00000"/>
                </a:solidFill>
              </a:rPr>
              <a:t> </a:t>
            </a:r>
            <a:r>
              <a:rPr lang="en-US" sz="2200" b="1" dirty="0" err="1">
                <a:solidFill>
                  <a:srgbClr val="C00000"/>
                </a:solidFill>
              </a:rPr>
              <a:t>về</a:t>
            </a:r>
            <a:r>
              <a:rPr lang="en-US" sz="2200" b="1" dirty="0">
                <a:solidFill>
                  <a:srgbClr val="C00000"/>
                </a:solidFill>
              </a:rPr>
              <a:t> </a:t>
            </a:r>
            <a:r>
              <a:rPr lang="en-US" sz="2200" b="1" dirty="0" err="1">
                <a:solidFill>
                  <a:srgbClr val="C00000"/>
                </a:solidFill>
              </a:rPr>
              <a:t>họa</a:t>
            </a:r>
            <a:r>
              <a:rPr lang="en-US" sz="2200" b="1" dirty="0">
                <a:solidFill>
                  <a:srgbClr val="C00000"/>
                </a:solidFill>
              </a:rPr>
              <a:t> </a:t>
            </a:r>
            <a:r>
              <a:rPr lang="en-US" sz="2200" b="1" dirty="0" err="1">
                <a:solidFill>
                  <a:srgbClr val="C00000"/>
                </a:solidFill>
              </a:rPr>
              <a:t>tiết</a:t>
            </a:r>
            <a:r>
              <a:rPr lang="en-US" sz="2200" b="1" dirty="0">
                <a:solidFill>
                  <a:srgbClr val="C00000"/>
                </a:solidFill>
              </a:rPr>
              <a:t> </a:t>
            </a:r>
            <a:r>
              <a:rPr lang="en-US" sz="2200" b="1" dirty="0" err="1">
                <a:solidFill>
                  <a:srgbClr val="C00000"/>
                </a:solidFill>
              </a:rPr>
              <a:t>và</a:t>
            </a:r>
            <a:r>
              <a:rPr lang="en-US" sz="2200" b="1" dirty="0">
                <a:solidFill>
                  <a:srgbClr val="C00000"/>
                </a:solidFill>
              </a:rPr>
              <a:t> </a:t>
            </a:r>
            <a:r>
              <a:rPr lang="en-US" sz="2200" b="1" dirty="0" err="1">
                <a:solidFill>
                  <a:srgbClr val="C00000"/>
                </a:solidFill>
              </a:rPr>
              <a:t>màu</a:t>
            </a:r>
            <a:r>
              <a:rPr lang="en-US" sz="2200" b="1" dirty="0">
                <a:solidFill>
                  <a:srgbClr val="C00000"/>
                </a:solidFill>
              </a:rPr>
              <a:t> </a:t>
            </a:r>
            <a:r>
              <a:rPr lang="en-US" sz="2200" b="1" dirty="0" err="1">
                <a:solidFill>
                  <a:srgbClr val="C00000"/>
                </a:solidFill>
              </a:rPr>
              <a:t>sắc</a:t>
            </a:r>
            <a:r>
              <a:rPr lang="en-US" sz="2200" b="1" dirty="0">
                <a:solidFill>
                  <a:srgbClr val="002060"/>
                </a:solidFill>
              </a:rPr>
              <a:t>.</a:t>
            </a:r>
          </a:p>
        </p:txBody>
      </p:sp>
      <p:pic>
        <p:nvPicPr>
          <p:cNvPr id="3" name="Picture 2" descr="A poster with text and pictures&#10;&#10;Description automatically generated with medium confidence">
            <a:extLst>
              <a:ext uri="{FF2B5EF4-FFF2-40B4-BE49-F238E27FC236}">
                <a16:creationId xmlns:a16="http://schemas.microsoft.com/office/drawing/2014/main" id="{18B378DE-CE1F-8DDB-E531-2374221966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785" t="71895" r="52739" b="25010"/>
          <a:stretch/>
        </p:blipFill>
        <p:spPr>
          <a:xfrm>
            <a:off x="1464759" y="4520346"/>
            <a:ext cx="2174240" cy="386012"/>
          </a:xfrm>
          <a:prstGeom prst="rect">
            <a:avLst/>
          </a:prstGeom>
        </p:spPr>
      </p:pic>
      <p:pic>
        <p:nvPicPr>
          <p:cNvPr id="5" name="Picture 4" descr="A poster with text and pictures&#10;&#10;Description automatically generated with medium confidence">
            <a:extLst>
              <a:ext uri="{FF2B5EF4-FFF2-40B4-BE49-F238E27FC236}">
                <a16:creationId xmlns:a16="http://schemas.microsoft.com/office/drawing/2014/main" id="{58C61E3A-00D1-C752-37E4-A5BBDBA98E0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3501" t="75646" r="16089" b="21333"/>
          <a:stretch/>
        </p:blipFill>
        <p:spPr>
          <a:xfrm>
            <a:off x="5038353" y="4480051"/>
            <a:ext cx="2644475" cy="368926"/>
          </a:xfrm>
          <a:prstGeom prst="rect">
            <a:avLst/>
          </a:prstGeom>
        </p:spPr>
      </p:pic>
      <p:pic>
        <p:nvPicPr>
          <p:cNvPr id="12" name="Picture 11" descr="A poster with text and pictures&#10;&#10;Description automatically generated with medium confidence">
            <a:extLst>
              <a:ext uri="{FF2B5EF4-FFF2-40B4-BE49-F238E27FC236}">
                <a16:creationId xmlns:a16="http://schemas.microsoft.com/office/drawing/2014/main" id="{631EF716-813C-DDF2-45D2-69E31CEDA45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1304" t="81924" r="74133" b="13631"/>
          <a:stretch/>
        </p:blipFill>
        <p:spPr>
          <a:xfrm>
            <a:off x="9356502" y="4491133"/>
            <a:ext cx="1595979" cy="567712"/>
          </a:xfrm>
          <a:prstGeom prst="rect">
            <a:avLst/>
          </a:prstGeom>
        </p:spPr>
      </p:pic>
      <p:pic>
        <p:nvPicPr>
          <p:cNvPr id="13" name="Picture 12" descr="A poster with text and pictures&#10;&#10;Description automatically generated with medium confidence">
            <a:extLst>
              <a:ext uri="{FF2B5EF4-FFF2-40B4-BE49-F238E27FC236}">
                <a16:creationId xmlns:a16="http://schemas.microsoft.com/office/drawing/2014/main" id="{F744C04A-A034-CDA0-C5EE-9506DECCC611}"/>
              </a:ext>
            </a:extLst>
          </p:cNvPr>
          <p:cNvPicPr>
            <a:picLocks noChangeAspect="1"/>
          </p:cNvPicPr>
          <p:nvPr/>
        </p:nvPicPr>
        <p:blipFill rotWithShape="1">
          <a:blip r:embed="rId2">
            <a:extLst>
              <a:ext uri="{28A0092B-C50C-407E-A947-70E740481C1C}">
                <a14:useLocalDpi xmlns:a14="http://schemas.microsoft.com/office/drawing/2010/main" val="0"/>
              </a:ext>
            </a:extLst>
          </a:blip>
          <a:srcRect l="22079" t="56705" r="51573" b="28004"/>
          <a:stretch/>
        </p:blipFill>
        <p:spPr>
          <a:xfrm>
            <a:off x="447040" y="1161158"/>
            <a:ext cx="3719965" cy="3286140"/>
          </a:xfrm>
          <a:prstGeom prst="rect">
            <a:avLst/>
          </a:prstGeom>
          <a:ln>
            <a:solidFill>
              <a:schemeClr val="accent4">
                <a:lumMod val="75000"/>
              </a:schemeClr>
            </a:solidFill>
          </a:ln>
          <a:effectLst>
            <a:outerShdw blurRad="63500" sx="102000" sy="102000" algn="ctr" rotWithShape="0">
              <a:prstClr val="black">
                <a:alpha val="40000"/>
              </a:prstClr>
            </a:outerShdw>
          </a:effectLst>
        </p:spPr>
      </p:pic>
      <p:pic>
        <p:nvPicPr>
          <p:cNvPr id="15" name="Picture 14" descr="A poster with text and pictures&#10;&#10;Description automatically generated with medium confidence">
            <a:extLst>
              <a:ext uri="{FF2B5EF4-FFF2-40B4-BE49-F238E27FC236}">
                <a16:creationId xmlns:a16="http://schemas.microsoft.com/office/drawing/2014/main" id="{BC5960C0-9465-C7AF-A457-07EE5568C671}"/>
              </a:ext>
            </a:extLst>
          </p:cNvPr>
          <p:cNvPicPr>
            <a:picLocks noChangeAspect="1"/>
          </p:cNvPicPr>
          <p:nvPr/>
        </p:nvPicPr>
        <p:blipFill rotWithShape="1">
          <a:blip r:embed="rId2">
            <a:extLst>
              <a:ext uri="{28A0092B-C50C-407E-A947-70E740481C1C}">
                <a14:useLocalDpi xmlns:a14="http://schemas.microsoft.com/office/drawing/2010/main" val="0"/>
              </a:ext>
            </a:extLst>
          </a:blip>
          <a:srcRect l="56706" t="59044" r="19976" b="25468"/>
          <a:stretch/>
        </p:blipFill>
        <p:spPr>
          <a:xfrm>
            <a:off x="4673240" y="1296182"/>
            <a:ext cx="3106696" cy="3151116"/>
          </a:xfrm>
          <a:prstGeom prst="rect">
            <a:avLst/>
          </a:prstGeom>
        </p:spPr>
      </p:pic>
      <p:pic>
        <p:nvPicPr>
          <p:cNvPr id="19" name="Picture 18" descr="A poster with text and pictures&#10;&#10;Description automatically generated with medium confidence">
            <a:extLst>
              <a:ext uri="{FF2B5EF4-FFF2-40B4-BE49-F238E27FC236}">
                <a16:creationId xmlns:a16="http://schemas.microsoft.com/office/drawing/2014/main" id="{0D4B90A9-3FE1-01B5-A0A9-664719B245AC}"/>
              </a:ext>
            </a:extLst>
          </p:cNvPr>
          <p:cNvPicPr>
            <a:picLocks noChangeAspect="1"/>
          </p:cNvPicPr>
          <p:nvPr/>
        </p:nvPicPr>
        <p:blipFill rotWithShape="1">
          <a:blip r:embed="rId2">
            <a:extLst>
              <a:ext uri="{28A0092B-C50C-407E-A947-70E740481C1C}">
                <a14:useLocalDpi xmlns:a14="http://schemas.microsoft.com/office/drawing/2010/main" val="0"/>
              </a:ext>
            </a:extLst>
          </a:blip>
          <a:srcRect l="24505" t="76881" r="51068" b="7722"/>
          <a:stretch/>
        </p:blipFill>
        <p:spPr>
          <a:xfrm>
            <a:off x="8136757" y="1206752"/>
            <a:ext cx="3608203" cy="3329975"/>
          </a:xfrm>
          <a:prstGeom prst="rect">
            <a:avLst/>
          </a:prstGeom>
          <a:effectLst>
            <a:outerShdw blurRad="63500" sx="102000" sy="102000" algn="ctr" rotWithShape="0">
              <a:prstClr val="black">
                <a:alpha val="40000"/>
              </a:prstClr>
            </a:outerShdw>
          </a:effectLst>
        </p:spPr>
      </p:pic>
      <p:sp>
        <p:nvSpPr>
          <p:cNvPr id="21" name="TextBox 20">
            <a:extLst>
              <a:ext uri="{FF2B5EF4-FFF2-40B4-BE49-F238E27FC236}">
                <a16:creationId xmlns:a16="http://schemas.microsoft.com/office/drawing/2014/main" id="{174CBC2B-D112-74B1-41D5-A59EE8EB0145}"/>
              </a:ext>
            </a:extLst>
          </p:cNvPr>
          <p:cNvSpPr txBox="1"/>
          <p:nvPr/>
        </p:nvSpPr>
        <p:spPr>
          <a:xfrm>
            <a:off x="254000" y="5113342"/>
            <a:ext cx="11379200" cy="1118255"/>
          </a:xfrm>
          <a:prstGeom prst="rect">
            <a:avLst/>
          </a:prstGeom>
          <a:noFill/>
        </p:spPr>
        <p:txBody>
          <a:bodyPr wrap="square">
            <a:spAutoFit/>
          </a:bodyPr>
          <a:lstStyle/>
          <a:p>
            <a:pPr marL="285750" indent="-285750" algn="just">
              <a:lnSpc>
                <a:spcPts val="2400"/>
              </a:lnSpc>
              <a:spcBef>
                <a:spcPts val="200"/>
              </a:spcBef>
              <a:spcAft>
                <a:spcPts val="200"/>
              </a:spcAft>
              <a:buFont typeface="Arial" panose="020B0604020202020204" pitchFamily="34" charset="0"/>
              <a:buChar char="•"/>
            </a:pP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hãy</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giới</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thiệu</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màu</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sắc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ảnh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ts val="2400"/>
              </a:lnSpc>
              <a:spcBef>
                <a:spcPts val="200"/>
              </a:spcBef>
              <a:spcAft>
                <a:spcPts val="200"/>
              </a:spcAft>
              <a:buFont typeface="Arial" panose="020B0604020202020204" pitchFamily="34" charset="0"/>
              <a:buChar char="•"/>
            </a:pP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nhân</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vật</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giống</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chữ</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nhật</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vuông</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tam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giác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hình</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thang…?  </a:t>
            </a:r>
            <a:endParaRPr lang="en-US" sz="2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ts val="2400"/>
              </a:lnSpc>
              <a:spcBef>
                <a:spcPts val="200"/>
              </a:spcBef>
              <a:spcAft>
                <a:spcPts val="200"/>
              </a:spcAft>
              <a:buFont typeface="Arial" panose="020B0604020202020204" pitchFamily="34" charset="0"/>
              <a:buChar char="•"/>
            </a:pP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sz="2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ít</a:t>
            </a:r>
            <a:r>
              <a:rPr lang="en-US" sz="2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98438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Khám phá hoa văn họa tiết trên trang phục các dân tộc nhóm HMông – Dao - Ảnh 6.">
            <a:extLst>
              <a:ext uri="{FF2B5EF4-FFF2-40B4-BE49-F238E27FC236}">
                <a16:creationId xmlns:a16="http://schemas.microsoft.com/office/drawing/2014/main" id="{5EC43A25-F6D5-A34A-B762-649D02FB77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9805" y="1527228"/>
            <a:ext cx="4603406" cy="269974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31EE594-E042-A884-5409-8544E4BBC928}"/>
              </a:ext>
            </a:extLst>
          </p:cNvPr>
          <p:cNvSpPr txBox="1"/>
          <p:nvPr/>
        </p:nvSpPr>
        <p:spPr>
          <a:xfrm>
            <a:off x="502708" y="4178555"/>
            <a:ext cx="6197600" cy="276999"/>
          </a:xfrm>
          <a:prstGeom prst="rect">
            <a:avLst/>
          </a:prstGeom>
          <a:noFill/>
        </p:spPr>
        <p:txBody>
          <a:bodyPr wrap="square">
            <a:spAutoFit/>
          </a:bodyPr>
          <a:lstStyle/>
          <a:p>
            <a:pPr algn="ctr"/>
            <a:r>
              <a:rPr lang="vi-VN" sz="1200" b="0" dirty="0">
                <a:solidFill>
                  <a:srgbClr val="666666"/>
                </a:solidFill>
                <a:effectLst/>
                <a:latin typeface="Arial" panose="020B0604020202020204" pitchFamily="34" charset="0"/>
              </a:rPr>
              <a:t>Hoa văn trên cổ áo người H'Mông Đen</a:t>
            </a:r>
          </a:p>
        </p:txBody>
      </p:sp>
      <p:pic>
        <p:nvPicPr>
          <p:cNvPr id="4" name="Picture 2" descr="Khám phá hoa văn họa tiết trên trang phục các dân tộc nhóm HMông – Dao - Ảnh 8.">
            <a:extLst>
              <a:ext uri="{FF2B5EF4-FFF2-40B4-BE49-F238E27FC236}">
                <a16:creationId xmlns:a16="http://schemas.microsoft.com/office/drawing/2014/main" id="{4AD35AB8-3081-D84B-DF32-96F091733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1553" y="1533142"/>
            <a:ext cx="4305826" cy="48686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Khám phá hoa văn họa tiết trên trang phục các dân tộc nhóm HMông – Dao - Ảnh 9.">
            <a:extLst>
              <a:ext uri="{FF2B5EF4-FFF2-40B4-BE49-F238E27FC236}">
                <a16:creationId xmlns:a16="http://schemas.microsoft.com/office/drawing/2014/main" id="{D1E66144-3D5A-69BC-C43F-9F30D779C97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035" y="4505783"/>
            <a:ext cx="5511588" cy="185697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3C5F516-FFB0-5288-9B0C-6E86BFC7951D}"/>
              </a:ext>
            </a:extLst>
          </p:cNvPr>
          <p:cNvSpPr txBox="1"/>
          <p:nvPr/>
        </p:nvSpPr>
        <p:spPr>
          <a:xfrm>
            <a:off x="7514500" y="6362757"/>
            <a:ext cx="3992879" cy="276999"/>
          </a:xfrm>
          <a:prstGeom prst="rect">
            <a:avLst/>
          </a:prstGeom>
          <a:noFill/>
        </p:spPr>
        <p:txBody>
          <a:bodyPr wrap="square">
            <a:spAutoFit/>
          </a:bodyPr>
          <a:lstStyle/>
          <a:p>
            <a:pPr algn="ctr"/>
            <a:r>
              <a:rPr lang="vi-VN" sz="1200" b="0" i="0" dirty="0">
                <a:solidFill>
                  <a:srgbClr val="666666"/>
                </a:solidFill>
                <a:effectLst/>
                <a:latin typeface="Arial" panose="020B0604020202020204" pitchFamily="34" charset="0"/>
              </a:rPr>
              <a:t>Hoa văn trên ống quần</a:t>
            </a:r>
            <a:r>
              <a:rPr lang="en-US" sz="1200" b="0" i="0" dirty="0">
                <a:solidFill>
                  <a:srgbClr val="666666"/>
                </a:solidFill>
                <a:effectLst/>
                <a:latin typeface="Arial" panose="020B0604020202020204" pitchFamily="34" charset="0"/>
              </a:rPr>
              <a:t> </a:t>
            </a:r>
            <a:r>
              <a:rPr lang="vi-VN" sz="1200" b="0" i="0" dirty="0">
                <a:solidFill>
                  <a:srgbClr val="666666"/>
                </a:solidFill>
                <a:effectLst/>
                <a:latin typeface="Arial" panose="020B0604020202020204" pitchFamily="34" charset="0"/>
              </a:rPr>
              <a:t>người Dao Lô Gang</a:t>
            </a:r>
            <a:endParaRPr lang="en-US" sz="1200" dirty="0"/>
          </a:p>
        </p:txBody>
      </p:sp>
      <p:sp>
        <p:nvSpPr>
          <p:cNvPr id="8" name="TextBox 7">
            <a:extLst>
              <a:ext uri="{FF2B5EF4-FFF2-40B4-BE49-F238E27FC236}">
                <a16:creationId xmlns:a16="http://schemas.microsoft.com/office/drawing/2014/main" id="{97C97C9F-2559-71F7-9049-03D35C61CCAF}"/>
              </a:ext>
            </a:extLst>
          </p:cNvPr>
          <p:cNvSpPr txBox="1"/>
          <p:nvPr/>
        </p:nvSpPr>
        <p:spPr>
          <a:xfrm>
            <a:off x="1848908" y="6313610"/>
            <a:ext cx="4851400" cy="276999"/>
          </a:xfrm>
          <a:prstGeom prst="rect">
            <a:avLst/>
          </a:prstGeom>
          <a:noFill/>
        </p:spPr>
        <p:txBody>
          <a:bodyPr wrap="square">
            <a:spAutoFit/>
          </a:bodyPr>
          <a:lstStyle/>
          <a:p>
            <a:r>
              <a:rPr lang="vi-VN" sz="1200" b="0" i="0" dirty="0">
                <a:solidFill>
                  <a:srgbClr val="666666"/>
                </a:solidFill>
                <a:effectLst/>
                <a:latin typeface="Arial" panose="020B0604020202020204" pitchFamily="34" charset="0"/>
              </a:rPr>
              <a:t>Hoa văn trên khăn đội đầu người Dao Đỏ</a:t>
            </a:r>
            <a:endParaRPr lang="en-US" sz="1200" dirty="0"/>
          </a:p>
        </p:txBody>
      </p:sp>
      <p:sp>
        <p:nvSpPr>
          <p:cNvPr id="10" name="TextBox 9">
            <a:extLst>
              <a:ext uri="{FF2B5EF4-FFF2-40B4-BE49-F238E27FC236}">
                <a16:creationId xmlns:a16="http://schemas.microsoft.com/office/drawing/2014/main" id="{ED0FE5E7-D750-A772-33A4-0126D5412BC6}"/>
              </a:ext>
            </a:extLst>
          </p:cNvPr>
          <p:cNvSpPr txBox="1"/>
          <p:nvPr/>
        </p:nvSpPr>
        <p:spPr>
          <a:xfrm>
            <a:off x="3823686" y="109095"/>
            <a:ext cx="4544628" cy="507831"/>
          </a:xfrm>
          <a:prstGeom prst="rect">
            <a:avLst/>
          </a:prstGeom>
          <a:solidFill>
            <a:schemeClr val="accent5">
              <a:lumMod val="20000"/>
              <a:lumOff val="80000"/>
            </a:schemeClr>
          </a:solidFill>
          <a:ln>
            <a:solidFill>
              <a:schemeClr val="bg1">
                <a:lumMod val="65000"/>
              </a:schemeClr>
            </a:solidFill>
          </a:ln>
        </p:spPr>
        <p:txBody>
          <a:bodyPr wrap="square">
            <a:spAutoFit/>
          </a:bodyPr>
          <a:lstStyle/>
          <a:p>
            <a:pPr algn="ctr"/>
            <a:r>
              <a:rPr lang="en-US" sz="2700" b="1" dirty="0">
                <a:solidFill>
                  <a:srgbClr val="002060"/>
                </a:solidFill>
                <a:latin typeface="Times New Roman" panose="02020603050405020304" pitchFamily="18" charset="0"/>
                <a:cs typeface="Times New Roman" panose="02020603050405020304" pitchFamily="18" charset="0"/>
              </a:rPr>
              <a:t>1. Quan </a:t>
            </a:r>
            <a:r>
              <a:rPr lang="en-US" sz="2700" b="1" dirty="0" err="1">
                <a:solidFill>
                  <a:srgbClr val="002060"/>
                </a:solidFill>
                <a:latin typeface="Times New Roman" panose="02020603050405020304" pitchFamily="18" charset="0"/>
                <a:cs typeface="Times New Roman" panose="02020603050405020304" pitchFamily="18" charset="0"/>
              </a:rPr>
              <a:t>sát</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nhận</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biết</a:t>
            </a: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ACCDF40-2AE5-9991-882F-273A350F4D28}"/>
              </a:ext>
            </a:extLst>
          </p:cNvPr>
          <p:cNvSpPr txBox="1"/>
          <p:nvPr/>
        </p:nvSpPr>
        <p:spPr>
          <a:xfrm>
            <a:off x="245270" y="898930"/>
            <a:ext cx="9265669" cy="415498"/>
          </a:xfrm>
          <a:prstGeom prst="rect">
            <a:avLst/>
          </a:prstGeom>
          <a:noFill/>
        </p:spPr>
        <p:txBody>
          <a:bodyPr wrap="square">
            <a:spAutoFit/>
          </a:bodyPr>
          <a:lstStyle/>
          <a:p>
            <a:pPr algn="ctr"/>
            <a:r>
              <a:rPr lang="en-US" sz="2100" b="0" dirty="0">
                <a:solidFill>
                  <a:srgbClr val="002060"/>
                </a:solidFill>
                <a:effectLst/>
                <a:latin typeface="Arial" panose="020B0604020202020204" pitchFamily="34" charset="0"/>
              </a:rPr>
              <a:t>Em </a:t>
            </a:r>
            <a:r>
              <a:rPr lang="en-US" sz="2100" b="0" dirty="0" err="1">
                <a:solidFill>
                  <a:srgbClr val="002060"/>
                </a:solidFill>
                <a:effectLst/>
                <a:latin typeface="Arial" panose="020B0604020202020204" pitchFamily="34" charset="0"/>
              </a:rPr>
              <a:t>hãy</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chỉ</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ra</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các</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chấm</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nét</a:t>
            </a:r>
            <a:r>
              <a:rPr lang="en-US" sz="2100" b="0" dirty="0">
                <a:solidFill>
                  <a:srgbClr val="002060"/>
                </a:solidFill>
                <a:effectLst/>
                <a:latin typeface="Arial" panose="020B0604020202020204" pitchFamily="34" charset="0"/>
              </a:rPr>
              <a:t> </a:t>
            </a:r>
            <a:r>
              <a:rPr lang="en-US" sz="2100" b="0" dirty="0" err="1">
                <a:solidFill>
                  <a:srgbClr val="002060"/>
                </a:solidFill>
                <a:effectLst/>
                <a:latin typeface="Arial" panose="020B0604020202020204" pitchFamily="34" charset="0"/>
              </a:rPr>
              <a:t>có</a:t>
            </a:r>
            <a:r>
              <a:rPr lang="en-US" sz="2100" b="0" dirty="0">
                <a:solidFill>
                  <a:srgbClr val="002060"/>
                </a:solidFill>
                <a:effectLst/>
                <a:latin typeface="Arial" panose="020B0604020202020204" pitchFamily="34" charset="0"/>
              </a:rPr>
              <a:t> </a:t>
            </a:r>
            <a:r>
              <a:rPr lang="en-US" sz="2100" dirty="0">
                <a:solidFill>
                  <a:srgbClr val="002060"/>
                </a:solidFill>
                <a:latin typeface="Arial" panose="020B0604020202020204" pitchFamily="34" charset="0"/>
              </a:rPr>
              <a:t>ở </a:t>
            </a:r>
            <a:r>
              <a:rPr lang="en-US" sz="2100" dirty="0" err="1">
                <a:solidFill>
                  <a:srgbClr val="002060"/>
                </a:solidFill>
                <a:latin typeface="Arial" panose="020B0604020202020204" pitchFamily="34" charset="0"/>
              </a:rPr>
              <a:t>một</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số</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hình</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minh</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họa</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dưới</a:t>
            </a:r>
            <a:r>
              <a:rPr lang="en-US" sz="2100" dirty="0">
                <a:solidFill>
                  <a:srgbClr val="002060"/>
                </a:solidFill>
                <a:latin typeface="Arial" panose="020B0604020202020204" pitchFamily="34" charset="0"/>
              </a:rPr>
              <a:t> </a:t>
            </a:r>
            <a:r>
              <a:rPr lang="en-US" sz="2100" dirty="0" err="1">
                <a:solidFill>
                  <a:srgbClr val="002060"/>
                </a:solidFill>
                <a:latin typeface="Arial" panose="020B0604020202020204" pitchFamily="34" charset="0"/>
              </a:rPr>
              <a:t>đây</a:t>
            </a:r>
            <a:r>
              <a:rPr lang="en-US" sz="2100" dirty="0">
                <a:solidFill>
                  <a:srgbClr val="002060"/>
                </a:solidFill>
                <a:latin typeface="Arial" panose="020B0604020202020204" pitchFamily="34" charset="0"/>
              </a:rPr>
              <a:t> </a:t>
            </a:r>
            <a:endParaRPr lang="vi-VN" sz="2100" b="0" dirty="0">
              <a:solidFill>
                <a:srgbClr val="002060"/>
              </a:solidFill>
              <a:effectLst/>
              <a:latin typeface="Arial" panose="020B0604020202020204" pitchFamily="34" charset="0"/>
            </a:endParaRPr>
          </a:p>
        </p:txBody>
      </p:sp>
      <p:sp>
        <p:nvSpPr>
          <p:cNvPr id="12" name="TextBox 11">
            <a:extLst>
              <a:ext uri="{FF2B5EF4-FFF2-40B4-BE49-F238E27FC236}">
                <a16:creationId xmlns:a16="http://schemas.microsoft.com/office/drawing/2014/main" id="{E42E8636-E782-2B93-3C1C-C5714AEF947A}"/>
              </a:ext>
            </a:extLst>
          </p:cNvPr>
          <p:cNvSpPr txBox="1"/>
          <p:nvPr/>
        </p:nvSpPr>
        <p:spPr>
          <a:xfrm>
            <a:off x="3313339" y="6510900"/>
            <a:ext cx="6197600" cy="276999"/>
          </a:xfrm>
          <a:prstGeom prst="rect">
            <a:avLst/>
          </a:prstGeom>
          <a:noFill/>
        </p:spPr>
        <p:txBody>
          <a:bodyPr wrap="square">
            <a:spAutoFit/>
          </a:bodyPr>
          <a:lstStyle/>
          <a:p>
            <a:pPr algn="ctr"/>
            <a:r>
              <a:rPr lang="vi-VN" sz="1200" b="0" dirty="0">
                <a:solidFill>
                  <a:srgbClr val="666666"/>
                </a:solidFill>
                <a:effectLst/>
                <a:latin typeface="Arial" panose="020B0604020202020204" pitchFamily="34" charset="0"/>
              </a:rPr>
              <a:t>Nguồn: Bản vẽ lại của Đỗ Vũ Minh Ngọc</a:t>
            </a:r>
          </a:p>
        </p:txBody>
      </p:sp>
    </p:spTree>
    <p:extLst>
      <p:ext uri="{BB962C8B-B14F-4D97-AF65-F5344CB8AC3E}">
        <p14:creationId xmlns:p14="http://schemas.microsoft.com/office/powerpoint/2010/main" val="1179199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D559400-24F0-4840-AD71-FCB1B9BE41C3}"/>
              </a:ext>
            </a:extLst>
          </p:cNvPr>
          <p:cNvSpPr txBox="1"/>
          <p:nvPr/>
        </p:nvSpPr>
        <p:spPr>
          <a:xfrm>
            <a:off x="4037046" y="95210"/>
            <a:ext cx="4117908" cy="750590"/>
          </a:xfrm>
          <a:prstGeom prst="rect">
            <a:avLst/>
          </a:prstGeom>
          <a:solidFill>
            <a:schemeClr val="bg1"/>
          </a:solidFill>
          <a:ln>
            <a:solidFill>
              <a:schemeClr val="accent2">
                <a:lumMod val="50000"/>
              </a:schemeClr>
            </a:solidFill>
          </a:ln>
        </p:spPr>
        <p:txBody>
          <a:bodyPr wrap="square">
            <a:spAutoFit/>
          </a:bodyPr>
          <a:lstStyle/>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9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r>
              <a:rPr lang="en-US" sz="2900" b="1" dirty="0">
                <a:solidFill>
                  <a:srgbClr val="002060"/>
                </a:solidFill>
                <a:latin typeface="Times New Roman" panose="02020603050405020304" pitchFamily="18" charset="0"/>
                <a:cs typeface="Times New Roman" panose="02020603050405020304" pitchFamily="18" charset="0"/>
              </a:rPr>
              <a:t>1. </a:t>
            </a:r>
            <a:r>
              <a:rPr lang="en-US" sz="2900" b="1" dirty="0" err="1">
                <a:solidFill>
                  <a:srgbClr val="002060"/>
                </a:solidFill>
                <a:latin typeface="Times New Roman" panose="02020603050405020304" pitchFamily="18" charset="0"/>
                <a:cs typeface="Times New Roman" panose="02020603050405020304" pitchFamily="18" charset="0"/>
              </a:rPr>
              <a:t>Thực</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hành</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sáng</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tạo</a:t>
            </a:r>
            <a:endParaRPr lang="en-US" sz="29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pic>
        <p:nvPicPr>
          <p:cNvPr id="4" name="Picture 3" descr="A paper doll and scissors&#10;&#10;Description automatically generated with medium confidence">
            <a:extLst>
              <a:ext uri="{FF2B5EF4-FFF2-40B4-BE49-F238E27FC236}">
                <a16:creationId xmlns:a16="http://schemas.microsoft.com/office/drawing/2014/main" id="{E5B441DA-2066-FD51-CFEC-6586DE3E4A0B}"/>
              </a:ext>
            </a:extLst>
          </p:cNvPr>
          <p:cNvPicPr>
            <a:picLocks noChangeAspect="1"/>
          </p:cNvPicPr>
          <p:nvPr/>
        </p:nvPicPr>
        <p:blipFill rotWithShape="1">
          <a:blip r:embed="rId2">
            <a:extLst>
              <a:ext uri="{28A0092B-C50C-407E-A947-70E740481C1C}">
                <a14:useLocalDpi xmlns:a14="http://schemas.microsoft.com/office/drawing/2010/main" val="0"/>
              </a:ext>
            </a:extLst>
          </a:blip>
          <a:srcRect l="5697" t="15112" r="7984" b="55851"/>
          <a:stretch/>
        </p:blipFill>
        <p:spPr>
          <a:xfrm>
            <a:off x="1360948" y="937240"/>
            <a:ext cx="9605294" cy="4488200"/>
          </a:xfrm>
          <a:prstGeom prst="rect">
            <a:avLst/>
          </a:prstGeom>
        </p:spPr>
      </p:pic>
      <p:sp>
        <p:nvSpPr>
          <p:cNvPr id="11" name="TextBox 10">
            <a:extLst>
              <a:ext uri="{FF2B5EF4-FFF2-40B4-BE49-F238E27FC236}">
                <a16:creationId xmlns:a16="http://schemas.microsoft.com/office/drawing/2014/main" id="{3849195C-896E-0C67-6329-351B1779964C}"/>
              </a:ext>
            </a:extLst>
          </p:cNvPr>
          <p:cNvSpPr txBox="1"/>
          <p:nvPr/>
        </p:nvSpPr>
        <p:spPr>
          <a:xfrm>
            <a:off x="497840" y="5387477"/>
            <a:ext cx="11023600" cy="1375313"/>
          </a:xfrm>
          <a:prstGeom prst="rect">
            <a:avLst/>
          </a:prstGeom>
          <a:solidFill>
            <a:schemeClr val="accent1">
              <a:lumMod val="20000"/>
              <a:lumOff val="80000"/>
            </a:schemeClr>
          </a:solidFill>
        </p:spPr>
        <p:txBody>
          <a:bodyPr wrap="square">
            <a:spAutoFit/>
          </a:bodyPr>
          <a:lstStyle/>
          <a:p>
            <a:pPr marL="285750" indent="-285750" algn="just">
              <a:lnSpc>
                <a:spcPts val="2200"/>
              </a:lnSpc>
              <a:spcBef>
                <a:spcPts val="200"/>
              </a:spcBef>
              <a:spcAft>
                <a:spcPts val="200"/>
              </a:spcAft>
              <a:buFont typeface="Arial" panose="020B0604020202020204" pitchFamily="34" charset="0"/>
              <a:buChar char="•"/>
            </a:pP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hãy</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nêu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đồ</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dùng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cần</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dụng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để</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sáng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dài</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nam</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2200"/>
              </a:lnSpc>
              <a:spcBef>
                <a:spcPts val="200"/>
              </a:spcBef>
              <a:spcAft>
                <a:spcPts val="200"/>
              </a:spcAft>
              <a:buFont typeface="Arial" panose="020B0604020202020204" pitchFamily="34" charset="0"/>
              <a:buChar char="•"/>
            </a:pP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Vị</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nào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trên</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dài</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nhiều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ít</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chấm</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nét</a:t>
            </a:r>
            <a:r>
              <a:rPr lang="en-US" sz="2100" dirty="0">
                <a:solidFill>
                  <a:srgbClr val="002060"/>
                </a:solidFill>
                <a:latin typeface="Calibri" panose="020F0502020204030204" pitchFamily="34" charset="0"/>
                <a:ea typeface="Calibri" panose="020F0502020204030204" pitchFamily="34" charset="0"/>
                <a:cs typeface="Times New Roman" panose="02020603050405020304" pitchFamily="18" charset="0"/>
              </a:rPr>
              <a:t>?</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2200"/>
              </a:lnSpc>
              <a:spcBef>
                <a:spcPts val="200"/>
              </a:spcBef>
              <a:spcAft>
                <a:spcPts val="200"/>
              </a:spcAft>
              <a:buFont typeface="Arial" panose="020B0604020202020204" pitchFamily="34" charset="0"/>
              <a:buChar char="•"/>
            </a:pP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hãy</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nêu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cách</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hành</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sáng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dài</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nam</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2100" dirty="0">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ts val="2200"/>
              </a:lnSpc>
              <a:spcBef>
                <a:spcPts val="200"/>
              </a:spcBef>
              <a:spcAft>
                <a:spcPts val="200"/>
              </a:spcAft>
              <a:buFont typeface="Arial" panose="020B0604020202020204" pitchFamily="34" charset="0"/>
              <a:buChar char="•"/>
            </a:pP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Em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có</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thể</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kết</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hợp</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cắt</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vẽ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in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trong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thực</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hành</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tạo</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mẫu</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phục</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và</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trang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trí</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được</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a:t>
            </a:r>
            <a:r>
              <a:rPr lang="en-US" sz="2100" dirty="0" err="1">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không</a:t>
            </a:r>
            <a:r>
              <a:rPr lang="en-US" sz="2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36734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Tạo Slide Mở Đầu Ấn Tượng Với Người Xem, Cách Mở Đầu Powerpoint Ấn Tượng  Với Người Xem">
            <a:extLst>
              <a:ext uri="{FF2B5EF4-FFF2-40B4-BE49-F238E27FC236}">
                <a16:creationId xmlns:a16="http://schemas.microsoft.com/office/drawing/2014/main" id="{C905EE5D-8EB7-5B3A-581B-23A361FE2B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0433" y="228282"/>
            <a:ext cx="11431134" cy="640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B19B4F5-D513-48CF-6C2E-F7ED7F193DD1}"/>
              </a:ext>
            </a:extLst>
          </p:cNvPr>
          <p:cNvSpPr txBox="1"/>
          <p:nvPr/>
        </p:nvSpPr>
        <p:spPr>
          <a:xfrm>
            <a:off x="4880326" y="802540"/>
            <a:ext cx="4117908" cy="750590"/>
          </a:xfrm>
          <a:prstGeom prst="rect">
            <a:avLst/>
          </a:prstGeom>
          <a:solidFill>
            <a:schemeClr val="bg1"/>
          </a:solidFill>
          <a:ln>
            <a:solidFill>
              <a:schemeClr val="accent2">
                <a:lumMod val="50000"/>
              </a:schemeClr>
            </a:solidFill>
          </a:ln>
        </p:spPr>
        <p:txBody>
          <a:bodyPr wrap="square">
            <a:spAutoFit/>
          </a:bodyPr>
          <a:lstStyle/>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900" b="1" dirty="0">
              <a:solidFill>
                <a:srgbClr val="002060"/>
              </a:solidFill>
              <a:latin typeface="Times New Roman" panose="02020603050405020304" pitchFamily="18" charset="0"/>
              <a:cs typeface="Times New Roman" panose="02020603050405020304" pitchFamily="18" charset="0"/>
            </a:endParaRPr>
          </a:p>
          <a:p>
            <a:pPr algn="ctr">
              <a:lnSpc>
                <a:spcPts val="1200"/>
              </a:lnSpc>
            </a:pPr>
            <a:r>
              <a:rPr lang="en-US" sz="2900" b="1" dirty="0">
                <a:solidFill>
                  <a:srgbClr val="002060"/>
                </a:solidFill>
                <a:latin typeface="Times New Roman" panose="02020603050405020304" pitchFamily="18" charset="0"/>
                <a:cs typeface="Times New Roman" panose="02020603050405020304" pitchFamily="18" charset="0"/>
              </a:rPr>
              <a:t>1. </a:t>
            </a:r>
            <a:r>
              <a:rPr lang="en-US" sz="2900" b="1" dirty="0" err="1">
                <a:solidFill>
                  <a:srgbClr val="002060"/>
                </a:solidFill>
                <a:latin typeface="Times New Roman" panose="02020603050405020304" pitchFamily="18" charset="0"/>
                <a:cs typeface="Times New Roman" panose="02020603050405020304" pitchFamily="18" charset="0"/>
              </a:rPr>
              <a:t>Thực</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hành</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sáng</a:t>
            </a:r>
            <a:r>
              <a:rPr lang="en-US" sz="2900" b="1" dirty="0">
                <a:solidFill>
                  <a:srgbClr val="002060"/>
                </a:solidFill>
                <a:latin typeface="Times New Roman" panose="02020603050405020304" pitchFamily="18" charset="0"/>
                <a:cs typeface="Times New Roman" panose="02020603050405020304" pitchFamily="18" charset="0"/>
              </a:rPr>
              <a:t> </a:t>
            </a:r>
            <a:r>
              <a:rPr lang="en-US" sz="2900" b="1" dirty="0" err="1">
                <a:solidFill>
                  <a:srgbClr val="002060"/>
                </a:solidFill>
                <a:latin typeface="Times New Roman" panose="02020603050405020304" pitchFamily="18" charset="0"/>
                <a:cs typeface="Times New Roman" panose="02020603050405020304" pitchFamily="18" charset="0"/>
              </a:rPr>
              <a:t>tạo</a:t>
            </a:r>
            <a:endParaRPr lang="en-US" sz="2900" b="1"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8BBE0B93-B3DC-0B42-E10F-C65A6F6FA9F8}"/>
              </a:ext>
            </a:extLst>
          </p:cNvPr>
          <p:cNvSpPr/>
          <p:nvPr/>
        </p:nvSpPr>
        <p:spPr>
          <a:xfrm>
            <a:off x="3210561" y="1875521"/>
            <a:ext cx="8056880" cy="4202779"/>
          </a:xfrm>
          <a:prstGeom prst="rect">
            <a:avLst/>
          </a:prstGeom>
          <a:solidFill>
            <a:schemeClr val="accent6">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C00000"/>
                </a:solidFill>
              </a:rPr>
              <a:t>Nhiệm</a:t>
            </a:r>
            <a:r>
              <a:rPr lang="en-US" sz="2800" b="1" dirty="0">
                <a:solidFill>
                  <a:srgbClr val="C00000"/>
                </a:solidFill>
              </a:rPr>
              <a:t> </a:t>
            </a:r>
            <a:r>
              <a:rPr lang="en-US" sz="2800" b="1" dirty="0" err="1">
                <a:solidFill>
                  <a:srgbClr val="C00000"/>
                </a:solidFill>
              </a:rPr>
              <a:t>vụ</a:t>
            </a:r>
            <a:r>
              <a:rPr lang="en-US" sz="2800" b="1" dirty="0">
                <a:solidFill>
                  <a:srgbClr val="C00000"/>
                </a:solidFill>
              </a:rPr>
              <a:t> </a:t>
            </a:r>
            <a:r>
              <a:rPr lang="en-US" sz="2800" b="1" dirty="0" err="1">
                <a:solidFill>
                  <a:srgbClr val="C00000"/>
                </a:solidFill>
              </a:rPr>
              <a:t>của</a:t>
            </a:r>
            <a:r>
              <a:rPr lang="en-US" sz="2800" b="1" dirty="0">
                <a:solidFill>
                  <a:srgbClr val="C00000"/>
                </a:solidFill>
              </a:rPr>
              <a:t> </a:t>
            </a:r>
            <a:r>
              <a:rPr lang="en-US" sz="2800" b="1" dirty="0" err="1">
                <a:solidFill>
                  <a:srgbClr val="C00000"/>
                </a:solidFill>
              </a:rPr>
              <a:t>em</a:t>
            </a:r>
            <a:endParaRPr lang="en-US" sz="2800" b="1" dirty="0">
              <a:solidFill>
                <a:srgbClr val="C00000"/>
              </a:solidFill>
            </a:endParaRPr>
          </a:p>
          <a:p>
            <a:pPr marL="285750" indent="-285750">
              <a:lnSpc>
                <a:spcPts val="3000"/>
              </a:lnSpc>
              <a:spcBef>
                <a:spcPts val="600"/>
              </a:spcBef>
              <a:spcAft>
                <a:spcPts val="600"/>
              </a:spcAft>
              <a:buFont typeface="Arial" panose="020B0604020202020204" pitchFamily="34" charset="0"/>
              <a:buChar char="•"/>
            </a:pP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áo</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dài</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nam</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trang</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trí</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bằng</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chấm</a:t>
            </a:r>
            <a:r>
              <a:rPr lang="en-US" sz="2400"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nét</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họa</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tiết</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theo</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thích</a:t>
            </a:r>
            <a:r>
              <a:rPr lang="en-US" sz="24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lnSpc>
                <a:spcPts val="3000"/>
              </a:lnSpc>
              <a:spcBef>
                <a:spcPts val="600"/>
              </a:spcBef>
              <a:spcAft>
                <a:spcPts val="600"/>
              </a:spcAft>
              <a:buFont typeface="Arial" panose="020B0604020202020204" pitchFamily="34" charset="0"/>
              <a:buChar char="•"/>
            </a:pP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Quan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bên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cạnh</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chia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sẻ</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tưởng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949884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MAY ÁO DÀI NAM CÁCH TÂN VẼ HỌA TIẾT VUÔNG – DK Aodai – Chuyên May Đo Áo Dài  Nam và Áo dài Nữ">
            <a:extLst>
              <a:ext uri="{FF2B5EF4-FFF2-40B4-BE49-F238E27FC236}">
                <a16:creationId xmlns:a16="http://schemas.microsoft.com/office/drawing/2014/main" id="{CF1F2417-714F-79D0-1F1D-E60BA0E8FB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71" t="4959" r="3495" b="4552"/>
          <a:stretch/>
        </p:blipFill>
        <p:spPr bwMode="auto">
          <a:xfrm>
            <a:off x="627227" y="2071393"/>
            <a:ext cx="2451856" cy="4397939"/>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Mn giúp mình với ạ vẽ áo dài trang trí bằng họa tiết thời trần ạ câu hỏi  2458478 - hoidap247.com">
            <a:extLst>
              <a:ext uri="{FF2B5EF4-FFF2-40B4-BE49-F238E27FC236}">
                <a16:creationId xmlns:a16="http://schemas.microsoft.com/office/drawing/2014/main" id="{77E47293-2216-B090-23C5-4A810DB8B4A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510" r="54496" b="24611"/>
          <a:stretch/>
        </p:blipFill>
        <p:spPr bwMode="auto">
          <a:xfrm>
            <a:off x="9284620" y="2015473"/>
            <a:ext cx="2451856" cy="439793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4">
            <p14:nvContentPartPr>
              <p14:cNvPr id="8" name="Ink 7">
                <a:extLst>
                  <a:ext uri="{FF2B5EF4-FFF2-40B4-BE49-F238E27FC236}">
                    <a16:creationId xmlns:a16="http://schemas.microsoft.com/office/drawing/2014/main" id="{5A9852B5-6F0D-761D-C625-C45486D16FD0}"/>
                  </a:ext>
                </a:extLst>
              </p14:cNvPr>
              <p14:cNvContentPartPr/>
              <p14:nvPr/>
            </p14:nvContentPartPr>
            <p14:xfrm>
              <a:off x="1681452" y="5618921"/>
              <a:ext cx="360" cy="4680"/>
            </p14:xfrm>
          </p:contentPart>
        </mc:Choice>
        <mc:Fallback>
          <p:pic>
            <p:nvPicPr>
              <p:cNvPr id="8" name="Ink 7">
                <a:extLst>
                  <a:ext uri="{FF2B5EF4-FFF2-40B4-BE49-F238E27FC236}">
                    <a16:creationId xmlns:a16="http://schemas.microsoft.com/office/drawing/2014/main" id="{5A9852B5-6F0D-761D-C625-C45486D16FD0}"/>
                  </a:ext>
                </a:extLst>
              </p:cNvPr>
              <p:cNvPicPr/>
              <p:nvPr/>
            </p:nvPicPr>
            <p:blipFill>
              <a:blip r:embed="rId5"/>
              <a:stretch>
                <a:fillRect/>
              </a:stretch>
            </p:blipFill>
            <p:spPr>
              <a:xfrm>
                <a:off x="1627452" y="5510921"/>
                <a:ext cx="108000" cy="220320"/>
              </a:xfrm>
              <a:prstGeom prst="rect">
                <a:avLst/>
              </a:prstGeom>
            </p:spPr>
          </p:pic>
        </mc:Fallback>
      </mc:AlternateContent>
      <p:pic>
        <p:nvPicPr>
          <p:cNvPr id="4106" name="Picture 10" descr="MAY ÁO DÀI NAM CÁCH TÂN VẼ HOA VĂN TRỐNG ĐỒNG – DK Aodai – Chuyên May Đo Áo  Dài Nam và Áo dài Nữ">
            <a:extLst>
              <a:ext uri="{FF2B5EF4-FFF2-40B4-BE49-F238E27FC236}">
                <a16:creationId xmlns:a16="http://schemas.microsoft.com/office/drawing/2014/main" id="{7080DEB0-8F5C-0AD2-8C5D-159E8258546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3" t="4330" r="4264" b="4525"/>
          <a:stretch/>
        </p:blipFill>
        <p:spPr bwMode="auto">
          <a:xfrm>
            <a:off x="6252832" y="2015473"/>
            <a:ext cx="2451856" cy="43979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group of children wearing dresses&#10;&#10;Description automatically generated">
            <a:extLst>
              <a:ext uri="{FF2B5EF4-FFF2-40B4-BE49-F238E27FC236}">
                <a16:creationId xmlns:a16="http://schemas.microsoft.com/office/drawing/2014/main" id="{9DEE7F75-0D79-4CCE-2940-9726BA5918F5}"/>
              </a:ext>
            </a:extLst>
          </p:cNvPr>
          <p:cNvPicPr>
            <a:picLocks noChangeAspect="1"/>
          </p:cNvPicPr>
          <p:nvPr/>
        </p:nvPicPr>
        <p:blipFill rotWithShape="1">
          <a:blip r:embed="rId7">
            <a:extLst>
              <a:ext uri="{28A0092B-C50C-407E-A947-70E740481C1C}">
                <a14:useLocalDpi xmlns:a14="http://schemas.microsoft.com/office/drawing/2010/main" val="0"/>
              </a:ext>
            </a:extLst>
          </a:blip>
          <a:srcRect l="69580" t="13180" r="11055" b="65058"/>
          <a:stretch/>
        </p:blipFill>
        <p:spPr>
          <a:xfrm rot="21436124">
            <a:off x="3383921" y="2015475"/>
            <a:ext cx="2451856" cy="4397939"/>
          </a:xfrm>
          <a:prstGeom prst="rect">
            <a:avLst/>
          </a:prstGeom>
        </p:spPr>
      </p:pic>
      <p:sp>
        <p:nvSpPr>
          <p:cNvPr id="11" name="TextBox 10">
            <a:extLst>
              <a:ext uri="{FF2B5EF4-FFF2-40B4-BE49-F238E27FC236}">
                <a16:creationId xmlns:a16="http://schemas.microsoft.com/office/drawing/2014/main" id="{CF132BAE-6D81-44FD-DEEF-10BF86F868D4}"/>
              </a:ext>
            </a:extLst>
          </p:cNvPr>
          <p:cNvSpPr txBox="1"/>
          <p:nvPr/>
        </p:nvSpPr>
        <p:spPr>
          <a:xfrm>
            <a:off x="1031993" y="794447"/>
            <a:ext cx="9974317" cy="750590"/>
          </a:xfrm>
          <a:prstGeom prst="rect">
            <a:avLst/>
          </a:prstGeom>
          <a:solidFill>
            <a:schemeClr val="bg1"/>
          </a:solidFill>
          <a:ln>
            <a:solidFill>
              <a:schemeClr val="accent2">
                <a:lumMod val="50000"/>
              </a:schemeClr>
            </a:solidFill>
          </a:ln>
        </p:spPr>
        <p:txBody>
          <a:bodyPr wrap="square">
            <a:spAutoFit/>
          </a:bodyPr>
          <a:lstStyle/>
          <a:p>
            <a:pPr algn="ctr">
              <a:lnSpc>
                <a:spcPts val="1200"/>
              </a:lnSpc>
            </a:pPr>
            <a:endParaRPr lang="en-US" sz="2700" dirty="0">
              <a:solidFill>
                <a:srgbClr val="002060"/>
              </a:solidFill>
              <a:latin typeface="Times New Roman" panose="02020603050405020304" pitchFamily="18" charset="0"/>
              <a:cs typeface="Times New Roman" panose="02020603050405020304" pitchFamily="18" charset="0"/>
            </a:endParaRPr>
          </a:p>
          <a:p>
            <a:pPr algn="ctr">
              <a:lnSpc>
                <a:spcPts val="1200"/>
              </a:lnSpc>
            </a:pPr>
            <a:endParaRPr lang="en-US" sz="2700" dirty="0">
              <a:solidFill>
                <a:srgbClr val="002060"/>
              </a:solidFill>
              <a:latin typeface="Times New Roman" panose="02020603050405020304" pitchFamily="18" charset="0"/>
              <a:cs typeface="Times New Roman" panose="02020603050405020304" pitchFamily="18" charset="0"/>
            </a:endParaRPr>
          </a:p>
          <a:p>
            <a:pPr algn="ctr">
              <a:lnSpc>
                <a:spcPts val="1200"/>
              </a:lnSpc>
            </a:pPr>
            <a:r>
              <a:rPr lang="en-US" sz="2900" dirty="0" err="1">
                <a:solidFill>
                  <a:srgbClr val="002060"/>
                </a:solidFill>
                <a:latin typeface="Times New Roman" panose="02020603050405020304" pitchFamily="18" charset="0"/>
                <a:cs typeface="Times New Roman" panose="02020603050405020304" pitchFamily="18" charset="0"/>
              </a:rPr>
              <a:t>Một</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số</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mẫu</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trang</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phục</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trang</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trí</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chấm</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nét</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khác</a:t>
            </a:r>
            <a:r>
              <a:rPr lang="en-US" sz="2900" dirty="0">
                <a:solidFill>
                  <a:srgbClr val="002060"/>
                </a:solidFill>
                <a:latin typeface="Times New Roman" panose="02020603050405020304" pitchFamily="18" charset="0"/>
                <a:cs typeface="Times New Roman" panose="02020603050405020304" pitchFamily="18" charset="0"/>
              </a:rPr>
              <a:t> </a:t>
            </a:r>
            <a:r>
              <a:rPr lang="en-US" sz="2900" dirty="0" err="1">
                <a:solidFill>
                  <a:srgbClr val="002060"/>
                </a:solidFill>
                <a:latin typeface="Times New Roman" panose="02020603050405020304" pitchFamily="18" charset="0"/>
                <a:cs typeface="Times New Roman" panose="02020603050405020304" pitchFamily="18" charset="0"/>
              </a:rPr>
              <a:t>nhau</a:t>
            </a:r>
            <a:endParaRPr lang="en-US" sz="2900" dirty="0">
              <a:solidFill>
                <a:srgbClr val="002060"/>
              </a:solidFill>
              <a:latin typeface="Times New Roman" panose="02020603050405020304" pitchFamily="18" charset="0"/>
              <a:cs typeface="Times New Roman" panose="02020603050405020304" pitchFamily="18" charset="0"/>
            </a:endParaRPr>
          </a:p>
          <a:p>
            <a:pPr marL="514350" indent="-514350" algn="ctr">
              <a:lnSpc>
                <a:spcPts val="1200"/>
              </a:lnSpc>
              <a:buAutoNum type="arabicPeriod"/>
            </a:pPr>
            <a:endParaRPr lang="en-US" sz="27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6832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xt, square&#10;&#10;Description automatically generated">
            <a:extLst>
              <a:ext uri="{FF2B5EF4-FFF2-40B4-BE49-F238E27FC236}">
                <a16:creationId xmlns:a16="http://schemas.microsoft.com/office/drawing/2014/main" id="{287E8033-1C53-7E5B-FE19-9DF52DE3E0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1" y="109228"/>
            <a:ext cx="9328150" cy="6639543"/>
          </a:xfrm>
          <a:prstGeom prst="rect">
            <a:avLst/>
          </a:prstGeom>
        </p:spPr>
      </p:pic>
      <p:sp>
        <p:nvSpPr>
          <p:cNvPr id="5" name="Rectangle: Rounded Corners 4">
            <a:extLst>
              <a:ext uri="{FF2B5EF4-FFF2-40B4-BE49-F238E27FC236}">
                <a16:creationId xmlns:a16="http://schemas.microsoft.com/office/drawing/2014/main" id="{3DED8ECC-64D4-0F69-DDCF-F137DAB30126}"/>
              </a:ext>
            </a:extLst>
          </p:cNvPr>
          <p:cNvSpPr/>
          <p:nvPr/>
        </p:nvSpPr>
        <p:spPr>
          <a:xfrm>
            <a:off x="2672080" y="1270001"/>
            <a:ext cx="6451600" cy="5100320"/>
          </a:xfrm>
          <a:prstGeom prst="roundRect">
            <a:avLst/>
          </a:prstGeom>
          <a:solidFill>
            <a:srgbClr val="B7E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C00000"/>
                </a:solidFill>
              </a:rPr>
              <a:t>3. </a:t>
            </a:r>
            <a:r>
              <a:rPr lang="en-US" sz="2800" b="1" dirty="0" err="1">
                <a:solidFill>
                  <a:srgbClr val="C00000"/>
                </a:solidFill>
              </a:rPr>
              <a:t>Cảm</a:t>
            </a:r>
            <a:r>
              <a:rPr lang="en-US" sz="2800" b="1" dirty="0">
                <a:solidFill>
                  <a:srgbClr val="C00000"/>
                </a:solidFill>
              </a:rPr>
              <a:t> </a:t>
            </a:r>
            <a:r>
              <a:rPr lang="en-US" sz="2800" b="1" dirty="0" err="1">
                <a:solidFill>
                  <a:srgbClr val="C00000"/>
                </a:solidFill>
              </a:rPr>
              <a:t>nhận</a:t>
            </a:r>
            <a:r>
              <a:rPr lang="en-US" sz="2800" b="1" dirty="0">
                <a:solidFill>
                  <a:srgbClr val="C00000"/>
                </a:solidFill>
              </a:rPr>
              <a:t>, chia </a:t>
            </a:r>
            <a:r>
              <a:rPr lang="en-US" sz="2800" b="1" dirty="0" err="1">
                <a:solidFill>
                  <a:srgbClr val="C00000"/>
                </a:solidFill>
              </a:rPr>
              <a:t>sẻ</a:t>
            </a:r>
            <a:endParaRPr lang="en-US" sz="2800" b="1" dirty="0">
              <a:solidFill>
                <a:srgbClr val="C00000"/>
              </a:solidFill>
            </a:endParaRPr>
          </a:p>
          <a:p>
            <a:pPr indent="457200" algn="just">
              <a:lnSpc>
                <a:spcPts val="2600"/>
              </a:lnSpc>
              <a:spcBef>
                <a:spcPts val="200"/>
              </a:spcBef>
              <a:spcAft>
                <a:spcPts val="200"/>
              </a:spcAft>
            </a:pPr>
            <a:endParaRPr lang="en-US" sz="2800" b="1" dirty="0">
              <a:solidFill>
                <a:schemeClr val="accent6">
                  <a:lumMod val="50000"/>
                </a:schemeClr>
              </a:solidFill>
            </a:endParaRPr>
          </a:p>
          <a:p>
            <a:pPr indent="457200" algn="just">
              <a:lnSpc>
                <a:spcPts val="2600"/>
              </a:lnSpc>
              <a:spcBef>
                <a:spcPts val="200"/>
              </a:spcBef>
              <a:spcAft>
                <a:spcPts val="200"/>
              </a:spcAft>
            </a:pPr>
            <a:r>
              <a:rPr lang="en-US" sz="26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tạo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2600"/>
              </a:lnSpc>
              <a:spcBef>
                <a:spcPts val="200"/>
              </a:spcBef>
              <a:spcAft>
                <a:spcPts val="200"/>
              </a:spcAft>
            </a:pPr>
            <a:r>
              <a:rPr lang="en-US" sz="2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Vị</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mẫu</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trang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trí</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ít</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chấm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nét</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2600"/>
              </a:lnSpc>
              <a:spcBef>
                <a:spcPts val="200"/>
              </a:spcBef>
              <a:spcAft>
                <a:spcPts val="200"/>
              </a:spcAft>
            </a:pP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chi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trên</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em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bạn</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57200" algn="just">
              <a:lnSpc>
                <a:spcPts val="2600"/>
              </a:lnSpc>
              <a:spcBef>
                <a:spcPts val="200"/>
              </a:spcBef>
              <a:spcAft>
                <a:spcPts val="200"/>
              </a:spcAft>
            </a:pP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dành</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sản</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áo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dài</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nam</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ai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sử</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dụng</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dịp</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2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sao</a:t>
            </a:r>
            <a:r>
              <a:rPr lang="en-US" sz="2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00685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ình nền  trắng đàn bà nhiếp ảnh trang phục mẫu thời trang đồ cũ  đời sống váy cưới Mùa xuân Quần áo bản giới thiệu thị trường Retro  cô dâu chế">
            <a:extLst>
              <a:ext uri="{FF2B5EF4-FFF2-40B4-BE49-F238E27FC236}">
                <a16:creationId xmlns:a16="http://schemas.microsoft.com/office/drawing/2014/main" id="{225CEAC5-FFFE-9CD3-C94E-361E07B87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1760"/>
            <a:ext cx="1210055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oster with text and pictures&#10;&#10;Description automatically generated with medium confidence">
            <a:extLst>
              <a:ext uri="{FF2B5EF4-FFF2-40B4-BE49-F238E27FC236}">
                <a16:creationId xmlns:a16="http://schemas.microsoft.com/office/drawing/2014/main" id="{5CD95341-1F88-641B-54BF-7551D470B573}"/>
              </a:ext>
            </a:extLst>
          </p:cNvPr>
          <p:cNvPicPr>
            <a:picLocks noChangeAspect="1"/>
          </p:cNvPicPr>
          <p:nvPr/>
        </p:nvPicPr>
        <p:blipFill rotWithShape="1">
          <a:blip r:embed="rId3">
            <a:extLst>
              <a:ext uri="{28A0092B-C50C-407E-A947-70E740481C1C}">
                <a14:useLocalDpi xmlns:a14="http://schemas.microsoft.com/office/drawing/2010/main" val="0"/>
              </a:ext>
            </a:extLst>
          </a:blip>
          <a:srcRect t="1629" r="36061" b="71408"/>
          <a:stretch/>
        </p:blipFill>
        <p:spPr>
          <a:xfrm>
            <a:off x="1574800" y="482600"/>
            <a:ext cx="9408160" cy="6116320"/>
          </a:xfrm>
          <a:prstGeom prst="rect">
            <a:avLst/>
          </a:prstGeom>
          <a:effectLst>
            <a:outerShdw blurRad="63500" sx="102000" sy="102000" algn="ctr" rotWithShape="0">
              <a:prstClr val="black">
                <a:alpha val="40000"/>
              </a:prstClr>
            </a:outerShdw>
          </a:effectLst>
        </p:spPr>
      </p:pic>
      <p:sp>
        <p:nvSpPr>
          <p:cNvPr id="6" name="Rectangle: Rounded Corners 5">
            <a:extLst>
              <a:ext uri="{FF2B5EF4-FFF2-40B4-BE49-F238E27FC236}">
                <a16:creationId xmlns:a16="http://schemas.microsoft.com/office/drawing/2014/main" id="{16FC2B60-4AAA-2D13-DDDC-94FFE0DB4901}"/>
              </a:ext>
            </a:extLst>
          </p:cNvPr>
          <p:cNvSpPr/>
          <p:nvPr/>
        </p:nvSpPr>
        <p:spPr>
          <a:xfrm>
            <a:off x="8827255" y="5487353"/>
            <a:ext cx="1946275" cy="649287"/>
          </a:xfrm>
          <a:prstGeom prst="roundRect">
            <a:avLst>
              <a:gd name="adj" fmla="val 16667"/>
            </a:avLst>
          </a:prstGeom>
          <a:solidFill>
            <a:schemeClr val="accent2">
              <a:lumMod val="40000"/>
              <a:lumOff val="6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C00000"/>
                </a:solidFill>
                <a:latin typeface="Times New Roman" panose="02020603050405020304" pitchFamily="18" charset="0"/>
                <a:cs typeface="Times New Roman" panose="02020603050405020304" pitchFamily="18" charset="0"/>
              </a:rPr>
              <a:t>TIẾT 2</a:t>
            </a:r>
          </a:p>
        </p:txBody>
      </p:sp>
    </p:spTree>
    <p:extLst>
      <p:ext uri="{BB962C8B-B14F-4D97-AF65-F5344CB8AC3E}">
        <p14:creationId xmlns:p14="http://schemas.microsoft.com/office/powerpoint/2010/main" val="3763919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Bao ton va phat huy nghe theu, may trang phuc dan toc Mong o Van Ho hinh anh 1">
            <a:extLst>
              <a:ext uri="{FF2B5EF4-FFF2-40B4-BE49-F238E27FC236}">
                <a16:creationId xmlns:a16="http://schemas.microsoft.com/office/drawing/2014/main" id="{D2328A23-611C-5EEC-B538-50D953DBC6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8" t="5241" r="2960" b="12378"/>
          <a:stretch/>
        </p:blipFill>
        <p:spPr bwMode="auto">
          <a:xfrm>
            <a:off x="2303562" y="1066800"/>
            <a:ext cx="7584876" cy="45110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68F8B7-8610-2140-0B8E-701070AAA8C0}"/>
              </a:ext>
            </a:extLst>
          </p:cNvPr>
          <p:cNvSpPr txBox="1"/>
          <p:nvPr/>
        </p:nvSpPr>
        <p:spPr>
          <a:xfrm>
            <a:off x="3770764" y="425671"/>
            <a:ext cx="4483120" cy="507831"/>
          </a:xfrm>
          <a:prstGeom prst="rect">
            <a:avLst/>
          </a:prstGeom>
          <a:solidFill>
            <a:schemeClr val="accent5">
              <a:lumMod val="20000"/>
              <a:lumOff val="80000"/>
            </a:schemeClr>
          </a:solidFill>
          <a:ln>
            <a:solidFill>
              <a:schemeClr val="bg1">
                <a:lumMod val="65000"/>
              </a:schemeClr>
            </a:solidFill>
          </a:ln>
        </p:spPr>
        <p:txBody>
          <a:bodyPr wrap="square">
            <a:spAutoFit/>
          </a:bodyPr>
          <a:lstStyle/>
          <a:p>
            <a:pPr algn="ctr"/>
            <a:r>
              <a:rPr lang="en-US" sz="2700" b="1" dirty="0">
                <a:solidFill>
                  <a:srgbClr val="002060"/>
                </a:solidFill>
                <a:latin typeface="Times New Roman" panose="02020603050405020304" pitchFamily="18" charset="0"/>
                <a:cs typeface="Times New Roman" panose="02020603050405020304" pitchFamily="18" charset="0"/>
              </a:rPr>
              <a:t>1. Quan </a:t>
            </a:r>
            <a:r>
              <a:rPr lang="en-US" sz="2700" b="1" dirty="0" err="1">
                <a:solidFill>
                  <a:srgbClr val="002060"/>
                </a:solidFill>
                <a:latin typeface="Times New Roman" panose="02020603050405020304" pitchFamily="18" charset="0"/>
                <a:cs typeface="Times New Roman" panose="02020603050405020304" pitchFamily="18" charset="0"/>
              </a:rPr>
              <a:t>sát</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nhận</a:t>
            </a:r>
            <a:r>
              <a:rPr lang="en-US" sz="2700" b="1" dirty="0">
                <a:solidFill>
                  <a:srgbClr val="002060"/>
                </a:solidFill>
                <a:latin typeface="Times New Roman" panose="02020603050405020304" pitchFamily="18" charset="0"/>
                <a:cs typeface="Times New Roman" panose="02020603050405020304" pitchFamily="18" charset="0"/>
              </a:rPr>
              <a:t> </a:t>
            </a:r>
            <a:r>
              <a:rPr lang="en-US" sz="2700" b="1" dirty="0" err="1">
                <a:solidFill>
                  <a:srgbClr val="002060"/>
                </a:solidFill>
                <a:latin typeface="Times New Roman" panose="02020603050405020304" pitchFamily="18" charset="0"/>
                <a:cs typeface="Times New Roman" panose="02020603050405020304" pitchFamily="18" charset="0"/>
              </a:rPr>
              <a:t>biết</a:t>
            </a:r>
            <a:endParaRPr lang="en-US" sz="2700" b="1" dirty="0">
              <a:solidFill>
                <a:srgbClr val="00206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EF8919C0-7AC4-E5E8-3DFB-6CFB1BFCCDD6}"/>
              </a:ext>
            </a:extLst>
          </p:cNvPr>
          <p:cNvSpPr/>
          <p:nvPr/>
        </p:nvSpPr>
        <p:spPr>
          <a:xfrm>
            <a:off x="1310640" y="5721129"/>
            <a:ext cx="10129520" cy="7112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300" dirty="0">
                <a:solidFill>
                  <a:srgbClr val="002060"/>
                </a:solidFill>
              </a:rPr>
              <a:t>Em </a:t>
            </a:r>
            <a:r>
              <a:rPr lang="en-US" sz="2300" dirty="0" err="1">
                <a:solidFill>
                  <a:srgbClr val="002060"/>
                </a:solidFill>
              </a:rPr>
              <a:t>hãy</a:t>
            </a:r>
            <a:r>
              <a:rPr lang="en-US" sz="2300" dirty="0">
                <a:solidFill>
                  <a:srgbClr val="002060"/>
                </a:solidFill>
              </a:rPr>
              <a:t> </a:t>
            </a:r>
            <a:r>
              <a:rPr lang="en-US" sz="2300" dirty="0" err="1">
                <a:solidFill>
                  <a:srgbClr val="002060"/>
                </a:solidFill>
              </a:rPr>
              <a:t>giới</a:t>
            </a:r>
            <a:r>
              <a:rPr lang="en-US" sz="2300" dirty="0">
                <a:solidFill>
                  <a:srgbClr val="002060"/>
                </a:solidFill>
              </a:rPr>
              <a:t> </a:t>
            </a:r>
            <a:r>
              <a:rPr lang="en-US" sz="2300" dirty="0" err="1">
                <a:solidFill>
                  <a:srgbClr val="002060"/>
                </a:solidFill>
              </a:rPr>
              <a:t>thiệu</a:t>
            </a:r>
            <a:r>
              <a:rPr lang="en-US" sz="2300" dirty="0">
                <a:solidFill>
                  <a:srgbClr val="002060"/>
                </a:solidFill>
              </a:rPr>
              <a:t> </a:t>
            </a:r>
            <a:r>
              <a:rPr lang="en-US" sz="2300" dirty="0" err="1">
                <a:solidFill>
                  <a:srgbClr val="002060"/>
                </a:solidFill>
              </a:rPr>
              <a:t>màu</a:t>
            </a:r>
            <a:r>
              <a:rPr lang="en-US" sz="2300" dirty="0">
                <a:solidFill>
                  <a:srgbClr val="002060"/>
                </a:solidFill>
              </a:rPr>
              <a:t> </a:t>
            </a:r>
            <a:r>
              <a:rPr lang="en-US" sz="2300" dirty="0" err="1">
                <a:solidFill>
                  <a:srgbClr val="002060"/>
                </a:solidFill>
              </a:rPr>
              <a:t>sắc</a:t>
            </a:r>
            <a:r>
              <a:rPr lang="en-US" sz="2300" dirty="0">
                <a:solidFill>
                  <a:srgbClr val="002060"/>
                </a:solidFill>
              </a:rPr>
              <a:t>, </a:t>
            </a:r>
            <a:r>
              <a:rPr lang="en-US" sz="2300" dirty="0" err="1">
                <a:solidFill>
                  <a:srgbClr val="002060"/>
                </a:solidFill>
              </a:rPr>
              <a:t>họa</a:t>
            </a:r>
            <a:r>
              <a:rPr lang="en-US" sz="2300" dirty="0">
                <a:solidFill>
                  <a:srgbClr val="002060"/>
                </a:solidFill>
              </a:rPr>
              <a:t> </a:t>
            </a:r>
            <a:r>
              <a:rPr lang="en-US" sz="2300" dirty="0" err="1">
                <a:solidFill>
                  <a:srgbClr val="002060"/>
                </a:solidFill>
              </a:rPr>
              <a:t>tiết</a:t>
            </a:r>
            <a:r>
              <a:rPr lang="en-US" sz="2300" dirty="0">
                <a:solidFill>
                  <a:srgbClr val="002060"/>
                </a:solidFill>
              </a:rPr>
              <a:t> </a:t>
            </a:r>
            <a:r>
              <a:rPr lang="en-US" sz="2300" dirty="0" err="1">
                <a:solidFill>
                  <a:srgbClr val="002060"/>
                </a:solidFill>
              </a:rPr>
              <a:t>chấm</a:t>
            </a:r>
            <a:r>
              <a:rPr lang="en-US" sz="2300" dirty="0">
                <a:solidFill>
                  <a:srgbClr val="002060"/>
                </a:solidFill>
              </a:rPr>
              <a:t>, </a:t>
            </a:r>
            <a:r>
              <a:rPr lang="en-US" sz="2300" dirty="0" err="1">
                <a:solidFill>
                  <a:srgbClr val="002060"/>
                </a:solidFill>
              </a:rPr>
              <a:t>nét</a:t>
            </a:r>
            <a:r>
              <a:rPr lang="en-US" sz="2300" dirty="0">
                <a:solidFill>
                  <a:srgbClr val="002060"/>
                </a:solidFill>
              </a:rPr>
              <a:t> </a:t>
            </a:r>
            <a:r>
              <a:rPr lang="en-US" sz="2300" dirty="0" err="1">
                <a:solidFill>
                  <a:srgbClr val="002060"/>
                </a:solidFill>
              </a:rPr>
              <a:t>trên</a:t>
            </a:r>
            <a:r>
              <a:rPr lang="en-US" sz="2300" dirty="0">
                <a:solidFill>
                  <a:srgbClr val="002060"/>
                </a:solidFill>
              </a:rPr>
              <a:t> </a:t>
            </a:r>
            <a:r>
              <a:rPr lang="en-US" sz="2300" dirty="0" err="1">
                <a:solidFill>
                  <a:srgbClr val="002060"/>
                </a:solidFill>
              </a:rPr>
              <a:t>các</a:t>
            </a:r>
            <a:r>
              <a:rPr lang="en-US" sz="2300" dirty="0">
                <a:solidFill>
                  <a:srgbClr val="002060"/>
                </a:solidFill>
              </a:rPr>
              <a:t> </a:t>
            </a:r>
            <a:r>
              <a:rPr lang="en-US" sz="2300" dirty="0" err="1">
                <a:solidFill>
                  <a:srgbClr val="002060"/>
                </a:solidFill>
              </a:rPr>
              <a:t>trang</a:t>
            </a:r>
            <a:r>
              <a:rPr lang="en-US" sz="2300" dirty="0">
                <a:solidFill>
                  <a:srgbClr val="002060"/>
                </a:solidFill>
              </a:rPr>
              <a:t> </a:t>
            </a:r>
            <a:r>
              <a:rPr lang="en-US" sz="2300" dirty="0" err="1">
                <a:solidFill>
                  <a:srgbClr val="002060"/>
                </a:solidFill>
              </a:rPr>
              <a:t>phục</a:t>
            </a:r>
            <a:endParaRPr lang="en-US" sz="2300" dirty="0">
              <a:solidFill>
                <a:srgbClr val="002060"/>
              </a:solidFill>
            </a:endParaRPr>
          </a:p>
        </p:txBody>
      </p:sp>
    </p:spTree>
    <p:extLst>
      <p:ext uri="{BB962C8B-B14F-4D97-AF65-F5344CB8AC3E}">
        <p14:creationId xmlns:p14="http://schemas.microsoft.com/office/powerpoint/2010/main" val="3099889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14480</TotalTime>
  <Words>610</Words>
  <Application>Microsoft Office PowerPoint</Application>
  <PresentationFormat>Widescreen</PresentationFormat>
  <Paragraphs>63</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AutoBVT</dc:creator>
  <cp:lastModifiedBy>Dong Nguyen</cp:lastModifiedBy>
  <cp:revision>137</cp:revision>
  <dcterms:created xsi:type="dcterms:W3CDTF">2020-11-01T06:53:25Z</dcterms:created>
  <dcterms:modified xsi:type="dcterms:W3CDTF">2023-10-08T13:10:16Z</dcterms:modified>
</cp:coreProperties>
</file>