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51" r:id="rId2"/>
    <p:sldId id="438" r:id="rId3"/>
    <p:sldId id="471" r:id="rId4"/>
    <p:sldId id="480" r:id="rId5"/>
    <p:sldId id="487" r:id="rId6"/>
    <p:sldId id="256" r:id="rId7"/>
    <p:sldId id="478" r:id="rId8"/>
    <p:sldId id="491" r:id="rId9"/>
    <p:sldId id="482" r:id="rId10"/>
    <p:sldId id="489" r:id="rId11"/>
    <p:sldId id="3350" r:id="rId12"/>
    <p:sldId id="481" r:id="rId13"/>
    <p:sldId id="486" r:id="rId14"/>
    <p:sldId id="3342" r:id="rId15"/>
  </p:sldIdLst>
  <p:sldSz cx="12190413" cy="6859588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1957CAE6-B87D-4D3E-ACFA-0E384E7286DC}">
          <p14:sldIdLst/>
        </p14:section>
        <p14:section name="Tiết 1" id="{FBC02EA0-DF79-4F08-BB07-9058E4B5C966}">
          <p14:sldIdLst>
            <p14:sldId id="3351"/>
            <p14:sldId id="438"/>
            <p14:sldId id="471"/>
            <p14:sldId id="480"/>
            <p14:sldId id="487"/>
            <p14:sldId id="256"/>
            <p14:sldId id="478"/>
            <p14:sldId id="491"/>
            <p14:sldId id="482"/>
            <p14:sldId id="489"/>
            <p14:sldId id="3350"/>
            <p14:sldId id="481"/>
            <p14:sldId id="486"/>
            <p14:sldId id="3342"/>
          </p14:sldIdLst>
        </p14:section>
        <p14:section name="Tiết 2" id="{AA08372D-51DF-4663-9A14-0BC2B43C8FF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0000FF"/>
    <a:srgbClr val="66FFFF"/>
    <a:srgbClr val="CCFFFF"/>
    <a:srgbClr val="FFFF66"/>
    <a:srgbClr val="FF00FF"/>
    <a:srgbClr val="FF66FF"/>
    <a:srgbClr val="9933FF"/>
    <a:srgbClr val="65DDD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8" autoAdjust="0"/>
    <p:restoredTop sz="90157" autoAdjust="0"/>
  </p:normalViewPr>
  <p:slideViewPr>
    <p:cSldViewPr snapToGrid="0" showGuides="1">
      <p:cViewPr varScale="1">
        <p:scale>
          <a:sx n="70" d="100"/>
          <a:sy n="70" d="100"/>
        </p:scale>
        <p:origin x="91" y="62"/>
      </p:cViewPr>
      <p:guideLst>
        <p:guide orient="horz" pos="2161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Bấm vào dòng chữ này để nghe chuyên tích Chu.</a:t>
            </a:r>
          </a:p>
          <a:p>
            <a:r>
              <a:rPr lang="en-US" altLang="zh-CN"/>
              <a:t>Bấm vào  “Tiếng Việt – Ôn tập “để  nghe chuyện “Ng</a:t>
            </a:r>
            <a:r>
              <a:rPr lang="vi-VN" altLang="zh-CN"/>
              <a:t>ười con hiếu thảo”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993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712796" y="6430009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pPr/>
              <a:t>2022/2/18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xvjiPjjbJBI" TargetMode="External"/><Relationship Id="rId3" Type="http://schemas.openxmlformats.org/officeDocument/2006/relationships/notesSlide" Target="../notesSlides/notesSlide6.xml"/><Relationship Id="rId7" Type="http://schemas.openxmlformats.org/officeDocument/2006/relationships/hyperlink" Target="https://youtu.be/gHnsgb7K-K8" TargetMode="Externa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Ự TÍCH HOA MAI, HOA ĐÀO (Nghe kể chuyện hay)">
            <a:hlinkClick r:id="" action="ppaction://media"/>
            <a:extLst>
              <a:ext uri="{FF2B5EF4-FFF2-40B4-BE49-F238E27FC236}">
                <a16:creationId xmlns:a16="http://schemas.microsoft.com/office/drawing/2014/main" id="{A37E34E7-F709-42D7-8014-63626EE98D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588"/>
            <a:ext cx="12190413" cy="68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4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6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032" y="1450301"/>
            <a:ext cx="11116549" cy="65998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4. Viết 1 – 2 câu về gia đình em.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A5BBB7-672E-41E7-B5A7-FBD1725FFF56}"/>
              </a:ext>
            </a:extLst>
          </p:cNvPr>
          <p:cNvSpPr txBox="1"/>
          <p:nvPr/>
        </p:nvSpPr>
        <p:spPr>
          <a:xfrm>
            <a:off x="4099716" y="90961"/>
            <a:ext cx="2692593" cy="1465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Tiếng việt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Ôn tập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A10FFB-839F-4D04-AA86-02B72E0BC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95" t="7313"/>
          <a:stretch/>
        </p:blipFill>
        <p:spPr>
          <a:xfrm>
            <a:off x="6223106" y="609601"/>
            <a:ext cx="5967307" cy="4799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F6EC478-48F0-4E47-B641-B7D54FA6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86" t="4782" r="8643" b="4586"/>
          <a:stretch/>
        </p:blipFill>
        <p:spPr>
          <a:xfrm>
            <a:off x="1332409" y="1241"/>
            <a:ext cx="10858002" cy="69079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9F5529F-4668-4716-B17B-EF3D6B3F2C7B}"/>
              </a:ext>
            </a:extLst>
          </p:cNvPr>
          <p:cNvSpPr txBox="1"/>
          <p:nvPr/>
        </p:nvSpPr>
        <p:spPr>
          <a:xfrm>
            <a:off x="3247953" y="192859"/>
            <a:ext cx="6081104" cy="785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466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V</a:t>
            </a:r>
            <a:r>
              <a:rPr lang="el-GR" sz="3466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466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Ğt</a:t>
            </a:r>
            <a:r>
              <a:rPr lang="el-GR" sz="3466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ωϙ </a:t>
            </a:r>
            <a:r>
              <a:rPr lang="vi-VN" sz="3466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gia đình của em </a:t>
            </a:r>
            <a:endParaRPr lang="el-GR" sz="3466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70A28-37F3-4875-8EC0-8F405531704B}"/>
              </a:ext>
            </a:extLst>
          </p:cNvPr>
          <p:cNvSpPr txBox="1"/>
          <p:nvPr/>
        </p:nvSpPr>
        <p:spPr>
          <a:xfrm>
            <a:off x="1252904" y="872318"/>
            <a:ext cx="11036753" cy="2161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8000"/>
              </a:lnSpc>
            </a:pPr>
            <a:r>
              <a:rPr lang="vi-VN" sz="3466" b="1">
                <a:latin typeface="#9Slide03 AmpleSoft Bold" panose="02000000000000000000" pitchFamily="2" charset="0"/>
                <a:ea typeface="HP001" panose="020B0603050302020204" pitchFamily="34" charset="0"/>
              </a:rPr>
              <a:t>       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Gia đình em có ........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.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 wgưƟ.  Đó là .............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  </a:t>
            </a:r>
            <a:endParaRPr lang="vi-VN" sz="3466" b="1">
              <a:latin typeface="HP001 4 hàng" panose="020B0603050302020204" pitchFamily="34" charset="0"/>
              <a:ea typeface="HP001" panose="020B0603050302020204" pitchFamily="34" charset="0"/>
            </a:endParaRPr>
          </a:p>
          <a:p>
            <a:pPr>
              <a:lnSpc>
                <a:spcPct val="130000"/>
              </a:lnSpc>
            </a:pP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Bố 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Ε− 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em ǟất Ǖ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ί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an Ǉâm và 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ăm sŉ em 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u đáo .   Em ǟất 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ΐ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łu Ǖ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ί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ý gia đì</a:t>
            </a:r>
            <a:r>
              <a:rPr lang="el-GR" sz="3466" b="1"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lang="vi-VN" sz="3466" b="1">
                <a:latin typeface="HP001 4 hàng" panose="020B0603050302020204" pitchFamily="34" charset="0"/>
                <a:ea typeface="HP001" panose="020B0603050302020204" pitchFamily="34" charset="0"/>
              </a:rPr>
              <a:t>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F09F6C-B0B3-4111-82A4-55435D2EA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5" t="7313"/>
          <a:stretch/>
        </p:blipFill>
        <p:spPr>
          <a:xfrm>
            <a:off x="6223106" y="2109455"/>
            <a:ext cx="5967307" cy="4799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37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E41D765-A0C0-40E4-A5FB-E1FB9483CC99}"/>
              </a:ext>
            </a:extLst>
          </p:cNvPr>
          <p:cNvGrpSpPr/>
          <p:nvPr/>
        </p:nvGrpSpPr>
        <p:grpSpPr>
          <a:xfrm>
            <a:off x="1343719" y="903514"/>
            <a:ext cx="9139224" cy="5767024"/>
            <a:chOff x="1409034" y="1164771"/>
            <a:chExt cx="8758224" cy="550576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F53B0CE-496E-4C0B-8476-FA95A5ABA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9034" y="1182191"/>
              <a:ext cx="8758224" cy="548834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B14A03-FCBE-4311-8BFF-E25CABC1E8C8}"/>
                </a:ext>
              </a:extLst>
            </p:cNvPr>
            <p:cNvSpPr/>
            <p:nvPr/>
          </p:nvSpPr>
          <p:spPr>
            <a:xfrm>
              <a:off x="4147457" y="1164771"/>
              <a:ext cx="3864429" cy="7358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  <p:pic>
        <p:nvPicPr>
          <p:cNvPr id="2" name="1. doc 1">
            <a:hlinkClick r:id="" action="ppaction://media"/>
            <a:extLst>
              <a:ext uri="{FF2B5EF4-FFF2-40B4-BE49-F238E27FC236}">
                <a16:creationId xmlns:a16="http://schemas.microsoft.com/office/drawing/2014/main" id="{4E6962BD-5D05-4AA3-A1C5-9F8C1E238E1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035473" y="-987992"/>
            <a:ext cx="609600" cy="609600"/>
          </a:xfrm>
          <a:prstGeom prst="rect">
            <a:avLst/>
          </a:prstGeom>
        </p:spPr>
      </p:pic>
      <p:pic>
        <p:nvPicPr>
          <p:cNvPr id="5" name="1. doc 2">
            <a:hlinkClick r:id="" action="ppaction://media"/>
            <a:extLst>
              <a:ext uri="{FF2B5EF4-FFF2-40B4-BE49-F238E27FC236}">
                <a16:creationId xmlns:a16="http://schemas.microsoft.com/office/drawing/2014/main" id="{22B7DAFE-A68F-44A5-B804-894357A3338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499880" y="7255933"/>
            <a:ext cx="609600" cy="6096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6108DED4-8927-470D-9B14-C88AAC6D481F}"/>
              </a:ext>
            </a:extLst>
          </p:cNvPr>
          <p:cNvSpPr txBox="1"/>
          <p:nvPr/>
        </p:nvSpPr>
        <p:spPr>
          <a:xfrm>
            <a:off x="3740487" y="189050"/>
            <a:ext cx="2692593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Tiếng việt</a:t>
            </a:r>
          </a:p>
          <a:p>
            <a:pPr algn="ctr"/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Ôn tập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>
            <a:hlinkClick r:id="rId8"/>
            <a:extLst>
              <a:ext uri="{FF2B5EF4-FFF2-40B4-BE49-F238E27FC236}">
                <a16:creationId xmlns:a16="http://schemas.microsoft.com/office/drawing/2014/main" id="{1174673F-6F8F-4324-90CD-C8B221B08F33}"/>
              </a:ext>
            </a:extLst>
          </p:cNvPr>
          <p:cNvSpPr txBox="1"/>
          <p:nvPr/>
        </p:nvSpPr>
        <p:spPr>
          <a:xfrm>
            <a:off x="1681528" y="6301206"/>
            <a:ext cx="6810509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/>
              <a:t>Bấm vào dòng chữ này để nghe chuyện tích Chu.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9847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vide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91920B4-238B-485A-8232-33FDF5A0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0E7CE0-B765-437A-A2E9-9C4B8CDE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20195" y="4511820"/>
            <a:ext cx="3170218" cy="2435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46DBA0C-2699-4B9A-9341-CBD7A34F2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195" y="-176501"/>
            <a:ext cx="3255929" cy="265615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E79D2B-2D3E-464B-9B58-06B840E58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6093" y="3732431"/>
            <a:ext cx="2605158" cy="3236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945A691-C125-4C19-B668-FC1D51D149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249407" y="-14213"/>
            <a:ext cx="3596158" cy="2331575"/>
          </a:xfrm>
          <a:prstGeom prst="rect">
            <a:avLst/>
          </a:prstGeom>
        </p:spPr>
      </p:pic>
      <p:sp>
        <p:nvSpPr>
          <p:cNvPr id="16" name="MH_Number_1">
            <a:extLst>
              <a:ext uri="{FF2B5EF4-FFF2-40B4-BE49-F238E27FC236}">
                <a16:creationId xmlns:a16="http://schemas.microsoft.com/office/drawing/2014/main" id="{7D500CB4-F45F-415F-A44D-A636FB12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547258" y="2365351"/>
            <a:ext cx="2827000" cy="2034018"/>
          </a:xfrm>
          <a:prstGeom prst="ellipse">
            <a:avLst/>
          </a:prstGeom>
          <a:solidFill>
            <a:srgbClr val="6DC1B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en-US" altLang="zh-CN" sz="4400" b="1" noProof="1"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Ôn tập</a:t>
            </a:r>
            <a:endParaRPr lang="en-US" altLang="zh-CN" sz="1400" b="1" noProof="1">
              <a:solidFill>
                <a:schemeClr val="bg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214" y="1459750"/>
            <a:ext cx="2120571" cy="144626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1FAF570B-F619-4A69-AE6D-945E148F86B5}"/>
              </a:ext>
            </a:extLst>
          </p:cNvPr>
          <p:cNvSpPr/>
          <p:nvPr/>
        </p:nvSpPr>
        <p:spPr>
          <a:xfrm>
            <a:off x="5209140" y="2731629"/>
            <a:ext cx="4916681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altLang="zh-CN" sz="7200" b="1" noProof="1">
                <a:solidFill>
                  <a:srgbClr val="6DC1B5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CỦNG CỐ</a:t>
            </a:r>
            <a:endParaRPr lang="zh-CN" altLang="en-US" sz="7200" b="1" noProof="1">
              <a:solidFill>
                <a:srgbClr val="6DC1B5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grpSp>
        <p:nvGrpSpPr>
          <p:cNvPr id="2" name="组合 20">
            <a:extLst>
              <a:ext uri="{FF2B5EF4-FFF2-40B4-BE49-F238E27FC236}">
                <a16:creationId xmlns:a16="http://schemas.microsoft.com/office/drawing/2014/main" id="{386D35B2-30E6-4813-B3A9-7868074A11D5}"/>
              </a:ext>
            </a:extLst>
          </p:cNvPr>
          <p:cNvGrpSpPr/>
          <p:nvPr/>
        </p:nvGrpSpPr>
        <p:grpSpPr>
          <a:xfrm>
            <a:off x="4979520" y="2460601"/>
            <a:ext cx="5454799" cy="1629526"/>
            <a:chOff x="2802618" y="3136900"/>
            <a:chExt cx="6578600" cy="101807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733672C6-74C4-42B9-9F23-6D29C224ED59}"/>
                </a:ext>
              </a:extLst>
            </p:cNvPr>
            <p:cNvCxnSpPr/>
            <p:nvPr/>
          </p:nvCxnSpPr>
          <p:spPr>
            <a:xfrm>
              <a:off x="2802618" y="3136900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844239F3-6613-42A2-9C8F-37BB9CBF1175}"/>
                </a:ext>
              </a:extLst>
            </p:cNvPr>
            <p:cNvCxnSpPr/>
            <p:nvPr/>
          </p:nvCxnSpPr>
          <p:spPr>
            <a:xfrm>
              <a:off x="2802618" y="4154973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DB09FDC2-2A0C-47EB-91E4-8ECA9513C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D558EF28-67F8-4566-B7EC-A701D42C9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38916" name="Picture 2">
            <a:extLst>
              <a:ext uri="{FF2B5EF4-FFF2-40B4-BE49-F238E27FC236}">
                <a16:creationId xmlns:a16="http://schemas.microsoft.com/office/drawing/2014/main" id="{DA34CF0A-07E3-40F6-9E37-C381090EA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>
            <a:fillRect/>
          </a:stretch>
        </p:blipFill>
        <p:spPr bwMode="auto">
          <a:xfrm>
            <a:off x="-28570" y="-9871"/>
            <a:ext cx="12218983" cy="686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6A09627-2C19-4AE8-B2E5-351DC4FEEEC0}"/>
              </a:ext>
            </a:extLst>
          </p:cNvPr>
          <p:cNvSpPr txBox="1">
            <a:spLocks noChangeArrowheads="1"/>
          </p:cNvSpPr>
          <p:nvPr/>
        </p:nvSpPr>
        <p:spPr>
          <a:xfrm>
            <a:off x="3917421" y="339260"/>
            <a:ext cx="3887282" cy="137777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vi-VN" sz="6750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</a:t>
            </a:r>
            <a:r>
              <a:rPr lang="en-US" altLang="vi-VN" sz="6750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 </a:t>
            </a:r>
            <a:r>
              <a:rPr lang="en-US" altLang="vi-VN" sz="6750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dò</a:t>
            </a:r>
            <a:r>
              <a:rPr lang="en-US" altLang="vi-VN" sz="6750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:</a:t>
            </a:r>
            <a:endParaRPr lang="vi-VN" altLang="vi-VN" sz="6750" b="1" dirty="0">
              <a:solidFill>
                <a:srgbClr val="FF0000"/>
              </a:solidFill>
              <a:latin typeface="#9Slide03 Sympathique Alt" panose="02000506000000020002" pitchFamily="2" charset="0"/>
            </a:endParaRPr>
          </a:p>
        </p:txBody>
      </p:sp>
      <p:sp>
        <p:nvSpPr>
          <p:cNvPr id="38918" name="Subtitle 5">
            <a:extLst>
              <a:ext uri="{FF2B5EF4-FFF2-40B4-BE49-F238E27FC236}">
                <a16:creationId xmlns:a16="http://schemas.microsoft.com/office/drawing/2014/main" id="{3ADE1602-AAD6-4F27-ACC0-B00A3F344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5866" y="1616937"/>
            <a:ext cx="8978679" cy="309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245">
              <a:buNone/>
              <a:defRPr/>
            </a:pPr>
            <a:r>
              <a:rPr lang="vi-VN" sz="3700" b="1" i="1">
                <a:solidFill>
                  <a:srgbClr val="0000FF"/>
                </a:solidFill>
                <a:latin typeface="HP001 Kieu 5H" panose="020B0603050302020204" pitchFamily="34" charset="0"/>
                <a:ea typeface="HP001" panose="020B0603050302020204" pitchFamily="34" charset="0"/>
              </a:rPr>
              <a:t>- 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</a:t>
            </a:r>
            <a:r>
              <a:rPr lang="el-GR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Ϊ νμ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Ğt</a:t>
            </a:r>
            <a:r>
              <a:rPr lang="el-GR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câu đã h</a:t>
            </a:r>
            <a:r>
              <a:rPr lang="vi-VN" sz="4000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o</a:t>
            </a:r>
            <a:r>
              <a:rPr lang="vi-VN" sz="1400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4000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à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n </a:t>
            </a:r>
            <a:r>
              <a:rPr lang="el-GR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κΗ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İn </a:t>
            </a:r>
            <a:r>
              <a:rPr lang="vi-VN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ở jục 4 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(trang 43) </a:t>
            </a:r>
            <a:r>
              <a:rPr lang="vi-VN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vào vở ô li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. </a:t>
            </a:r>
          </a:p>
          <a:p>
            <a:pPr defTabSz="914245">
              <a:buNone/>
              <a:defRPr/>
            </a:pP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- Xem Ǉrư</a:t>
            </a:r>
            <a:r>
              <a:rPr lang="el-GR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ϐ </a:t>
            </a:r>
            <a:r>
              <a:rPr lang="vi-VN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Chủ </a:t>
            </a:r>
            <a:r>
              <a:rPr lang="el-GR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Αˉ </a:t>
            </a:r>
            <a:r>
              <a:rPr lang="vi-VN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3</a:t>
            </a:r>
            <a:r>
              <a:rPr lang="el-GR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lang="el-GR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- </a:t>
            </a:r>
            <a:r>
              <a:rPr lang="vi-VN" sz="40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Bài 1: </a:t>
            </a:r>
            <a:r>
              <a:rPr lang="vi-VN" sz="40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Tċ đi hǌ </a:t>
            </a:r>
            <a:endParaRPr lang="vi-VN" altLang="vi-VN" sz="3733" b="1">
              <a:solidFill>
                <a:srgbClr val="FF0000"/>
              </a:solidFill>
              <a:latin typeface="HP001 Kieu 5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9CDE27-DDAB-45D5-B0AE-6A221F569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807"/>
            <a:ext cx="12190413" cy="6847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049" y="0"/>
            <a:ext cx="8081293" cy="2955083"/>
          </a:xfrm>
          <a:prstGeom prst="rect">
            <a:avLst/>
          </a:prstGeom>
          <a:noFill/>
        </p:spPr>
        <p:txBody>
          <a:bodyPr wrap="square" lIns="91726" tIns="45932" rIns="91726" bIns="45932" rtlCol="0">
            <a:spAutoFit/>
          </a:bodyPr>
          <a:lstStyle/>
          <a:p>
            <a:pPr algn="ctr" defTabSz="905266"/>
            <a:r>
              <a:rPr lang="en-US" sz="6000" b="1">
                <a:solidFill>
                  <a:srgbClr val="7030A0"/>
                </a:solidFill>
                <a:latin typeface="UTM Avo" panose="02040603050506020204" pitchFamily="18" charset="0"/>
                <a:cs typeface="Arial"/>
                <a:sym typeface="Arial"/>
              </a:rPr>
              <a:t>Chào mừng các con đến với tiết học </a:t>
            </a:r>
            <a:r>
              <a:rPr lang="en-US" sz="6600" b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TIẾNG VIỆT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91920B4-238B-485A-8232-33FDF5A0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0E7CE0-B765-437A-A2E9-9C4B8CDE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20195" y="4511820"/>
            <a:ext cx="3170218" cy="2435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46DBA0C-2699-4B9A-9341-CBD7A34F2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195" y="-176501"/>
            <a:ext cx="3255929" cy="265615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E79D2B-2D3E-464B-9B58-06B840E58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6093" y="3732431"/>
            <a:ext cx="2605158" cy="3236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945A691-C125-4C19-B668-FC1D51D149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249407" y="-14213"/>
            <a:ext cx="3596158" cy="2331575"/>
          </a:xfrm>
          <a:prstGeom prst="rect">
            <a:avLst/>
          </a:prstGeom>
        </p:spPr>
      </p:pic>
      <p:sp>
        <p:nvSpPr>
          <p:cNvPr id="16" name="MH_Number_1">
            <a:extLst>
              <a:ext uri="{FF2B5EF4-FFF2-40B4-BE49-F238E27FC236}">
                <a16:creationId xmlns:a16="http://schemas.microsoft.com/office/drawing/2014/main" id="{7D500CB4-F45F-415F-A44D-A636FB12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863811" y="2365351"/>
            <a:ext cx="2959664" cy="2034018"/>
          </a:xfrm>
          <a:prstGeom prst="ellipse">
            <a:avLst/>
          </a:prstGeom>
          <a:solidFill>
            <a:srgbClr val="6DC1B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en-US" altLang="zh-CN" sz="4400" b="1" noProof="1"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Ôn tập</a:t>
            </a:r>
            <a:endParaRPr lang="en-US" altLang="zh-CN" sz="1400" b="1" noProof="1">
              <a:solidFill>
                <a:schemeClr val="bg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215" y="1459750"/>
            <a:ext cx="1667222" cy="144626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1FAF570B-F619-4A69-AE6D-945E148F86B5}"/>
              </a:ext>
            </a:extLst>
          </p:cNvPr>
          <p:cNvSpPr/>
          <p:nvPr/>
        </p:nvSpPr>
        <p:spPr>
          <a:xfrm>
            <a:off x="5209141" y="2731629"/>
            <a:ext cx="3865562" cy="110799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altLang="zh-CN" sz="7200" b="1" noProof="1">
                <a:solidFill>
                  <a:srgbClr val="6DC1B5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Tiết 1</a:t>
            </a:r>
            <a:endParaRPr lang="zh-CN" altLang="en-US" sz="7200" b="1" noProof="1">
              <a:solidFill>
                <a:srgbClr val="6DC1B5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386D35B2-30E6-4813-B3A9-7868074A11D5}"/>
              </a:ext>
            </a:extLst>
          </p:cNvPr>
          <p:cNvGrpSpPr/>
          <p:nvPr/>
        </p:nvGrpSpPr>
        <p:grpSpPr>
          <a:xfrm>
            <a:off x="4979521" y="2460601"/>
            <a:ext cx="4288638" cy="1629526"/>
            <a:chOff x="2802618" y="3136900"/>
            <a:chExt cx="6578600" cy="101807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733672C6-74C4-42B9-9F23-6D29C224ED59}"/>
                </a:ext>
              </a:extLst>
            </p:cNvPr>
            <p:cNvCxnSpPr/>
            <p:nvPr/>
          </p:nvCxnSpPr>
          <p:spPr>
            <a:xfrm>
              <a:off x="2802618" y="3136900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844239F3-6613-42A2-9C8F-37BB9CBF1175}"/>
                </a:ext>
              </a:extLst>
            </p:cNvPr>
            <p:cNvCxnSpPr/>
            <p:nvPr/>
          </p:nvCxnSpPr>
          <p:spPr>
            <a:xfrm>
              <a:off x="2802618" y="4154973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1032737"/>
            <a:ext cx="1169955" cy="1014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E8792C-FD3D-4802-BE3B-2910CDB3F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64999" cy="564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230085" y="1120877"/>
            <a:ext cx="2374491" cy="1297858"/>
          </a:xfrm>
          <a:prstGeom prst="cloud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uây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441643" y="3142996"/>
            <a:ext cx="2374491" cy="1297858"/>
          </a:xfrm>
          <a:prstGeom prst="cloud">
            <a:avLst/>
          </a:prstGeom>
          <a:solidFill>
            <a:srgbClr val="FFFF66">
              <a:alpha val="4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uyp</a:t>
            </a:r>
            <a:endParaRPr lang="en-US" sz="3600" b="1" dirty="0">
              <a:solidFill>
                <a:schemeClr val="tx1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8238846" y="1019227"/>
            <a:ext cx="2374491" cy="1297858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uya</a:t>
            </a:r>
            <a:endParaRPr lang="en-US" sz="3600" b="1" dirty="0">
              <a:solidFill>
                <a:schemeClr val="tx1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4673959" y="1120877"/>
            <a:ext cx="2374491" cy="1297858"/>
          </a:xfrm>
          <a:prstGeom prst="cloud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oong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8A903111-F788-4051-8A57-6424AC69870B}"/>
              </a:ext>
            </a:extLst>
          </p:cNvPr>
          <p:cNvSpPr/>
          <p:nvPr/>
        </p:nvSpPr>
        <p:spPr>
          <a:xfrm>
            <a:off x="3314433" y="3142996"/>
            <a:ext cx="2374491" cy="1297858"/>
          </a:xfrm>
          <a:prstGeom prst="clou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uynh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9794586C-B589-4002-95D3-CFAE893C8ECD}"/>
              </a:ext>
            </a:extLst>
          </p:cNvPr>
          <p:cNvSpPr/>
          <p:nvPr/>
        </p:nvSpPr>
        <p:spPr>
          <a:xfrm>
            <a:off x="6501490" y="3142996"/>
            <a:ext cx="2374491" cy="1297858"/>
          </a:xfrm>
          <a:prstGeom prst="cloud">
            <a:avLst/>
          </a:prstGeom>
          <a:solidFill>
            <a:srgbClr val="66FFFF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uych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7548DF8-73B2-499D-AF7F-144E26B97761}"/>
              </a:ext>
            </a:extLst>
          </p:cNvPr>
          <p:cNvSpPr/>
          <p:nvPr/>
        </p:nvSpPr>
        <p:spPr>
          <a:xfrm>
            <a:off x="9595426" y="3061957"/>
            <a:ext cx="2374491" cy="1297858"/>
          </a:xfrm>
          <a:prstGeom prst="cloud">
            <a:avLst/>
          </a:prstGeom>
          <a:solidFill>
            <a:srgbClr val="FF00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uyu</a:t>
            </a:r>
            <a:endParaRPr lang="en-US" sz="3600" b="1" dirty="0">
              <a:solidFill>
                <a:schemeClr val="tx1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846018-CD5B-4543-98B4-3A72C184982D}"/>
              </a:ext>
            </a:extLst>
          </p:cNvPr>
          <p:cNvGrpSpPr/>
          <p:nvPr/>
        </p:nvGrpSpPr>
        <p:grpSpPr>
          <a:xfrm>
            <a:off x="2069690" y="137651"/>
            <a:ext cx="2604269" cy="942233"/>
            <a:chOff x="2069690" y="137651"/>
            <a:chExt cx="2604269" cy="942233"/>
          </a:xfrm>
        </p:grpSpPr>
        <p:pic>
          <p:nvPicPr>
            <p:cNvPr id="6" name="Picture 5" descr="cd1 bai on tap 1.png"/>
            <p:cNvPicPr>
              <a:picLocks noChangeAspect="1"/>
            </p:cNvPicPr>
            <p:nvPr/>
          </p:nvPicPr>
          <p:blipFill rotWithShape="1">
            <a:blip r:embed="rId2"/>
            <a:srcRect l="9622" t="15761" r="85296" b="80114"/>
            <a:stretch/>
          </p:blipFill>
          <p:spPr>
            <a:xfrm>
              <a:off x="2069690" y="137651"/>
              <a:ext cx="695282" cy="881576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E9C4136-B31A-4081-B600-D389F4BE6553}"/>
                </a:ext>
              </a:extLst>
            </p:cNvPr>
            <p:cNvSpPr/>
            <p:nvPr/>
          </p:nvSpPr>
          <p:spPr>
            <a:xfrm>
              <a:off x="2529348" y="583333"/>
              <a:ext cx="2144611" cy="496551"/>
            </a:xfrm>
            <a:prstGeom prst="roundRect">
              <a:avLst/>
            </a:prstGeom>
            <a:noFill/>
            <a:ln w="1206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00FF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Đọc vần</a:t>
              </a:r>
            </a:p>
            <a:p>
              <a:pPr algn="ctr"/>
              <a:endParaRPr lang="vi-VN" sz="24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D4A6967-5653-4431-AB1D-9D429B43C9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0"/>
          <a:stretch/>
        </p:blipFill>
        <p:spPr bwMode="auto">
          <a:xfrm>
            <a:off x="89873" y="1241"/>
            <a:ext cx="12190413" cy="69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F6D00FC-A795-4670-A06B-DB60C4DBB834}"/>
              </a:ext>
            </a:extLst>
          </p:cNvPr>
          <p:cNvSpPr/>
          <p:nvPr/>
        </p:nvSpPr>
        <p:spPr>
          <a:xfrm>
            <a:off x="2319162" y="1107658"/>
            <a:ext cx="2542514" cy="323666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E3B43CF-C767-4196-A40B-D03D51B4C8A2}"/>
              </a:ext>
            </a:extLst>
          </p:cNvPr>
          <p:cNvSpPr/>
          <p:nvPr/>
        </p:nvSpPr>
        <p:spPr>
          <a:xfrm>
            <a:off x="2475529" y="1195135"/>
            <a:ext cx="2265267" cy="3013741"/>
          </a:xfrm>
          <a:prstGeom prst="round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 err="1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endParaRPr lang="vi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60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 goòng </a:t>
            </a:r>
            <a:r>
              <a:rPr lang="en-US" sz="26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 toong</a:t>
            </a:r>
          </a:p>
          <a:p>
            <a:pPr algn="ctr">
              <a:lnSpc>
                <a:spcPct val="150000"/>
              </a:lnSpc>
            </a:pPr>
            <a:r>
              <a:rPr lang="en-US" sz="260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cải xoong</a:t>
            </a:r>
          </a:p>
          <a:p>
            <a:pPr algn="ctr">
              <a:lnSpc>
                <a:spcPct val="150000"/>
              </a:lnSpc>
            </a:pPr>
            <a:r>
              <a:rPr lang="en-US" sz="26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boong tàu</a:t>
            </a:r>
            <a:endParaRPr lang="vi-VN" sz="26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vi-VN" sz="3200" dirty="0">
              <a:solidFill>
                <a:srgbClr val="0000FF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5BD44A-9694-463F-B412-D7FF2567529F}"/>
              </a:ext>
            </a:extLst>
          </p:cNvPr>
          <p:cNvSpPr/>
          <p:nvPr/>
        </p:nvSpPr>
        <p:spPr>
          <a:xfrm>
            <a:off x="2851381" y="224416"/>
            <a:ext cx="1611321" cy="1377065"/>
          </a:xfrm>
          <a:prstGeom prst="ellipse">
            <a:avLst/>
          </a:prstGeom>
          <a:solidFill>
            <a:schemeClr val="bg1"/>
          </a:solidFill>
          <a:ln w="1143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b="1" dirty="0">
              <a:solidFill>
                <a:srgbClr val="0000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6048D9-8696-404C-82F4-2072CDC3BE90}"/>
              </a:ext>
            </a:extLst>
          </p:cNvPr>
          <p:cNvSpPr/>
          <p:nvPr/>
        </p:nvSpPr>
        <p:spPr>
          <a:xfrm>
            <a:off x="45150" y="1034042"/>
            <a:ext cx="2200193" cy="33241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C7BC14-280C-42E0-AED1-D503BDD6135D}"/>
              </a:ext>
            </a:extLst>
          </p:cNvPr>
          <p:cNvSpPr/>
          <p:nvPr/>
        </p:nvSpPr>
        <p:spPr>
          <a:xfrm>
            <a:off x="166695" y="1434744"/>
            <a:ext cx="1928458" cy="2787992"/>
          </a:xfrm>
          <a:prstGeom prst="round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600" dirty="0">
              <a:solidFill>
                <a:srgbClr val="0000FF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9E77F96E-6697-4745-900A-CEA10A94FF92}"/>
              </a:ext>
            </a:extLst>
          </p:cNvPr>
          <p:cNvSpPr/>
          <p:nvPr/>
        </p:nvSpPr>
        <p:spPr>
          <a:xfrm>
            <a:off x="89873" y="345508"/>
            <a:ext cx="2110747" cy="1377065"/>
          </a:xfrm>
          <a:prstGeom prst="heart">
            <a:avLst/>
          </a:prstGeom>
          <a:solidFill>
            <a:schemeClr val="bg1"/>
          </a:solidFill>
          <a:ln w="1619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UTM Avo" panose="02040603050506020204" pitchFamily="18" charset="0"/>
              </a:rPr>
              <a:t>uây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A75245-4CCD-4146-8079-73DCE0532998}"/>
              </a:ext>
            </a:extLst>
          </p:cNvPr>
          <p:cNvSpPr/>
          <p:nvPr/>
        </p:nvSpPr>
        <p:spPr>
          <a:xfrm>
            <a:off x="4936622" y="1107658"/>
            <a:ext cx="2599200" cy="3236667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62E32C-A0DB-468E-B6D4-EAE11AA37938}"/>
              </a:ext>
            </a:extLst>
          </p:cNvPr>
          <p:cNvSpPr/>
          <p:nvPr/>
        </p:nvSpPr>
        <p:spPr>
          <a:xfrm>
            <a:off x="5016488" y="1195135"/>
            <a:ext cx="2412973" cy="3013741"/>
          </a:xfrm>
          <a:prstGeom prst="round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600" dirty="0">
              <a:solidFill>
                <a:schemeClr val="tx1"/>
              </a:solidFill>
            </a:endParaRPr>
          </a:p>
        </p:txBody>
      </p:sp>
      <p:sp>
        <p:nvSpPr>
          <p:cNvPr id="15" name="Plaque 14">
            <a:extLst>
              <a:ext uri="{FF2B5EF4-FFF2-40B4-BE49-F238E27FC236}">
                <a16:creationId xmlns:a16="http://schemas.microsoft.com/office/drawing/2014/main" id="{7D8D2C1E-7F0C-47F0-8B51-225ED7532ACF}"/>
              </a:ext>
            </a:extLst>
          </p:cNvPr>
          <p:cNvSpPr/>
          <p:nvPr/>
        </p:nvSpPr>
        <p:spPr>
          <a:xfrm>
            <a:off x="5163226" y="224416"/>
            <a:ext cx="1804864" cy="1377065"/>
          </a:xfrm>
          <a:prstGeom prst="plaque">
            <a:avLst/>
          </a:prstGeom>
          <a:solidFill>
            <a:schemeClr val="bg1"/>
          </a:solidFill>
          <a:ln w="1143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5E145F-F28E-4A78-8DE8-ABEC5BB3ABDD}"/>
              </a:ext>
            </a:extLst>
          </p:cNvPr>
          <p:cNvSpPr/>
          <p:nvPr/>
        </p:nvSpPr>
        <p:spPr>
          <a:xfrm>
            <a:off x="7656911" y="1152808"/>
            <a:ext cx="2135028" cy="3191517"/>
          </a:xfrm>
          <a:prstGeom prst="rect">
            <a:avLst/>
          </a:prstGeom>
          <a:solidFill>
            <a:srgbClr val="FF00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7C251C-6C3D-4C12-9862-6267446C2724}"/>
              </a:ext>
            </a:extLst>
          </p:cNvPr>
          <p:cNvSpPr/>
          <p:nvPr/>
        </p:nvSpPr>
        <p:spPr>
          <a:xfrm>
            <a:off x="7756198" y="1195136"/>
            <a:ext cx="1921166" cy="3013741"/>
          </a:xfrm>
          <a:prstGeom prst="round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094F722-1103-4BB4-A238-1A30CFC23B85}"/>
              </a:ext>
            </a:extLst>
          </p:cNvPr>
          <p:cNvSpPr/>
          <p:nvPr/>
        </p:nvSpPr>
        <p:spPr>
          <a:xfrm>
            <a:off x="7900629" y="224417"/>
            <a:ext cx="1663860" cy="1377065"/>
          </a:xfrm>
          <a:prstGeom prst="roundRect">
            <a:avLst/>
          </a:prstGeom>
          <a:solidFill>
            <a:schemeClr val="bg1"/>
          </a:solidFill>
          <a:ln w="1143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00B0F0"/>
                </a:solidFill>
                <a:latin typeface="UTM Avo" panose="02040603050506020204" pitchFamily="18" charset="0"/>
              </a:rPr>
              <a:t>uyp</a:t>
            </a:r>
            <a:endParaRPr lang="vi-VN" sz="3600" b="1" dirty="0">
              <a:solidFill>
                <a:srgbClr val="00B0F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70105A-F326-4F35-9B56-01B8D4A4E8B4}"/>
              </a:ext>
            </a:extLst>
          </p:cNvPr>
          <p:cNvSpPr/>
          <p:nvPr/>
        </p:nvSpPr>
        <p:spPr>
          <a:xfrm>
            <a:off x="9940703" y="1152807"/>
            <a:ext cx="2231210" cy="3191518"/>
          </a:xfrm>
          <a:prstGeom prst="rect">
            <a:avLst/>
          </a:prstGeom>
          <a:solidFill>
            <a:srgbClr val="FF99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993D9B4-DDE1-4150-8BE9-C030D5BFF6E7}"/>
              </a:ext>
            </a:extLst>
          </p:cNvPr>
          <p:cNvSpPr/>
          <p:nvPr/>
        </p:nvSpPr>
        <p:spPr>
          <a:xfrm>
            <a:off x="10042288" y="1195134"/>
            <a:ext cx="2058252" cy="3013742"/>
          </a:xfrm>
          <a:prstGeom prst="round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400" dirty="0">
              <a:solidFill>
                <a:srgbClr val="0000FF"/>
              </a:solidFill>
            </a:endParaRP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B74735A8-B779-42A7-8CE8-A6B443723FF9}"/>
              </a:ext>
            </a:extLst>
          </p:cNvPr>
          <p:cNvSpPr/>
          <p:nvPr/>
        </p:nvSpPr>
        <p:spPr>
          <a:xfrm rot="551187">
            <a:off x="9956783" y="224415"/>
            <a:ext cx="2177618" cy="1377065"/>
          </a:xfrm>
          <a:prstGeom prst="cloud">
            <a:avLst/>
          </a:prstGeom>
          <a:solidFill>
            <a:schemeClr val="bg1"/>
          </a:solidFill>
          <a:ln w="1143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 b="1" dirty="0">
              <a:solidFill>
                <a:srgbClr val="00B050"/>
              </a:solidFill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E926C8E2-47B5-481A-9A9A-854E8E935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3" t="28271" r="63085" b="51213"/>
          <a:stretch/>
        </p:blipFill>
        <p:spPr bwMode="auto">
          <a:xfrm>
            <a:off x="89873" y="4623439"/>
            <a:ext cx="1568952" cy="169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7A498E7-0E07-4DEA-8712-309B8A4C8FC5}"/>
              </a:ext>
            </a:extLst>
          </p:cNvPr>
          <p:cNvSpPr/>
          <p:nvPr/>
        </p:nvSpPr>
        <p:spPr>
          <a:xfrm>
            <a:off x="90410" y="5319380"/>
            <a:ext cx="1498080" cy="306875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uynh</a:t>
            </a:r>
            <a:endParaRPr lang="vi-VN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vi-VN" sz="2400" dirty="0">
              <a:solidFill>
                <a:srgbClr val="0000FF"/>
              </a:solidFill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9C74988D-FEC7-4FF2-870C-E1A301141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" t="76718" b="4826"/>
          <a:stretch/>
        </p:blipFill>
        <p:spPr bwMode="auto">
          <a:xfrm>
            <a:off x="6638046" y="4671620"/>
            <a:ext cx="5665240" cy="167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2A68915-29EA-41E2-A293-8AC5008CD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518" y="4623439"/>
            <a:ext cx="5864841" cy="188358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6E20AC3-E399-44C8-A9E8-C5894BB6487B}"/>
              </a:ext>
            </a:extLst>
          </p:cNvPr>
          <p:cNvSpPr/>
          <p:nvPr/>
        </p:nvSpPr>
        <p:spPr>
          <a:xfrm>
            <a:off x="1647965" y="4649199"/>
            <a:ext cx="4790481" cy="1592573"/>
          </a:xfrm>
          <a:prstGeom prst="rect">
            <a:avLst/>
          </a:prstGeom>
          <a:solidFill>
            <a:srgbClr val="13A6E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8B14303-BD81-4AE0-8AD3-8BFC09506E3B}"/>
              </a:ext>
            </a:extLst>
          </p:cNvPr>
          <p:cNvSpPr/>
          <p:nvPr/>
        </p:nvSpPr>
        <p:spPr>
          <a:xfrm>
            <a:off x="1777775" y="4758888"/>
            <a:ext cx="4790480" cy="1347435"/>
          </a:xfrm>
          <a:prstGeom prst="round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FF0000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 huynh, khuỳnh tay, luýnh quýnh</a:t>
            </a:r>
            <a:endParaRPr lang="vi-VN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4C16B47-E4A4-485F-B14A-39E83EA090D6}"/>
              </a:ext>
            </a:extLst>
          </p:cNvPr>
          <p:cNvSpPr/>
          <p:nvPr/>
        </p:nvSpPr>
        <p:spPr>
          <a:xfrm>
            <a:off x="6438446" y="5377583"/>
            <a:ext cx="1337128" cy="337210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2800" b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uych</a:t>
            </a:r>
            <a:endParaRPr lang="vi-VN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vi-VN" sz="3200" dirty="0">
              <a:solidFill>
                <a:srgbClr val="0000FF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ADF1150-F7BA-4135-A53F-7FA25EA76BA7}"/>
              </a:ext>
            </a:extLst>
          </p:cNvPr>
          <p:cNvSpPr/>
          <p:nvPr/>
        </p:nvSpPr>
        <p:spPr>
          <a:xfrm>
            <a:off x="7496004" y="5098920"/>
            <a:ext cx="4639128" cy="551673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FFFF00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>
                <a:solidFill>
                  <a:schemeClr val="bg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ngã uỵch, </a:t>
            </a:r>
            <a:r>
              <a:rPr lang="vi-VN" sz="2800" b="1">
                <a:solidFill>
                  <a:schemeClr val="bg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huỳnh huỵch</a:t>
            </a:r>
            <a:endParaRPr lang="en-US" sz="2800" b="1">
              <a:solidFill>
                <a:schemeClr val="bg1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>
                <a:solidFill>
                  <a:schemeClr val="bg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huých tay 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AC00205-E0F8-4D2A-B73C-7F127C110BBF}"/>
              </a:ext>
            </a:extLst>
          </p:cNvPr>
          <p:cNvSpPr/>
          <p:nvPr/>
        </p:nvSpPr>
        <p:spPr>
          <a:xfrm>
            <a:off x="2902026" y="615541"/>
            <a:ext cx="1539876" cy="363845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600" dirty="0">
              <a:solidFill>
                <a:srgbClr val="0000FF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oong</a:t>
            </a:r>
            <a:endParaRPr lang="vi-VN" sz="3600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7ED2837-C044-4C1E-8078-B32C04D5BEF7}"/>
              </a:ext>
            </a:extLst>
          </p:cNvPr>
          <p:cNvSpPr/>
          <p:nvPr/>
        </p:nvSpPr>
        <p:spPr>
          <a:xfrm>
            <a:off x="5205233" y="698150"/>
            <a:ext cx="1556972" cy="275807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600" dirty="0">
              <a:solidFill>
                <a:srgbClr val="0000FF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3600" b="1">
                <a:solidFill>
                  <a:srgbClr val="FF0000"/>
                </a:solidFill>
                <a:latin typeface="UTM Avo" panose="02040603050506020204" pitchFamily="18" charset="0"/>
              </a:rPr>
              <a:t>uya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A3D0B58-B394-4F3E-B4DD-B52C08374F6C}"/>
              </a:ext>
            </a:extLst>
          </p:cNvPr>
          <p:cNvSpPr/>
          <p:nvPr/>
        </p:nvSpPr>
        <p:spPr>
          <a:xfrm>
            <a:off x="10381402" y="642526"/>
            <a:ext cx="1328380" cy="275807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800" dirty="0">
              <a:solidFill>
                <a:srgbClr val="0000FF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4400" b="1">
                <a:solidFill>
                  <a:srgbClr val="00B050"/>
                </a:solidFill>
                <a:latin typeface="UTM Avo" panose="02040603050506020204" pitchFamily="18" charset="0"/>
              </a:rPr>
              <a:t>uyu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AE030C6-6F58-4E06-B085-7D0B02F72C54}"/>
              </a:ext>
            </a:extLst>
          </p:cNvPr>
          <p:cNvSpPr/>
          <p:nvPr/>
        </p:nvSpPr>
        <p:spPr>
          <a:xfrm>
            <a:off x="8459" y="1505362"/>
            <a:ext cx="2234060" cy="2787992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600" dirty="0">
              <a:solidFill>
                <a:srgbClr val="0000FF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quây quần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khuấy bột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khuây khoả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ngoe nguẩy</a:t>
            </a:r>
            <a:endParaRPr lang="vi-VN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CA0034C-2AEA-46FA-A0D5-B94443ED35E9}"/>
              </a:ext>
            </a:extLst>
          </p:cNvPr>
          <p:cNvSpPr/>
          <p:nvPr/>
        </p:nvSpPr>
        <p:spPr>
          <a:xfrm>
            <a:off x="4751851" y="1189243"/>
            <a:ext cx="2838156" cy="3013741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600" dirty="0">
              <a:solidFill>
                <a:schemeClr val="tx1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đêm khuya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 p</a:t>
            </a:r>
            <a:r>
              <a:rPr lang="vi-VN" sz="240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</a:t>
            </a:r>
            <a:r>
              <a:rPr lang="en-US" sz="2400">
                <a:solidFill>
                  <a:srgbClr val="C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-luya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phéc-m</a:t>
            </a:r>
            <a:r>
              <a:rPr lang="vi-VN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</a:t>
            </a: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-tuya</a:t>
            </a:r>
            <a:endParaRPr lang="vi-VN" sz="24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600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C00C7C1-9083-4D29-BC94-E62ECCEFA58D}"/>
              </a:ext>
            </a:extLst>
          </p:cNvPr>
          <p:cNvSpPr/>
          <p:nvPr/>
        </p:nvSpPr>
        <p:spPr>
          <a:xfrm>
            <a:off x="7623746" y="1880145"/>
            <a:ext cx="2214717" cy="2310141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đèn tuýp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tuýp thuốc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khuýp khuỳm khuỵp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9B92249-29C7-4A30-87C4-717C54014026}"/>
              </a:ext>
            </a:extLst>
          </p:cNvPr>
          <p:cNvSpPr/>
          <p:nvPr/>
        </p:nvSpPr>
        <p:spPr>
          <a:xfrm>
            <a:off x="9820106" y="1237461"/>
            <a:ext cx="2460179" cy="3013742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0000FF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khúc khuỷu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tiu nguỷu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khuỷu tay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vi-VN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6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4" grpId="0" animBg="1"/>
      <p:bldP spid="17" grpId="0" animBg="1"/>
      <p:bldP spid="20" grpId="0" animBg="1"/>
      <p:bldP spid="24" grpId="0" animBg="1"/>
      <p:bldP spid="30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A95C2B8-AF24-4CEF-820C-F9EC93AC5FFE}"/>
              </a:ext>
            </a:extLst>
          </p:cNvPr>
          <p:cNvGrpSpPr/>
          <p:nvPr/>
        </p:nvGrpSpPr>
        <p:grpSpPr>
          <a:xfrm>
            <a:off x="1043589" y="887397"/>
            <a:ext cx="10723868" cy="5914813"/>
            <a:chOff x="1043589" y="1323192"/>
            <a:chExt cx="8249801" cy="50477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78AE592-E1E4-48B3-9DCC-2C63F131E1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2552"/>
            <a:stretch/>
          </p:blipFill>
          <p:spPr>
            <a:xfrm>
              <a:off x="1043589" y="1380944"/>
              <a:ext cx="8249801" cy="4990013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4B547B7-2BAB-4CFB-9536-FBB261903A3B}"/>
                </a:ext>
              </a:extLst>
            </p:cNvPr>
            <p:cNvSpPr/>
            <p:nvPr/>
          </p:nvSpPr>
          <p:spPr>
            <a:xfrm>
              <a:off x="3363685" y="1323192"/>
              <a:ext cx="4014025" cy="17025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7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2986DC6-F96B-4922-9F33-386750CE77CE}"/>
              </a:ext>
            </a:extLst>
          </p:cNvPr>
          <p:cNvGrpSpPr/>
          <p:nvPr/>
        </p:nvGrpSpPr>
        <p:grpSpPr>
          <a:xfrm>
            <a:off x="242919" y="-8819"/>
            <a:ext cx="10478739" cy="896216"/>
            <a:chOff x="1059119" y="313543"/>
            <a:chExt cx="10478739" cy="89621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3ED7C8A-7105-43FC-BF4A-FD59CF1F3BDE}"/>
                </a:ext>
              </a:extLst>
            </p:cNvPr>
            <p:cNvSpPr/>
            <p:nvPr/>
          </p:nvSpPr>
          <p:spPr>
            <a:xfrm>
              <a:off x="1125104" y="313543"/>
              <a:ext cx="10412754" cy="896216"/>
            </a:xfrm>
            <a:prstGeom prst="roundRect">
              <a:avLst/>
            </a:prstGeom>
            <a:solidFill>
              <a:schemeClr val="bg1"/>
            </a:solidFill>
            <a:ln w="1206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  <a:spcBef>
                  <a:spcPts val="1200"/>
                </a:spcBef>
                <a:spcAft>
                  <a:spcPts val="1200"/>
                </a:spcAft>
              </a:pPr>
              <a:r>
                <a:rPr lang="vi-VN" sz="2800" b="1">
                  <a:solidFill>
                    <a:srgbClr val="0070C0"/>
                  </a:solidFill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</a:t>
              </a:r>
              <a:r>
                <a:rPr lang="vi-VN" sz="2600" b="1">
                  <a:solidFill>
                    <a:srgbClr val="0070C0"/>
                  </a:solidFill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Tìm ở dưới đây những từ chỉ người thân trong gia đình</a:t>
              </a:r>
              <a:endParaRPr lang="vi-VN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B27599-2C1B-46CD-8462-BF07F96AF0D0}"/>
                </a:ext>
              </a:extLst>
            </p:cNvPr>
            <p:cNvSpPr/>
            <p:nvPr/>
          </p:nvSpPr>
          <p:spPr>
            <a:xfrm>
              <a:off x="1059119" y="488631"/>
              <a:ext cx="576022" cy="6153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2252044" y="3429794"/>
            <a:ext cx="1581073" cy="89009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2119500" y="1350052"/>
            <a:ext cx="1661651" cy="118964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9826547" y="1580611"/>
            <a:ext cx="1295400" cy="1143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B9E3D0B-36E9-4F06-90D7-363EA98D13F3}"/>
              </a:ext>
            </a:extLst>
          </p:cNvPr>
          <p:cNvGrpSpPr/>
          <p:nvPr/>
        </p:nvGrpSpPr>
        <p:grpSpPr>
          <a:xfrm>
            <a:off x="4667652" y="1068226"/>
            <a:ext cx="1582286" cy="1337186"/>
            <a:chOff x="3516086" y="1361743"/>
            <a:chExt cx="1582286" cy="1337186"/>
          </a:xfrm>
        </p:grpSpPr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B16C1AEC-5244-4922-8ADE-73D469B727D4}"/>
                </a:ext>
              </a:extLst>
            </p:cNvPr>
            <p:cNvSpPr/>
            <p:nvPr/>
          </p:nvSpPr>
          <p:spPr>
            <a:xfrm>
              <a:off x="3516086" y="1361743"/>
              <a:ext cx="1582286" cy="1337186"/>
            </a:xfrm>
            <a:prstGeom prst="hexagon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/>
                <a:t>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6B54666-416E-4F5F-9B83-3DB43176F2AB}"/>
                </a:ext>
              </a:extLst>
            </p:cNvPr>
            <p:cNvSpPr/>
            <p:nvPr/>
          </p:nvSpPr>
          <p:spPr>
            <a:xfrm>
              <a:off x="3647417" y="2207342"/>
              <a:ext cx="1420682" cy="260499"/>
            </a:xfrm>
            <a:prstGeom prst="roundRect">
              <a:avLst/>
            </a:prstGeom>
            <a:noFill/>
            <a:ln w="1206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  <a:spcBef>
                  <a:spcPts val="1200"/>
                </a:spcBef>
                <a:spcAft>
                  <a:spcPts val="1200"/>
                </a:spcAft>
              </a:pPr>
              <a:r>
                <a:rPr lang="vi-VN" sz="2400" b="1">
                  <a:solidFill>
                    <a:srgbClr val="0070C0"/>
                  </a:solidFill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 nội</a:t>
              </a:r>
              <a:endParaRPr lang="vi-VN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endParaRPr lang="vi-VN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AE4445-B3B4-4DFE-915D-E393D4694CD5}"/>
              </a:ext>
            </a:extLst>
          </p:cNvPr>
          <p:cNvGrpSpPr/>
          <p:nvPr/>
        </p:nvGrpSpPr>
        <p:grpSpPr>
          <a:xfrm>
            <a:off x="7004038" y="851339"/>
            <a:ext cx="2068409" cy="1501392"/>
            <a:chOff x="6966734" y="1164381"/>
            <a:chExt cx="2068409" cy="1501392"/>
          </a:xfrm>
        </p:grpSpPr>
        <p:sp>
          <p:nvSpPr>
            <p:cNvPr id="26" name="Star: 5 Points 25">
              <a:extLst>
                <a:ext uri="{FF2B5EF4-FFF2-40B4-BE49-F238E27FC236}">
                  <a16:creationId xmlns:a16="http://schemas.microsoft.com/office/drawing/2014/main" id="{5C3CB07D-9527-4651-BB30-C05C42CB0338}"/>
                </a:ext>
              </a:extLst>
            </p:cNvPr>
            <p:cNvSpPr/>
            <p:nvPr/>
          </p:nvSpPr>
          <p:spPr>
            <a:xfrm>
              <a:off x="6966734" y="1164381"/>
              <a:ext cx="2068409" cy="1501392"/>
            </a:xfrm>
            <a:prstGeom prst="star5">
              <a:avLst>
                <a:gd name="adj" fmla="val 27359"/>
                <a:gd name="hf" fmla="val 105146"/>
                <a:gd name="vf" fmla="val 110557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6C523D4-C894-44D4-A4A4-63D0427A2DAF}"/>
                </a:ext>
              </a:extLst>
            </p:cNvPr>
            <p:cNvSpPr/>
            <p:nvPr/>
          </p:nvSpPr>
          <p:spPr>
            <a:xfrm>
              <a:off x="7340748" y="1663094"/>
              <a:ext cx="1455419" cy="461119"/>
            </a:xfrm>
            <a:prstGeom prst="roundRect">
              <a:avLst/>
            </a:prstGeom>
            <a:noFill/>
            <a:ln w="1206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  <a:spcBef>
                  <a:spcPts val="1200"/>
                </a:spcBef>
                <a:spcAft>
                  <a:spcPts val="1200"/>
                </a:spcAft>
              </a:pPr>
              <a:r>
                <a:rPr lang="vi-VN" sz="2000" b="1">
                  <a:solidFill>
                    <a:srgbClr val="0070C0"/>
                  </a:solidFill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cô giáo</a:t>
              </a:r>
              <a:endParaRPr lang="vi-VN" sz="2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Straight Connector 12"/>
          <p:cNvCxnSpPr>
            <a:cxnSpLocks/>
          </p:cNvCxnSpPr>
          <p:nvPr/>
        </p:nvCxnSpPr>
        <p:spPr>
          <a:xfrm flipV="1">
            <a:off x="3581400" y="755932"/>
            <a:ext cx="1486699" cy="178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V="1">
            <a:off x="5837546" y="705819"/>
            <a:ext cx="4133768" cy="222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4720530" y="1350052"/>
            <a:ext cx="1403554" cy="82427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Hình Bầu dục 7">
            <a:extLst>
              <a:ext uri="{FF2B5EF4-FFF2-40B4-BE49-F238E27FC236}">
                <a16:creationId xmlns:a16="http://schemas.microsoft.com/office/drawing/2014/main" id="{0FC011F9-FD8E-4E8B-9FD0-32930286DA60}"/>
              </a:ext>
            </a:extLst>
          </p:cNvPr>
          <p:cNvSpPr/>
          <p:nvPr/>
        </p:nvSpPr>
        <p:spPr>
          <a:xfrm>
            <a:off x="4798983" y="3333561"/>
            <a:ext cx="1581073" cy="89009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Hình Bầu dục 7">
            <a:extLst>
              <a:ext uri="{FF2B5EF4-FFF2-40B4-BE49-F238E27FC236}">
                <a16:creationId xmlns:a16="http://schemas.microsoft.com/office/drawing/2014/main" id="{C6985C8C-B47B-4AAB-80AC-37ABE1DEDA76}"/>
              </a:ext>
            </a:extLst>
          </p:cNvPr>
          <p:cNvSpPr/>
          <p:nvPr/>
        </p:nvSpPr>
        <p:spPr>
          <a:xfrm>
            <a:off x="4718787" y="5527142"/>
            <a:ext cx="1581073" cy="89009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Hình Bầu dục 7">
            <a:extLst>
              <a:ext uri="{FF2B5EF4-FFF2-40B4-BE49-F238E27FC236}">
                <a16:creationId xmlns:a16="http://schemas.microsoft.com/office/drawing/2014/main" id="{0BB0F0AF-69DE-4480-A991-450A079A200C}"/>
              </a:ext>
            </a:extLst>
          </p:cNvPr>
          <p:cNvSpPr/>
          <p:nvPr/>
        </p:nvSpPr>
        <p:spPr>
          <a:xfrm>
            <a:off x="7113893" y="5263671"/>
            <a:ext cx="1581073" cy="89009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Hình Bầu dục 7">
            <a:extLst>
              <a:ext uri="{FF2B5EF4-FFF2-40B4-BE49-F238E27FC236}">
                <a16:creationId xmlns:a16="http://schemas.microsoft.com/office/drawing/2014/main" id="{2FF601D8-C923-4BA2-A618-EDF29E2394D8}"/>
              </a:ext>
            </a:extLst>
          </p:cNvPr>
          <p:cNvSpPr/>
          <p:nvPr/>
        </p:nvSpPr>
        <p:spPr>
          <a:xfrm>
            <a:off x="9683710" y="5278977"/>
            <a:ext cx="1581073" cy="89009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9" grpId="0" animBg="1"/>
      <p:bldP spid="34" grpId="0" animBg="1"/>
      <p:bldP spid="38" grpId="0" animBg="1"/>
      <p:bldP spid="39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5E4131-F187-49BF-B21B-3C5B3BC4EE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95" t="7313"/>
          <a:stretch/>
        </p:blipFill>
        <p:spPr>
          <a:xfrm>
            <a:off x="4397829" y="564827"/>
            <a:ext cx="7890649" cy="63466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A30292-949E-4F75-8FFD-ADB1496023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635" b="91574"/>
          <a:stretch/>
        </p:blipFill>
        <p:spPr>
          <a:xfrm>
            <a:off x="0" y="0"/>
            <a:ext cx="5917305" cy="93617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B0D4D6-3FF7-491C-B673-CAD69DC0C7FC}"/>
              </a:ext>
            </a:extLst>
          </p:cNvPr>
          <p:cNvSpPr/>
          <p:nvPr/>
        </p:nvSpPr>
        <p:spPr>
          <a:xfrm>
            <a:off x="348343" y="1212780"/>
            <a:ext cx="4789714" cy="896216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600" b="1">
                <a:solidFill>
                  <a:srgbClr val="0070C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 đình em có mấy người? Gồm những ai?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vi-VN" sz="2400" b="1" dirty="0">
              <a:solidFill>
                <a:srgbClr val="0070C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9165448-0CB6-47F9-835F-F5E4B6A56149}"/>
              </a:ext>
            </a:extLst>
          </p:cNvPr>
          <p:cNvSpPr/>
          <p:nvPr/>
        </p:nvSpPr>
        <p:spPr>
          <a:xfrm>
            <a:off x="348343" y="2225715"/>
            <a:ext cx="4789714" cy="896216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Mỗi người làm nghề gì?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vi-VN" sz="2400" b="1" dirty="0">
              <a:solidFill>
                <a:srgbClr val="0070C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D8236D0-8388-46E0-B048-F9B4226FACCD}"/>
              </a:ext>
            </a:extLst>
          </p:cNvPr>
          <p:cNvSpPr/>
          <p:nvPr/>
        </p:nvSpPr>
        <p:spPr>
          <a:xfrm>
            <a:off x="348343" y="2981686"/>
            <a:ext cx="4169228" cy="896216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thường làm gì cùng gia đình?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D906C1D-B0E7-4197-A6FD-BDEBD737D529}"/>
              </a:ext>
            </a:extLst>
          </p:cNvPr>
          <p:cNvSpPr/>
          <p:nvPr/>
        </p:nvSpPr>
        <p:spPr>
          <a:xfrm>
            <a:off x="266700" y="4202413"/>
            <a:ext cx="4332514" cy="896216"/>
          </a:xfrm>
          <a:prstGeom prst="roundRect">
            <a:avLst/>
          </a:prstGeom>
          <a:noFill/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Tình cảm của em đối với gia đình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42119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91920B4-238B-485A-8232-33FDF5A0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0E7CE0-B765-437A-A2E9-9C4B8CDE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20195" y="4511820"/>
            <a:ext cx="3170218" cy="2435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46DBA0C-2699-4B9A-9341-CBD7A34F2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195" y="-176501"/>
            <a:ext cx="3255929" cy="265615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E79D2B-2D3E-464B-9B58-06B840E58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6093" y="3732431"/>
            <a:ext cx="2605158" cy="3236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945A691-C125-4C19-B668-FC1D51D149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249407" y="-14213"/>
            <a:ext cx="3596158" cy="2331575"/>
          </a:xfrm>
          <a:prstGeom prst="rect">
            <a:avLst/>
          </a:prstGeom>
        </p:spPr>
      </p:pic>
      <p:sp>
        <p:nvSpPr>
          <p:cNvPr id="16" name="MH_Number_1">
            <a:extLst>
              <a:ext uri="{FF2B5EF4-FFF2-40B4-BE49-F238E27FC236}">
                <a16:creationId xmlns:a16="http://schemas.microsoft.com/office/drawing/2014/main" id="{7D500CB4-F45F-415F-A44D-A636FB12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59429" y="2365351"/>
            <a:ext cx="2864046" cy="2034018"/>
          </a:xfrm>
          <a:prstGeom prst="ellipse">
            <a:avLst/>
          </a:prstGeom>
          <a:solidFill>
            <a:srgbClr val="6DC1B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en-US" altLang="zh-CN" sz="4400" b="1" noProof="1"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Ôn tập</a:t>
            </a:r>
            <a:endParaRPr lang="en-US" altLang="zh-CN" sz="1400" b="1" noProof="1">
              <a:solidFill>
                <a:schemeClr val="bg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215" y="1459750"/>
            <a:ext cx="1667222" cy="144626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1FAF570B-F619-4A69-AE6D-945E148F86B5}"/>
              </a:ext>
            </a:extLst>
          </p:cNvPr>
          <p:cNvSpPr/>
          <p:nvPr/>
        </p:nvSpPr>
        <p:spPr>
          <a:xfrm>
            <a:off x="5209141" y="2731629"/>
            <a:ext cx="3865562" cy="110799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altLang="zh-CN" sz="7200" b="1" noProof="1">
                <a:solidFill>
                  <a:srgbClr val="6DC1B5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Tiết 2</a:t>
            </a:r>
            <a:endParaRPr lang="zh-CN" altLang="en-US" sz="7200" b="1" noProof="1">
              <a:solidFill>
                <a:srgbClr val="6DC1B5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grpSp>
        <p:nvGrpSpPr>
          <p:cNvPr id="2" name="组合 20">
            <a:extLst>
              <a:ext uri="{FF2B5EF4-FFF2-40B4-BE49-F238E27FC236}">
                <a16:creationId xmlns:a16="http://schemas.microsoft.com/office/drawing/2014/main" id="{386D35B2-30E6-4813-B3A9-7868074A11D5}"/>
              </a:ext>
            </a:extLst>
          </p:cNvPr>
          <p:cNvGrpSpPr/>
          <p:nvPr/>
        </p:nvGrpSpPr>
        <p:grpSpPr>
          <a:xfrm>
            <a:off x="4979521" y="2460601"/>
            <a:ext cx="4288638" cy="1629526"/>
            <a:chOff x="2802618" y="3136900"/>
            <a:chExt cx="6578600" cy="101807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733672C6-74C4-42B9-9F23-6D29C224ED59}"/>
                </a:ext>
              </a:extLst>
            </p:cNvPr>
            <p:cNvCxnSpPr/>
            <p:nvPr/>
          </p:nvCxnSpPr>
          <p:spPr>
            <a:xfrm>
              <a:off x="2802618" y="3136900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844239F3-6613-42A2-9C8F-37BB9CBF1175}"/>
                </a:ext>
              </a:extLst>
            </p:cNvPr>
            <p:cNvCxnSpPr/>
            <p:nvPr/>
          </p:nvCxnSpPr>
          <p:spPr>
            <a:xfrm>
              <a:off x="2802618" y="4154973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卡通儿童教育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9574</TotalTime>
  <Words>312</Words>
  <Application>Microsoft Office PowerPoint</Application>
  <PresentationFormat>Custom</PresentationFormat>
  <Paragraphs>82</Paragraphs>
  <Slides>14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DengXian</vt:lpstr>
      <vt:lpstr>等线 Light</vt:lpstr>
      <vt:lpstr>#9Slide03 AmpleSoft Bold</vt:lpstr>
      <vt:lpstr>#9Slide03 Sympathique Alt</vt:lpstr>
      <vt:lpstr>#9Slide05 Beautiful Caps</vt:lpstr>
      <vt:lpstr>Arial</vt:lpstr>
      <vt:lpstr>Calibri</vt:lpstr>
      <vt:lpstr>HP001</vt:lpstr>
      <vt:lpstr>HP001 4 hàng</vt:lpstr>
      <vt:lpstr>HP001 Kieu 5H</vt:lpstr>
      <vt:lpstr>Times New Roman</vt:lpstr>
      <vt:lpstr>UTM Avo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Nguyen Ngoc Tuyen GV</cp:lastModifiedBy>
  <cp:revision>3281</cp:revision>
  <dcterms:created xsi:type="dcterms:W3CDTF">2015-12-01T09:06:39Z</dcterms:created>
  <dcterms:modified xsi:type="dcterms:W3CDTF">2022-02-18T04:09:59Z</dcterms:modified>
</cp:coreProperties>
</file>