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3" r:id="rId1"/>
    <p:sldMasterId id="2147483676" r:id="rId2"/>
    <p:sldMasterId id="2147483688" r:id="rId3"/>
    <p:sldMasterId id="2147483701" r:id="rId4"/>
  </p:sldMasterIdLst>
  <p:notesMasterIdLst>
    <p:notesMasterId r:id="rId33"/>
  </p:notesMasterIdLst>
  <p:sldIdLst>
    <p:sldId id="284" r:id="rId5"/>
    <p:sldId id="3348" r:id="rId6"/>
    <p:sldId id="273" r:id="rId7"/>
    <p:sldId id="256" r:id="rId8"/>
    <p:sldId id="257" r:id="rId9"/>
    <p:sldId id="258" r:id="rId10"/>
    <p:sldId id="278" r:id="rId11"/>
    <p:sldId id="282" r:id="rId12"/>
    <p:sldId id="3349" r:id="rId13"/>
    <p:sldId id="289" r:id="rId14"/>
    <p:sldId id="3350" r:id="rId15"/>
    <p:sldId id="3351" r:id="rId16"/>
    <p:sldId id="266" r:id="rId17"/>
    <p:sldId id="285" r:id="rId18"/>
    <p:sldId id="286" r:id="rId19"/>
    <p:sldId id="290" r:id="rId20"/>
    <p:sldId id="287" r:id="rId21"/>
    <p:sldId id="288" r:id="rId22"/>
    <p:sldId id="280" r:id="rId23"/>
    <p:sldId id="3407" r:id="rId24"/>
    <p:sldId id="3408" r:id="rId25"/>
    <p:sldId id="3409" r:id="rId26"/>
    <p:sldId id="3343" r:id="rId27"/>
    <p:sldId id="3347" r:id="rId28"/>
    <p:sldId id="272" r:id="rId29"/>
    <p:sldId id="260" r:id="rId30"/>
    <p:sldId id="262" r:id="rId31"/>
    <p:sldId id="26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Ngoc Tuyen GV" initials="NNT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3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14T14:58:13.444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9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9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702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HDHS phát</a:t>
            </a:r>
            <a:r>
              <a:rPr lang="en-US" baseline="0"/>
              <a:t> hiện ra các vần trong mỗi tiếng để HS tìm tiếng dễ hơn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9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454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9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446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351;p11:notes">
            <a:extLst>
              <a:ext uri="{FF2B5EF4-FFF2-40B4-BE49-F238E27FC236}">
                <a16:creationId xmlns:a16="http://schemas.microsoft.com/office/drawing/2014/main" id="{789E3884-DCA2-4B47-8C14-4FB4868C2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5603" name="Google Shape;352;p11:notes">
            <a:extLst>
              <a:ext uri="{FF2B5EF4-FFF2-40B4-BE49-F238E27FC236}">
                <a16:creationId xmlns:a16="http://schemas.microsoft.com/office/drawing/2014/main" id="{5FD69A50-FB6D-42C3-8AA5-769356A0F38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351;p11:notes">
            <a:extLst>
              <a:ext uri="{FF2B5EF4-FFF2-40B4-BE49-F238E27FC236}">
                <a16:creationId xmlns:a16="http://schemas.microsoft.com/office/drawing/2014/main" id="{789E3884-DCA2-4B47-8C14-4FB4868C2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5603" name="Google Shape;352;p11:notes">
            <a:extLst>
              <a:ext uri="{FF2B5EF4-FFF2-40B4-BE49-F238E27FC236}">
                <a16:creationId xmlns:a16="http://schemas.microsoft.com/office/drawing/2014/main" id="{5FD69A50-FB6D-42C3-8AA5-769356A0F38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491514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351;p11:notes">
            <a:extLst>
              <a:ext uri="{FF2B5EF4-FFF2-40B4-BE49-F238E27FC236}">
                <a16:creationId xmlns:a16="http://schemas.microsoft.com/office/drawing/2014/main" id="{789E3884-DCA2-4B47-8C14-4FB4868C2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5603" name="Google Shape;352;p11:notes">
            <a:extLst>
              <a:ext uri="{FF2B5EF4-FFF2-40B4-BE49-F238E27FC236}">
                <a16:creationId xmlns:a16="http://schemas.microsoft.com/office/drawing/2014/main" id="{5FD69A50-FB6D-42C3-8AA5-769356A0F38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897569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1A3D5B0B-1095-47C8-A64F-B94E0A75C6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3B1CCC1F-97C4-4BC3-BDE8-BAA4FE5EA0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C50BDA14-B882-47C7-8343-146F260151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61370F1-454B-4F22-A538-B48904DAF0AC}" type="slidenum">
              <a:rPr lang="vi-VN" altLang="vi-VN" smtClean="0"/>
              <a:pPr/>
              <a:t>24</a:t>
            </a:fld>
            <a:endParaRPr lang="vi-VN" altLang="vi-V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9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523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2022/4/27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7" y="6501342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4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819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68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25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51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777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703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629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555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480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406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910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78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258" indent="0">
              <a:buNone/>
              <a:defRPr sz="2667" b="1"/>
            </a:lvl2pPr>
            <a:lvl3pPr marL="1218516" indent="0">
              <a:buNone/>
              <a:defRPr sz="2400" b="1"/>
            </a:lvl3pPr>
            <a:lvl4pPr marL="1827774" indent="0">
              <a:buNone/>
              <a:defRPr sz="2133" b="1"/>
            </a:lvl4pPr>
            <a:lvl5pPr marL="2437034" indent="0">
              <a:buNone/>
              <a:defRPr sz="2133" b="1"/>
            </a:lvl5pPr>
            <a:lvl6pPr marL="3046292" indent="0">
              <a:buNone/>
              <a:defRPr sz="2133" b="1"/>
            </a:lvl6pPr>
            <a:lvl7pPr marL="3655550" indent="0">
              <a:buNone/>
              <a:defRPr sz="2133" b="1"/>
            </a:lvl7pPr>
            <a:lvl8pPr marL="4264808" indent="0">
              <a:buNone/>
              <a:defRPr sz="2133" b="1"/>
            </a:lvl8pPr>
            <a:lvl9pPr marL="4874066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258" indent="0">
              <a:buNone/>
              <a:defRPr sz="2667" b="1"/>
            </a:lvl2pPr>
            <a:lvl3pPr marL="1218516" indent="0">
              <a:buNone/>
              <a:defRPr sz="2400" b="1"/>
            </a:lvl3pPr>
            <a:lvl4pPr marL="1827774" indent="0">
              <a:buNone/>
              <a:defRPr sz="2133" b="1"/>
            </a:lvl4pPr>
            <a:lvl5pPr marL="2437034" indent="0">
              <a:buNone/>
              <a:defRPr sz="2133" b="1"/>
            </a:lvl5pPr>
            <a:lvl6pPr marL="3046292" indent="0">
              <a:buNone/>
              <a:defRPr sz="2133" b="1"/>
            </a:lvl6pPr>
            <a:lvl7pPr marL="3655550" indent="0">
              <a:buNone/>
              <a:defRPr sz="2133" b="1"/>
            </a:lvl7pPr>
            <a:lvl8pPr marL="4264808" indent="0">
              <a:buNone/>
              <a:defRPr sz="2133" b="1"/>
            </a:lvl8pPr>
            <a:lvl9pPr marL="4874066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859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93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869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258" indent="0">
              <a:buNone/>
              <a:defRPr sz="1600"/>
            </a:lvl2pPr>
            <a:lvl3pPr marL="1218516" indent="0">
              <a:buNone/>
              <a:defRPr sz="1333"/>
            </a:lvl3pPr>
            <a:lvl4pPr marL="1827774" indent="0">
              <a:buNone/>
              <a:defRPr sz="1200"/>
            </a:lvl4pPr>
            <a:lvl5pPr marL="2437034" indent="0">
              <a:buNone/>
              <a:defRPr sz="1200"/>
            </a:lvl5pPr>
            <a:lvl6pPr marL="3046292" indent="0">
              <a:buNone/>
              <a:defRPr sz="1200"/>
            </a:lvl6pPr>
            <a:lvl7pPr marL="3655550" indent="0">
              <a:buNone/>
              <a:defRPr sz="1200"/>
            </a:lvl7pPr>
            <a:lvl8pPr marL="4264808" indent="0">
              <a:buNone/>
              <a:defRPr sz="1200"/>
            </a:lvl8pPr>
            <a:lvl9pPr marL="4874066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5958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258" indent="0">
              <a:buNone/>
              <a:defRPr sz="3733"/>
            </a:lvl2pPr>
            <a:lvl3pPr marL="1218516" indent="0">
              <a:buNone/>
              <a:defRPr sz="3200"/>
            </a:lvl3pPr>
            <a:lvl4pPr marL="1827774" indent="0">
              <a:buNone/>
              <a:defRPr sz="2667"/>
            </a:lvl4pPr>
            <a:lvl5pPr marL="2437034" indent="0">
              <a:buNone/>
              <a:defRPr sz="2667"/>
            </a:lvl5pPr>
            <a:lvl6pPr marL="3046292" indent="0">
              <a:buNone/>
              <a:defRPr sz="2667"/>
            </a:lvl6pPr>
            <a:lvl7pPr marL="3655550" indent="0">
              <a:buNone/>
              <a:defRPr sz="2667"/>
            </a:lvl7pPr>
            <a:lvl8pPr marL="4264808" indent="0">
              <a:buNone/>
              <a:defRPr sz="2667"/>
            </a:lvl8pPr>
            <a:lvl9pPr marL="4874066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258" indent="0">
              <a:buNone/>
              <a:defRPr sz="1600"/>
            </a:lvl2pPr>
            <a:lvl3pPr marL="1218516" indent="0">
              <a:buNone/>
              <a:defRPr sz="1333"/>
            </a:lvl3pPr>
            <a:lvl4pPr marL="1827774" indent="0">
              <a:buNone/>
              <a:defRPr sz="1200"/>
            </a:lvl4pPr>
            <a:lvl5pPr marL="2437034" indent="0">
              <a:buNone/>
              <a:defRPr sz="1200"/>
            </a:lvl5pPr>
            <a:lvl6pPr marL="3046292" indent="0">
              <a:buNone/>
              <a:defRPr sz="1200"/>
            </a:lvl6pPr>
            <a:lvl7pPr marL="3655550" indent="0">
              <a:buNone/>
              <a:defRPr sz="1200"/>
            </a:lvl7pPr>
            <a:lvl8pPr marL="4264808" indent="0">
              <a:buNone/>
              <a:defRPr sz="1200"/>
            </a:lvl8pPr>
            <a:lvl9pPr marL="4874066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0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969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243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6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420283"/>
            <a:ext cx="5181601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1" y="2590802"/>
            <a:ext cx="4267201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8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2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7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38606-C2EB-4796-9E3B-1DA7A40DF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5040C-E94C-41B7-8552-0E15CE785D21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C6409-4ED3-4F7E-BAB3-ACB8886BF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E3F3D-AF0C-4E5A-8805-1CCF0C74A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D3410-D248-4FE2-8176-83A9ED3B3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97326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1D1BD-564D-4202-AEB6-F37CEFB98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226C6-E2E3-43C0-A3D1-FC4CA066C5A8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09B6D-F2CF-416F-938B-E60CF1D1C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97BA8-A9AF-4B6E-B966-444E0364D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8894C-EF6B-481E-B87D-320FA39D0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52522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1" y="2937934"/>
            <a:ext cx="5181601" cy="908050"/>
          </a:xfrm>
        </p:spPr>
        <p:txBody>
          <a:bodyPr anchor="t"/>
          <a:lstStyle>
            <a:lvl1pPr algn="l">
              <a:defRPr sz="26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1" y="1937810"/>
            <a:ext cx="5181601" cy="1000124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6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356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03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871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33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068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274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742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B58C7-CEC4-4838-8C01-2AAB085A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6F13-D5C5-46E8-889C-5FE8FCABACA5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D31DE-0513-4EE8-B7C7-C3FDA15A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4EAE9-1D21-47BC-8285-E7A5861F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11E44-0A1F-42BB-AD54-E121B97082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95057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3"/>
            <a:ext cx="2692401" cy="3017308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799" y="1066803"/>
            <a:ext cx="2692401" cy="3017308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C564D9B-0B14-4401-80B1-10E8461B7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C0EEB-1F5A-46E2-854A-388DE66B84AF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0070C3-3554-4009-A238-4B341907A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036520D-F41B-4B80-9F29-C4F5010AB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0FD2-192A-4A39-8508-789358C009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0470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799" y="1023411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679" indent="0">
              <a:buNone/>
              <a:defRPr sz="1333" b="1"/>
            </a:lvl2pPr>
            <a:lvl3pPr marL="609356" indent="0">
              <a:buNone/>
              <a:defRPr sz="1200" b="1"/>
            </a:lvl3pPr>
            <a:lvl4pPr marL="914035" indent="0">
              <a:buNone/>
              <a:defRPr sz="1067" b="1"/>
            </a:lvl4pPr>
            <a:lvl5pPr marL="1218712" indent="0">
              <a:buNone/>
              <a:defRPr sz="1067" b="1"/>
            </a:lvl5pPr>
            <a:lvl6pPr marL="1523391" indent="0">
              <a:buNone/>
              <a:defRPr sz="1067" b="1"/>
            </a:lvl6pPr>
            <a:lvl7pPr marL="1828068" indent="0">
              <a:buNone/>
              <a:defRPr sz="1067" b="1"/>
            </a:lvl7pPr>
            <a:lvl8pPr marL="2132747" indent="0">
              <a:buNone/>
              <a:defRPr sz="1067" b="1"/>
            </a:lvl8pPr>
            <a:lvl9pPr marL="2437425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799" y="1449916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5" y="1023411"/>
            <a:ext cx="2694516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679" indent="0">
              <a:buNone/>
              <a:defRPr sz="1333" b="1"/>
            </a:lvl2pPr>
            <a:lvl3pPr marL="609356" indent="0">
              <a:buNone/>
              <a:defRPr sz="1200" b="1"/>
            </a:lvl3pPr>
            <a:lvl4pPr marL="914035" indent="0">
              <a:buNone/>
              <a:defRPr sz="1067" b="1"/>
            </a:lvl4pPr>
            <a:lvl5pPr marL="1218712" indent="0">
              <a:buNone/>
              <a:defRPr sz="1067" b="1"/>
            </a:lvl5pPr>
            <a:lvl6pPr marL="1523391" indent="0">
              <a:buNone/>
              <a:defRPr sz="1067" b="1"/>
            </a:lvl6pPr>
            <a:lvl7pPr marL="1828068" indent="0">
              <a:buNone/>
              <a:defRPr sz="1067" b="1"/>
            </a:lvl7pPr>
            <a:lvl8pPr marL="2132747" indent="0">
              <a:buNone/>
              <a:defRPr sz="1067" b="1"/>
            </a:lvl8pPr>
            <a:lvl9pPr marL="2437425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5" y="1449916"/>
            <a:ext cx="2694516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E11F932-7FFB-4D2A-B683-F9BD77BDA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C753-088D-4C3E-B095-68E0B0905344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9BE2751-0E8D-433D-9096-1C3836EE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BA37D4-9606-4F2A-A991-A70367AEB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2DA37-9FF4-469F-AB83-04E5F8C18E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50958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4C5069A-C4E2-4502-A213-4779C9DAB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7FF70-4440-4925-836A-352BBC766F4C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C072E6B-76A0-4984-9B7C-C01D921AF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7A5254C-F0D2-45E9-88BD-629A9A40F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83FEB-F673-4A57-9E95-C55D49B67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5402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3B0C9CD-19CA-4386-A81A-823184128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483F6-D670-416F-A8F6-72F8AE734A8B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DC259B0-34BB-4575-A1D4-A11ADF1DD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47C98AF-AF85-4E9A-8BE7-149CCFAC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3E298-B2B9-46D8-80D3-397AF16FA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54601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5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6"/>
            <a:ext cx="3407834" cy="3902075"/>
          </a:xfrm>
        </p:spPr>
        <p:txBody>
          <a:bodyPr/>
          <a:lstStyle>
            <a:lvl1pPr>
              <a:defRPr sz="2132"/>
            </a:lvl1pPr>
            <a:lvl2pPr>
              <a:defRPr sz="1865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5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679" indent="0">
              <a:buNone/>
              <a:defRPr sz="800"/>
            </a:lvl2pPr>
            <a:lvl3pPr marL="609356" indent="0">
              <a:buNone/>
              <a:defRPr sz="667"/>
            </a:lvl3pPr>
            <a:lvl4pPr marL="914035" indent="0">
              <a:buNone/>
              <a:defRPr sz="600"/>
            </a:lvl4pPr>
            <a:lvl5pPr marL="1218712" indent="0">
              <a:buNone/>
              <a:defRPr sz="600"/>
            </a:lvl5pPr>
            <a:lvl6pPr marL="1523391" indent="0">
              <a:buNone/>
              <a:defRPr sz="600"/>
            </a:lvl6pPr>
            <a:lvl7pPr marL="1828068" indent="0">
              <a:buNone/>
              <a:defRPr sz="600"/>
            </a:lvl7pPr>
            <a:lvl8pPr marL="2132747" indent="0">
              <a:buNone/>
              <a:defRPr sz="600"/>
            </a:lvl8pPr>
            <a:lvl9pPr marL="243742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02A434-7BD6-446B-86EE-3DAB6F27C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A7048-0F64-4CE3-A248-25C579246926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F741A1-8020-45E5-914A-487846095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8C6FA67-1A31-45D4-A3D9-2AFFA1B49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77C13-B02B-4F2D-8FD1-BF0B10F725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03245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1"/>
            <a:ext cx="3657600" cy="377826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8"/>
            <a:ext cx="3657600" cy="2743200"/>
          </a:xfrm>
        </p:spPr>
        <p:txBody>
          <a:bodyPr rtlCol="0">
            <a:normAutofit/>
          </a:bodyPr>
          <a:lstStyle>
            <a:lvl1pPr marL="0" indent="0">
              <a:buNone/>
              <a:defRPr sz="2132"/>
            </a:lvl1pPr>
            <a:lvl2pPr marL="304679" indent="0">
              <a:buNone/>
              <a:defRPr sz="1865"/>
            </a:lvl2pPr>
            <a:lvl3pPr marL="609356" indent="0">
              <a:buNone/>
              <a:defRPr sz="1600"/>
            </a:lvl3pPr>
            <a:lvl4pPr marL="914035" indent="0">
              <a:buNone/>
              <a:defRPr sz="1333"/>
            </a:lvl4pPr>
            <a:lvl5pPr marL="1218712" indent="0">
              <a:buNone/>
              <a:defRPr sz="1333"/>
            </a:lvl5pPr>
            <a:lvl6pPr marL="1523391" indent="0">
              <a:buNone/>
              <a:defRPr sz="1333"/>
            </a:lvl6pPr>
            <a:lvl7pPr marL="1828068" indent="0">
              <a:buNone/>
              <a:defRPr sz="1333"/>
            </a:lvl7pPr>
            <a:lvl8pPr marL="2132747" indent="0">
              <a:buNone/>
              <a:defRPr sz="1333"/>
            </a:lvl8pPr>
            <a:lvl9pPr marL="2437425" indent="0">
              <a:buNone/>
              <a:defRPr sz="1333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679" indent="0">
              <a:buNone/>
              <a:defRPr sz="800"/>
            </a:lvl2pPr>
            <a:lvl3pPr marL="609356" indent="0">
              <a:buNone/>
              <a:defRPr sz="667"/>
            </a:lvl3pPr>
            <a:lvl4pPr marL="914035" indent="0">
              <a:buNone/>
              <a:defRPr sz="600"/>
            </a:lvl4pPr>
            <a:lvl5pPr marL="1218712" indent="0">
              <a:buNone/>
              <a:defRPr sz="600"/>
            </a:lvl5pPr>
            <a:lvl6pPr marL="1523391" indent="0">
              <a:buNone/>
              <a:defRPr sz="600"/>
            </a:lvl6pPr>
            <a:lvl7pPr marL="1828068" indent="0">
              <a:buNone/>
              <a:defRPr sz="600"/>
            </a:lvl7pPr>
            <a:lvl8pPr marL="2132747" indent="0">
              <a:buNone/>
              <a:defRPr sz="600"/>
            </a:lvl8pPr>
            <a:lvl9pPr marL="243742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F76B6F-8E98-46AB-BD3A-0BF203EC1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C2D52-D594-4A93-B338-F91168943AF2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82D74A0-FFF9-4102-81DD-AB6ADD80B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B53FED-510A-47E4-8E86-EAD70D125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CD2E-B36C-4921-B184-7AC364168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4000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0966B-8BC4-435E-8CA7-CC52FFFA5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27C83-02E1-45D8-8B6C-C40BC69F3D9B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03F6B-0A89-42CB-9386-EB22D5D6C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DB378-DEF3-4DB1-8C95-39B24C3D8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49001-FBB8-495C-84BE-6085FA2D12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09104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1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4764A-E9A6-48C3-99EB-A3BADFD7A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57AA2-5E45-4E20-9040-41C5580F0600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5C5FD-133C-4E74-B9CF-B6AFF3877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568C8-88AB-438C-ABEC-6690E110A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C8854-0847-41E1-9703-E810466622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52013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id="{EB327A8D-A5E9-45EF-A953-E84B20E2A2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15"/>
          <a:stretch>
            <a:fillRect/>
          </a:stretch>
        </p:blipFill>
        <p:spPr bwMode="auto">
          <a:xfrm>
            <a:off x="0" y="0"/>
            <a:ext cx="29400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17EE5BA-61E4-4327-ABCD-9DFEAB5591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75" y="5341938"/>
            <a:ext cx="2211388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2989933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EB6BE7A-7D62-484A-BA60-7575943E60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F5029F7-88D5-41A4-9D28-137F8C8D89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00" y="-1016000"/>
            <a:ext cx="15881350" cy="918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56F370E-8781-48E5-821D-E2A4559ABC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363" y="98425"/>
            <a:ext cx="1049337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F05D115-DAC1-4439-8EFC-E07164CE86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0"/>
            <a:ext cx="11811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638B0D7-EBF8-481A-AF03-B4DE0DB334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9263"/>
            <a:ext cx="247650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EE7F861-3284-4125-A950-E1E814B7ED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700" y="5414963"/>
            <a:ext cx="2527300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378151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65179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98DFB27D-FB5E-4F37-ABB9-697D31C1A921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5C56916-178A-4690-9252-203266F654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391" tIns="45696" rIns="91391" bIns="4569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391" tIns="45696" rIns="91391" bIns="4569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50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ctr" defTabSz="1218516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943" indent="-456943" algn="l" defTabSz="1218516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045" indent="-380786" algn="l" defTabSz="1218516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146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404" indent="-304630" algn="l" defTabSz="1218516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1662" indent="-304630" algn="l" defTabSz="1218516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0920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0178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69438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78696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258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16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774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034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292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550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808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066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23D4215C-DA65-4BF7-9790-CDA647AE5A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82563"/>
            <a:ext cx="5486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C1E457FF-EC3C-4346-B41C-18AC5F4DC3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548640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8E7FE-F4BF-4A9B-B29A-BDE7F1E68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4800" y="4237038"/>
            <a:ext cx="14224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5F9B44-695F-4BC4-8D5C-27906693E8A0}" type="datetimeFigureOut">
              <a:rPr lang="en-US"/>
              <a:pPr>
                <a:defRPr/>
              </a:pPr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949E0-6485-495C-BDC3-CF06ED0D3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82800" y="4237038"/>
            <a:ext cx="19304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3229CE-D521-418C-9440-1C0874446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8800" y="4237038"/>
            <a:ext cx="14224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112CCF9-5498-41DD-A08E-9567E11B5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4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</p:sldLayoutIdLst>
  <p:transition spd="slow">
    <p:fade/>
  </p:transition>
  <p:txStyles>
    <p:titleStyle>
      <a:lvl1pPr algn="ctr" defTabSz="608013" rtl="0" eaLnBrk="0" fontAlgn="base" hangingPunct="0">
        <a:spcBef>
          <a:spcPct val="0"/>
        </a:spcBef>
        <a:spcAft>
          <a:spcPct val="0"/>
        </a:spcAft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08013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2pPr>
      <a:lvl3pPr algn="ctr" defTabSz="608013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3pPr>
      <a:lvl4pPr algn="ctr" defTabSz="608013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4pPr>
      <a:lvl5pPr algn="ctr" defTabSz="608013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608013" rtl="0" fontAlgn="base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608013" rtl="0" fontAlgn="base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608013" rtl="0" fontAlgn="base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608013" rtl="0" fontAlgn="base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27013" indent="-2270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13" indent="-1889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60413" indent="-1508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5213" indent="-1508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013" indent="-1508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75729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0408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5085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89764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679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356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035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8712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391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068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2747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7425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png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7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comments" Target="../comments/commen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89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92" y="1090359"/>
            <a:ext cx="8809795" cy="1935747"/>
          </a:xfrm>
          <a:prstGeom prst="rect">
            <a:avLst/>
          </a:prstGeom>
        </p:spPr>
      </p:pic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2767" y="4650318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2496801" y="592527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2727" y="555172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9748" y="221450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êu đề 1">
            <a:extLst>
              <a:ext uri="{FF2B5EF4-FFF2-40B4-BE49-F238E27FC236}">
                <a16:creationId xmlns:a16="http://schemas.microsoft.com/office/drawing/2014/main" id="{B290D203-0F4E-4A27-B035-642A4575A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1004" y="3983183"/>
            <a:ext cx="8458200" cy="2119630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6000" b="1" kern="1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圆角矩形 1">
            <a:extLst>
              <a:ext uri="{FF2B5EF4-FFF2-40B4-BE49-F238E27FC236}">
                <a16:creationId xmlns:a16="http://schemas.microsoft.com/office/drawing/2014/main" id="{D09AD695-3D10-4BFC-B6C2-A41DF57108A8}"/>
              </a:ext>
            </a:extLst>
          </p:cNvPr>
          <p:cNvSpPr/>
          <p:nvPr/>
        </p:nvSpPr>
        <p:spPr>
          <a:xfrm>
            <a:off x="2639830" y="4804058"/>
            <a:ext cx="5421715" cy="1298755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660">
              <a:defRPr/>
            </a:pP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en-US" altLang="zh-CN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</a:t>
            </a:r>
          </a:p>
          <a:p>
            <a:pPr algn="ctr" defTabSz="1216660">
              <a:defRPr/>
            </a:pPr>
            <a:r>
              <a:rPr lang="en-US" altLang="zh-CN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52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4368800" y="3029327"/>
            <a:ext cx="2297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00B05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bừng</a:t>
            </a:r>
            <a:endParaRPr lang="zh-CN" altLang="en-US" sz="3600" b="1" dirty="0">
              <a:solidFill>
                <a:srgbClr val="00B050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0" name="直接连接符 9"/>
          <p:cNvCxnSpPr>
            <a:stCxn id="4" idx="4"/>
          </p:cNvCxnSpPr>
          <p:nvPr/>
        </p:nvCxnSpPr>
        <p:spPr>
          <a:xfrm>
            <a:off x="6135047" y="2308514"/>
            <a:ext cx="7285" cy="284415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/>
          <p:cNvSpPr/>
          <p:nvPr/>
        </p:nvSpPr>
        <p:spPr>
          <a:xfrm>
            <a:off x="5772159" y="1568167"/>
            <a:ext cx="725776" cy="740347"/>
          </a:xfrm>
          <a:prstGeom prst="ellipse">
            <a:avLst/>
          </a:prstGeom>
          <a:solidFill>
            <a:srgbClr val="F2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prstClr val="white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01</a:t>
            </a:r>
            <a:endParaRPr lang="zh-CN" altLang="en-US" sz="2000" b="1" dirty="0">
              <a:solidFill>
                <a:prstClr val="white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5772159" y="3187433"/>
            <a:ext cx="740347" cy="74034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prstClr val="white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02</a:t>
            </a:r>
            <a:endParaRPr lang="zh-CN" altLang="en-US" sz="2000" b="1" dirty="0">
              <a:solidFill>
                <a:prstClr val="white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772159" y="4773783"/>
            <a:ext cx="740347" cy="740347"/>
          </a:xfrm>
          <a:prstGeom prst="ellipse">
            <a:avLst/>
          </a:prstGeom>
          <a:solidFill>
            <a:srgbClr val="B09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prstClr val="white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03</a:t>
            </a:r>
            <a:endParaRPr lang="zh-CN" altLang="en-US" sz="2000" b="1" dirty="0">
              <a:solidFill>
                <a:prstClr val="white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18348" y="2243533"/>
            <a:ext cx="549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2400">
                <a:solidFill>
                  <a:srgbClr val="0000FF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Nở ít, xuất hiện rải rác trên cành lá.</a:t>
            </a:r>
            <a:endParaRPr lang="zh-CN" altLang="en-US" sz="2400" dirty="0">
              <a:solidFill>
                <a:srgbClr val="0000FF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742930" y="1568167"/>
            <a:ext cx="2422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F29A5B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lấm tấm</a:t>
            </a:r>
            <a:endParaRPr lang="zh-CN" altLang="en-US" sz="3600" b="1" dirty="0">
              <a:solidFill>
                <a:srgbClr val="F29A5B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512506" y="5346978"/>
            <a:ext cx="5628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240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Hoa phượng như những ngọn lửa.</a:t>
            </a:r>
            <a:endParaRPr lang="zh-CN" altLang="en-US" sz="2400" dirty="0">
              <a:solidFill>
                <a:prstClr val="black">
                  <a:lumMod val="65000"/>
                  <a:lumOff val="35000"/>
                </a:prstClr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563307" y="4742614"/>
            <a:ext cx="3791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200" b="1">
                <a:solidFill>
                  <a:srgbClr val="0070C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Rừng rực cháy</a:t>
            </a:r>
            <a:endParaRPr lang="zh-CN" altLang="en-US" sz="3200" b="1" dirty="0">
              <a:solidFill>
                <a:srgbClr val="0070C0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422646" y="3675658"/>
            <a:ext cx="4436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2400">
                <a:solidFill>
                  <a:srgbClr val="0070C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Nở rộ, nở rất nhanh và nhiều.</a:t>
            </a:r>
            <a:endParaRPr lang="zh-CN" altLang="en-US" sz="2400" dirty="0">
              <a:solidFill>
                <a:srgbClr val="0070C0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2" name="组合 41">
            <a:extLst>
              <a:ext uri="{FF2B5EF4-FFF2-40B4-BE49-F238E27FC236}">
                <a16:creationId xmlns:a16="http://schemas.microsoft.com/office/drawing/2014/main" id="{6F6AB393-9A79-4F80-8FFE-2997DB3CFE52}"/>
              </a:ext>
            </a:extLst>
          </p:cNvPr>
          <p:cNvGrpSpPr/>
          <p:nvPr/>
        </p:nvGrpSpPr>
        <p:grpSpPr>
          <a:xfrm rot="19869840">
            <a:off x="496041" y="-246989"/>
            <a:ext cx="7368665" cy="2467173"/>
            <a:chOff x="370847" y="2785417"/>
            <a:chExt cx="8058633" cy="3310370"/>
          </a:xfrm>
        </p:grpSpPr>
        <p:sp>
          <p:nvSpPr>
            <p:cNvPr id="23" name="Freeform: Shape 37">
              <a:extLst>
                <a:ext uri="{FF2B5EF4-FFF2-40B4-BE49-F238E27FC236}">
                  <a16:creationId xmlns:a16="http://schemas.microsoft.com/office/drawing/2014/main" id="{026C8175-FA2D-43C3-B1CC-06780EE1E1F9}"/>
                </a:ext>
              </a:extLst>
            </p:cNvPr>
            <p:cNvSpPr/>
            <p:nvPr/>
          </p:nvSpPr>
          <p:spPr>
            <a:xfrm rot="1706723">
              <a:off x="370847" y="2785417"/>
              <a:ext cx="5353838" cy="1067620"/>
            </a:xfrm>
            <a:custGeom>
              <a:avLst/>
              <a:gdLst>
                <a:gd name="connsiteX0" fmla="*/ 244547 w 2680699"/>
                <a:gd name="connsiteY0" fmla="*/ 136132 h 530189"/>
                <a:gd name="connsiteX1" fmla="*/ 115585 w 2680699"/>
                <a:gd name="connsiteY1" fmla="*/ 265094 h 530189"/>
                <a:gd name="connsiteX2" fmla="*/ 244547 w 2680699"/>
                <a:gd name="connsiteY2" fmla="*/ 394056 h 530189"/>
                <a:gd name="connsiteX3" fmla="*/ 373509 w 2680699"/>
                <a:gd name="connsiteY3" fmla="*/ 265094 h 530189"/>
                <a:gd name="connsiteX4" fmla="*/ 244547 w 2680699"/>
                <a:gd name="connsiteY4" fmla="*/ 136132 h 530189"/>
                <a:gd name="connsiteX5" fmla="*/ 88367 w 2680699"/>
                <a:gd name="connsiteY5" fmla="*/ 0 h 530189"/>
                <a:gd name="connsiteX6" fmla="*/ 2592332 w 2680699"/>
                <a:gd name="connsiteY6" fmla="*/ 0 h 530189"/>
                <a:gd name="connsiteX7" fmla="*/ 2680699 w 2680699"/>
                <a:gd name="connsiteY7" fmla="*/ 88367 h 530189"/>
                <a:gd name="connsiteX8" fmla="*/ 2680699 w 2680699"/>
                <a:gd name="connsiteY8" fmla="*/ 441822 h 530189"/>
                <a:gd name="connsiteX9" fmla="*/ 2592332 w 2680699"/>
                <a:gd name="connsiteY9" fmla="*/ 530189 h 530189"/>
                <a:gd name="connsiteX10" fmla="*/ 88367 w 2680699"/>
                <a:gd name="connsiteY10" fmla="*/ 530189 h 530189"/>
                <a:gd name="connsiteX11" fmla="*/ 0 w 2680699"/>
                <a:gd name="connsiteY11" fmla="*/ 441822 h 530189"/>
                <a:gd name="connsiteX12" fmla="*/ 0 w 2680699"/>
                <a:gd name="connsiteY12" fmla="*/ 88367 h 530189"/>
                <a:gd name="connsiteX13" fmla="*/ 88367 w 2680699"/>
                <a:gd name="connsiteY13" fmla="*/ 0 h 53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0699" h="530189">
                  <a:moveTo>
                    <a:pt x="244547" y="136132"/>
                  </a:moveTo>
                  <a:cubicBezTo>
                    <a:pt x="173323" y="136132"/>
                    <a:pt x="115585" y="193870"/>
                    <a:pt x="115585" y="265094"/>
                  </a:cubicBezTo>
                  <a:cubicBezTo>
                    <a:pt x="115585" y="336318"/>
                    <a:pt x="173323" y="394056"/>
                    <a:pt x="244547" y="394056"/>
                  </a:cubicBezTo>
                  <a:cubicBezTo>
                    <a:pt x="315771" y="394056"/>
                    <a:pt x="373509" y="336318"/>
                    <a:pt x="373509" y="265094"/>
                  </a:cubicBezTo>
                  <a:cubicBezTo>
                    <a:pt x="373509" y="193870"/>
                    <a:pt x="315771" y="136132"/>
                    <a:pt x="244547" y="136132"/>
                  </a:cubicBezTo>
                  <a:close/>
                  <a:moveTo>
                    <a:pt x="88367" y="0"/>
                  </a:moveTo>
                  <a:lnTo>
                    <a:pt x="2592332" y="0"/>
                  </a:lnTo>
                  <a:cubicBezTo>
                    <a:pt x="2641136" y="0"/>
                    <a:pt x="2680699" y="39563"/>
                    <a:pt x="2680699" y="88367"/>
                  </a:cubicBezTo>
                  <a:lnTo>
                    <a:pt x="2680699" y="441822"/>
                  </a:lnTo>
                  <a:cubicBezTo>
                    <a:pt x="2680699" y="490626"/>
                    <a:pt x="2641136" y="530189"/>
                    <a:pt x="2592332" y="530189"/>
                  </a:cubicBezTo>
                  <a:lnTo>
                    <a:pt x="88367" y="530189"/>
                  </a:lnTo>
                  <a:cubicBezTo>
                    <a:pt x="39563" y="530189"/>
                    <a:pt x="0" y="490626"/>
                    <a:pt x="0" y="441822"/>
                  </a:cubicBezTo>
                  <a:lnTo>
                    <a:pt x="0" y="88367"/>
                  </a:lnTo>
                  <a:cubicBezTo>
                    <a:pt x="0" y="39563"/>
                    <a:pt x="39563" y="0"/>
                    <a:pt x="88367" y="0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8516"/>
              <a:endParaRPr sz="160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4" name="Rectangle 57">
              <a:extLst>
                <a:ext uri="{FF2B5EF4-FFF2-40B4-BE49-F238E27FC236}">
                  <a16:creationId xmlns:a16="http://schemas.microsoft.com/office/drawing/2014/main" id="{85BA327F-7ABA-45D9-B637-5594B9691A82}"/>
                </a:ext>
              </a:extLst>
            </p:cNvPr>
            <p:cNvSpPr/>
            <p:nvPr/>
          </p:nvSpPr>
          <p:spPr>
            <a:xfrm rot="1764474">
              <a:off x="7167595" y="5788009"/>
              <a:ext cx="1261885" cy="307778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r" defTabSz="1218516"/>
              <a:r>
                <a:rPr lang="en-US" altLang="zh-CN" sz="4267" b="1" dirty="0">
                  <a:solidFill>
                    <a:srgbClr val="FF000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Arial" panose="020B0604020202020204" pitchFamily="34" charset="0"/>
                </a:rPr>
                <a:t>GIẢI NGHĨA TỪ</a:t>
              </a:r>
              <a:endParaRPr lang="zh-CN" altLang="en-US" sz="4267" b="1" dirty="0">
                <a:solidFill>
                  <a:srgbClr val="FF000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3074" name="Picture 2" descr="Miêu tả hàng phượng vĩ và tiếng ve kêu vào một ngày hè - Văn 6 (8 mẫu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1" y="2853853"/>
            <a:ext cx="2684617" cy="140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63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 animBg="1"/>
      <p:bldP spid="6" grpId="0" animBg="1"/>
      <p:bldP spid="7" grpId="0" animBg="1"/>
      <p:bldP spid="11" grpId="0"/>
      <p:bldP spid="12" grpId="0"/>
      <p:bldP spid="13" grpId="0"/>
      <p:bldP spid="14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7019" y="205611"/>
            <a:ext cx="812800" cy="812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2909" y="256427"/>
            <a:ext cx="985520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Đọc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06400" y="381000"/>
            <a:ext cx="12943115" cy="6271389"/>
            <a:chOff x="304799" y="285750"/>
            <a:chExt cx="10498734" cy="4703541"/>
          </a:xfrm>
        </p:grpSpPr>
        <p:sp>
          <p:nvSpPr>
            <p:cNvPr id="4" name="TextBox 3"/>
            <p:cNvSpPr txBox="1"/>
            <p:nvPr/>
          </p:nvSpPr>
          <p:spPr>
            <a:xfrm>
              <a:off x="1584614" y="285750"/>
              <a:ext cx="5947064" cy="461617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ctr" defTabSz="1218516"/>
              <a:r>
                <a:rPr lang="en-US" sz="32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Hoa phượng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04799" y="892175"/>
              <a:ext cx="10498734" cy="4097116"/>
              <a:chOff x="304799" y="892175"/>
              <a:chExt cx="10498734" cy="409711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381000" y="892175"/>
                <a:ext cx="4495800" cy="1915860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Hôm qua còn lấm tấm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Chen lẫn màu lá xanh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Sáng nay bừng lửa thẫm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Rừng rực cháy trên cành.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410651" y="1371444"/>
                <a:ext cx="4572000" cy="2400609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Hay đêm qua không ngủ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Chị gió quạt cho cây?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Hay mặt trời ủ lửa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Cho hoa bừng hôm nay?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endParaRPr lang="en-US" sz="320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04799" y="3073431"/>
                <a:ext cx="4648200" cy="1915860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marL="609585" indent="-609585" algn="just" defTabSz="1218516">
                  <a:spcBef>
                    <a:spcPts val="600"/>
                  </a:spcBef>
                  <a:spcAft>
                    <a:spcPts val="600"/>
                  </a:spcAft>
                  <a:buFontTx/>
                  <a:buChar char="-"/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Bà ơi! Sao mà nhanh!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Phượng nở nghìn mắt lửa,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Cả dãy phố nhà mình,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Một trời hoa phượng đỏ.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7696651" y="3402770"/>
                <a:ext cx="3106882" cy="369283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24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Lê Huy Hoà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553488-1C5C-4FF8-A7F7-6C2832FBFDDE}"/>
              </a:ext>
            </a:extLst>
          </p:cNvPr>
          <p:cNvGrpSpPr/>
          <p:nvPr/>
        </p:nvGrpSpPr>
        <p:grpSpPr>
          <a:xfrm>
            <a:off x="5567428" y="3214441"/>
            <a:ext cx="348142" cy="504688"/>
            <a:chOff x="5567428" y="3214441"/>
            <a:chExt cx="348142" cy="504688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D53A6AE-F569-4FED-B02B-3AF3E7AD7F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67428" y="3229583"/>
              <a:ext cx="269168" cy="48954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045443A-EE1D-43E6-9F88-4A4B78DCFF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46402" y="3214441"/>
              <a:ext cx="269168" cy="48954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1832587-82BD-47CA-BE0D-EDF2B1ECD1E5}"/>
              </a:ext>
            </a:extLst>
          </p:cNvPr>
          <p:cNvGrpSpPr/>
          <p:nvPr/>
        </p:nvGrpSpPr>
        <p:grpSpPr>
          <a:xfrm>
            <a:off x="5274317" y="6153596"/>
            <a:ext cx="348142" cy="504688"/>
            <a:chOff x="5567428" y="3214441"/>
            <a:chExt cx="348142" cy="50468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997D87B-E5E9-407B-90E7-CB9B43F722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67428" y="3229583"/>
              <a:ext cx="269168" cy="48954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35B9FAD-8ED4-4F5C-AA36-CC7987E8A2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46402" y="3214441"/>
              <a:ext cx="269168" cy="48954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A39C61A-5AC9-4D1D-9BE4-0E158138DD07}"/>
              </a:ext>
            </a:extLst>
          </p:cNvPr>
          <p:cNvGrpSpPr/>
          <p:nvPr/>
        </p:nvGrpSpPr>
        <p:grpSpPr>
          <a:xfrm>
            <a:off x="11684845" y="3845565"/>
            <a:ext cx="348142" cy="504688"/>
            <a:chOff x="5567428" y="3214441"/>
            <a:chExt cx="348142" cy="504688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AB48D2B-AA0E-416A-A846-4F55AAB07F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67428" y="3229583"/>
              <a:ext cx="269168" cy="48954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A80D0C6-0C77-4A6B-B34F-F2D14F320D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46402" y="3214441"/>
              <a:ext cx="269168" cy="48954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FFA7F450-7079-43B3-8B75-7C5B54566FCE}"/>
              </a:ext>
            </a:extLst>
          </p:cNvPr>
          <p:cNvSpPr/>
          <p:nvPr/>
        </p:nvSpPr>
        <p:spPr>
          <a:xfrm>
            <a:off x="7251489" y="5629721"/>
            <a:ext cx="3832225" cy="52387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thơ</a:t>
            </a:r>
            <a:endParaRPr lang="en-US" sz="2800" b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89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7019" y="205611"/>
            <a:ext cx="812800" cy="812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2909" y="256427"/>
            <a:ext cx="985520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Đọc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06400" y="381000"/>
            <a:ext cx="12943115" cy="6271389"/>
            <a:chOff x="304799" y="285750"/>
            <a:chExt cx="10498734" cy="4703541"/>
          </a:xfrm>
        </p:grpSpPr>
        <p:sp>
          <p:nvSpPr>
            <p:cNvPr id="4" name="TextBox 3"/>
            <p:cNvSpPr txBox="1"/>
            <p:nvPr/>
          </p:nvSpPr>
          <p:spPr>
            <a:xfrm>
              <a:off x="1584614" y="285750"/>
              <a:ext cx="5947064" cy="461617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ctr" defTabSz="1218516"/>
              <a:r>
                <a:rPr lang="en-US" sz="32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Hoa phượng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04799" y="892175"/>
              <a:ext cx="10498734" cy="4097116"/>
              <a:chOff x="304799" y="892175"/>
              <a:chExt cx="10498734" cy="409711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381000" y="892175"/>
                <a:ext cx="4495800" cy="1915860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Hôm qua còn lấm tấm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Chen lẫn màu lá xanh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Sáng nay bừng lửa thẫm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Rừng rực cháy trên cành.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410651" y="1371444"/>
                <a:ext cx="4572000" cy="2400609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Hay đêm qua không ngủ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Chị gió quạt cho cây?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Hay mặt trời ủ lửa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Cho hoa bừng hôm nay?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endParaRPr lang="en-US" sz="320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04799" y="3073431"/>
                <a:ext cx="4648200" cy="1915860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marL="609585" indent="-609585" algn="just" defTabSz="1218516">
                  <a:spcBef>
                    <a:spcPts val="600"/>
                  </a:spcBef>
                  <a:spcAft>
                    <a:spcPts val="600"/>
                  </a:spcAft>
                  <a:buFontTx/>
                  <a:buChar char="-"/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Bà ơi! Sao mà nhanh!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Phượng nở nghìn mắt lửa,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Cả dãy phố nhà mình,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Một trời hoa phượng đỏ.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7696651" y="3402770"/>
                <a:ext cx="3106882" cy="369283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24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Lê Huy Hoà</a:t>
                </a:r>
              </a:p>
            </p:txBody>
          </p:sp>
        </p:grpSp>
      </p:grp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FFA7F450-7079-43B3-8B75-7C5B54566FCE}"/>
              </a:ext>
            </a:extLst>
          </p:cNvPr>
          <p:cNvSpPr/>
          <p:nvPr/>
        </p:nvSpPr>
        <p:spPr>
          <a:xfrm>
            <a:off x="7251489" y="5629721"/>
            <a:ext cx="3832225" cy="52387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bài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thơ</a:t>
            </a:r>
            <a:endParaRPr lang="en-US" sz="2800" b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679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87745" y="279400"/>
            <a:ext cx="812800" cy="8128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545" y="316008"/>
            <a:ext cx="1096356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Tìm tiếng cùng vần với mỗi tiếng </a:t>
            </a:r>
            <a:r>
              <a:rPr lang="en-US" sz="3200" b="1" i="1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xanh, lửa, cây</a:t>
            </a:r>
            <a:endParaRPr lang="en-US" sz="3200" b="1">
              <a:solidFill>
                <a:srgbClr val="0070C0"/>
              </a:solidFill>
              <a:latin typeface="UTM Avo" panose="02040603050506020204" pitchFamily="18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1792789" y="9068239"/>
            <a:ext cx="136420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733">
                <a:solidFill>
                  <a:srgbClr val="F79646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hè</a:t>
            </a:r>
            <a:endParaRPr lang="en-US" sz="3733">
              <a:solidFill>
                <a:srgbClr val="F79646"/>
              </a:solidFill>
              <a:latin typeface="Calibri"/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>
            <a:off x="12197327" y="9611568"/>
            <a:ext cx="3106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9"/>
          <p:cNvCxnSpPr>
            <a:stCxn id="58" idx="4"/>
            <a:endCxn id="61" idx="0"/>
          </p:cNvCxnSpPr>
          <p:nvPr/>
        </p:nvCxnSpPr>
        <p:spPr>
          <a:xfrm>
            <a:off x="1713128" y="2934911"/>
            <a:ext cx="7285" cy="284415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椭圆 3"/>
          <p:cNvSpPr/>
          <p:nvPr/>
        </p:nvSpPr>
        <p:spPr>
          <a:xfrm>
            <a:off x="1350240" y="2194564"/>
            <a:ext cx="725776" cy="740347"/>
          </a:xfrm>
          <a:prstGeom prst="ellipse">
            <a:avLst/>
          </a:prstGeom>
          <a:solidFill>
            <a:srgbClr val="F2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prstClr val="white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01</a:t>
            </a:r>
            <a:endParaRPr lang="zh-CN" altLang="en-US" sz="2000" b="1" dirty="0">
              <a:solidFill>
                <a:prstClr val="white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59" name="椭圆 5"/>
          <p:cNvSpPr/>
          <p:nvPr/>
        </p:nvSpPr>
        <p:spPr>
          <a:xfrm>
            <a:off x="1350240" y="3418237"/>
            <a:ext cx="740347" cy="74034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02</a:t>
            </a:r>
            <a:endParaRPr lang="zh-CN" altLang="en-US" sz="2000" b="1" dirty="0">
              <a:solidFill>
                <a:schemeClr val="bg1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60" name="椭圆 6"/>
          <p:cNvSpPr/>
          <p:nvPr/>
        </p:nvSpPr>
        <p:spPr>
          <a:xfrm>
            <a:off x="1350240" y="4498243"/>
            <a:ext cx="740347" cy="740347"/>
          </a:xfrm>
          <a:prstGeom prst="ellipse">
            <a:avLst/>
          </a:prstGeom>
          <a:solidFill>
            <a:srgbClr val="B09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prstClr val="white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03</a:t>
            </a:r>
            <a:endParaRPr lang="zh-CN" altLang="en-US" sz="2000" b="1" dirty="0">
              <a:solidFill>
                <a:prstClr val="white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61" name="椭圆 7"/>
          <p:cNvSpPr/>
          <p:nvPr/>
        </p:nvSpPr>
        <p:spPr>
          <a:xfrm>
            <a:off x="1350240" y="5779067"/>
            <a:ext cx="740347" cy="740347"/>
          </a:xfrm>
          <a:prstGeom prst="ellipse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srgbClr val="0000FF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04</a:t>
            </a:r>
            <a:endParaRPr lang="zh-CN" altLang="en-US" sz="2000" b="1" dirty="0">
              <a:solidFill>
                <a:srgbClr val="0000FF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62" name="文本框 11"/>
          <p:cNvSpPr txBox="1"/>
          <p:nvPr/>
        </p:nvSpPr>
        <p:spPr>
          <a:xfrm>
            <a:off x="2151967" y="2252843"/>
            <a:ext cx="2422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F29A5B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nhanh</a:t>
            </a:r>
            <a:endParaRPr lang="zh-CN" altLang="en-US" sz="3600" b="1" dirty="0">
              <a:solidFill>
                <a:srgbClr val="F29A5B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3" name="文本框 13"/>
          <p:cNvSpPr txBox="1"/>
          <p:nvPr/>
        </p:nvSpPr>
        <p:spPr>
          <a:xfrm>
            <a:off x="2132488" y="4553031"/>
            <a:ext cx="2886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B09277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lạnh</a:t>
            </a:r>
            <a:endParaRPr lang="zh-CN" altLang="en-US" sz="3600" b="1" dirty="0">
              <a:solidFill>
                <a:srgbClr val="B09277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4" name="文本框 15"/>
          <p:cNvSpPr txBox="1"/>
          <p:nvPr/>
        </p:nvSpPr>
        <p:spPr>
          <a:xfrm>
            <a:off x="87746" y="5748309"/>
            <a:ext cx="1269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0000FF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ánh</a:t>
            </a:r>
            <a:endParaRPr lang="zh-CN" altLang="en-US" sz="3600" b="1" dirty="0">
              <a:solidFill>
                <a:srgbClr val="0000FF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5" name="文本框 17"/>
          <p:cNvSpPr txBox="1"/>
          <p:nvPr/>
        </p:nvSpPr>
        <p:spPr>
          <a:xfrm>
            <a:off x="36930" y="3443305"/>
            <a:ext cx="1555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00B0F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cành</a:t>
            </a:r>
            <a:endParaRPr lang="zh-CN" altLang="en-US" sz="3600" b="1" dirty="0">
              <a:solidFill>
                <a:srgbClr val="00B0F0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66" name="组合 41">
            <a:extLst>
              <a:ext uri="{FF2B5EF4-FFF2-40B4-BE49-F238E27FC236}">
                <a16:creationId xmlns:a16="http://schemas.microsoft.com/office/drawing/2014/main" id="{6F6AB393-9A79-4F80-8FFE-2997DB3CFE52}"/>
              </a:ext>
            </a:extLst>
          </p:cNvPr>
          <p:cNvGrpSpPr/>
          <p:nvPr/>
        </p:nvGrpSpPr>
        <p:grpSpPr>
          <a:xfrm rot="19869840">
            <a:off x="-3745458" y="650027"/>
            <a:ext cx="6251464" cy="2329968"/>
            <a:chOff x="370847" y="2785417"/>
            <a:chExt cx="6836818" cy="3126272"/>
          </a:xfrm>
        </p:grpSpPr>
        <p:sp>
          <p:nvSpPr>
            <p:cNvPr id="67" name="Freeform: Shape 37">
              <a:extLst>
                <a:ext uri="{FF2B5EF4-FFF2-40B4-BE49-F238E27FC236}">
                  <a16:creationId xmlns:a16="http://schemas.microsoft.com/office/drawing/2014/main" id="{026C8175-FA2D-43C3-B1CC-06780EE1E1F9}"/>
                </a:ext>
              </a:extLst>
            </p:cNvPr>
            <p:cNvSpPr/>
            <p:nvPr/>
          </p:nvSpPr>
          <p:spPr>
            <a:xfrm rot="1706723">
              <a:off x="370847" y="2785417"/>
              <a:ext cx="5353838" cy="1067620"/>
            </a:xfrm>
            <a:custGeom>
              <a:avLst/>
              <a:gdLst>
                <a:gd name="connsiteX0" fmla="*/ 244547 w 2680699"/>
                <a:gd name="connsiteY0" fmla="*/ 136132 h 530189"/>
                <a:gd name="connsiteX1" fmla="*/ 115585 w 2680699"/>
                <a:gd name="connsiteY1" fmla="*/ 265094 h 530189"/>
                <a:gd name="connsiteX2" fmla="*/ 244547 w 2680699"/>
                <a:gd name="connsiteY2" fmla="*/ 394056 h 530189"/>
                <a:gd name="connsiteX3" fmla="*/ 373509 w 2680699"/>
                <a:gd name="connsiteY3" fmla="*/ 265094 h 530189"/>
                <a:gd name="connsiteX4" fmla="*/ 244547 w 2680699"/>
                <a:gd name="connsiteY4" fmla="*/ 136132 h 530189"/>
                <a:gd name="connsiteX5" fmla="*/ 88367 w 2680699"/>
                <a:gd name="connsiteY5" fmla="*/ 0 h 530189"/>
                <a:gd name="connsiteX6" fmla="*/ 2592332 w 2680699"/>
                <a:gd name="connsiteY6" fmla="*/ 0 h 530189"/>
                <a:gd name="connsiteX7" fmla="*/ 2680699 w 2680699"/>
                <a:gd name="connsiteY7" fmla="*/ 88367 h 530189"/>
                <a:gd name="connsiteX8" fmla="*/ 2680699 w 2680699"/>
                <a:gd name="connsiteY8" fmla="*/ 441822 h 530189"/>
                <a:gd name="connsiteX9" fmla="*/ 2592332 w 2680699"/>
                <a:gd name="connsiteY9" fmla="*/ 530189 h 530189"/>
                <a:gd name="connsiteX10" fmla="*/ 88367 w 2680699"/>
                <a:gd name="connsiteY10" fmla="*/ 530189 h 530189"/>
                <a:gd name="connsiteX11" fmla="*/ 0 w 2680699"/>
                <a:gd name="connsiteY11" fmla="*/ 441822 h 530189"/>
                <a:gd name="connsiteX12" fmla="*/ 0 w 2680699"/>
                <a:gd name="connsiteY12" fmla="*/ 88367 h 530189"/>
                <a:gd name="connsiteX13" fmla="*/ 88367 w 2680699"/>
                <a:gd name="connsiteY13" fmla="*/ 0 h 53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0699" h="530189">
                  <a:moveTo>
                    <a:pt x="244547" y="136132"/>
                  </a:moveTo>
                  <a:cubicBezTo>
                    <a:pt x="173323" y="136132"/>
                    <a:pt x="115585" y="193870"/>
                    <a:pt x="115585" y="265094"/>
                  </a:cubicBezTo>
                  <a:cubicBezTo>
                    <a:pt x="115585" y="336318"/>
                    <a:pt x="173323" y="394056"/>
                    <a:pt x="244547" y="394056"/>
                  </a:cubicBezTo>
                  <a:cubicBezTo>
                    <a:pt x="315771" y="394056"/>
                    <a:pt x="373509" y="336318"/>
                    <a:pt x="373509" y="265094"/>
                  </a:cubicBezTo>
                  <a:cubicBezTo>
                    <a:pt x="373509" y="193870"/>
                    <a:pt x="315771" y="136132"/>
                    <a:pt x="244547" y="136132"/>
                  </a:cubicBezTo>
                  <a:close/>
                  <a:moveTo>
                    <a:pt x="88367" y="0"/>
                  </a:moveTo>
                  <a:lnTo>
                    <a:pt x="2592332" y="0"/>
                  </a:lnTo>
                  <a:cubicBezTo>
                    <a:pt x="2641136" y="0"/>
                    <a:pt x="2680699" y="39563"/>
                    <a:pt x="2680699" y="88367"/>
                  </a:cubicBezTo>
                  <a:lnTo>
                    <a:pt x="2680699" y="441822"/>
                  </a:lnTo>
                  <a:cubicBezTo>
                    <a:pt x="2680699" y="490626"/>
                    <a:pt x="2641136" y="530189"/>
                    <a:pt x="2592332" y="530189"/>
                  </a:cubicBezTo>
                  <a:lnTo>
                    <a:pt x="88367" y="530189"/>
                  </a:lnTo>
                  <a:cubicBezTo>
                    <a:pt x="39563" y="530189"/>
                    <a:pt x="0" y="490626"/>
                    <a:pt x="0" y="441822"/>
                  </a:cubicBezTo>
                  <a:lnTo>
                    <a:pt x="0" y="88367"/>
                  </a:lnTo>
                  <a:cubicBezTo>
                    <a:pt x="0" y="39563"/>
                    <a:pt x="39563" y="0"/>
                    <a:pt x="88367" y="0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8516"/>
              <a:endParaRPr sz="1600">
                <a:solidFill>
                  <a:srgbClr val="00B0F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68" name="Rectangle 57">
              <a:extLst>
                <a:ext uri="{FF2B5EF4-FFF2-40B4-BE49-F238E27FC236}">
                  <a16:creationId xmlns:a16="http://schemas.microsoft.com/office/drawing/2014/main" id="{85BA327F-7ABA-45D9-B637-5594B9691A82}"/>
                </a:ext>
              </a:extLst>
            </p:cNvPr>
            <p:cNvSpPr/>
            <p:nvPr/>
          </p:nvSpPr>
          <p:spPr>
            <a:xfrm rot="1764474">
              <a:off x="5945781" y="5603911"/>
              <a:ext cx="1261884" cy="307778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r" defTabSz="1218516"/>
              <a:r>
                <a:rPr lang="en-US" altLang="zh-CN" sz="4800" b="1">
                  <a:solidFill>
                    <a:srgbClr val="00B0F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Arial" panose="020B0604020202020204" pitchFamily="34" charset="0"/>
                </a:rPr>
                <a:t>xanh</a:t>
              </a:r>
              <a:endParaRPr lang="zh-CN" altLang="en-US" sz="4800" b="1" dirty="0">
                <a:solidFill>
                  <a:srgbClr val="00B0F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69" name="直接连接符 9"/>
          <p:cNvCxnSpPr>
            <a:stCxn id="70" idx="4"/>
            <a:endCxn id="73" idx="0"/>
          </p:cNvCxnSpPr>
          <p:nvPr/>
        </p:nvCxnSpPr>
        <p:spPr>
          <a:xfrm>
            <a:off x="5368183" y="2921018"/>
            <a:ext cx="7285" cy="284415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椭圆 3"/>
          <p:cNvSpPr/>
          <p:nvPr/>
        </p:nvSpPr>
        <p:spPr>
          <a:xfrm>
            <a:off x="5005295" y="2180671"/>
            <a:ext cx="725776" cy="740347"/>
          </a:xfrm>
          <a:prstGeom prst="ellipse">
            <a:avLst/>
          </a:prstGeom>
          <a:solidFill>
            <a:srgbClr val="F2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prstClr val="white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01</a:t>
            </a:r>
            <a:endParaRPr lang="zh-CN" altLang="en-US" sz="2000" b="1" dirty="0">
              <a:solidFill>
                <a:prstClr val="white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71" name="椭圆 5"/>
          <p:cNvSpPr/>
          <p:nvPr/>
        </p:nvSpPr>
        <p:spPr>
          <a:xfrm>
            <a:off x="5005295" y="3404344"/>
            <a:ext cx="740347" cy="74034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02</a:t>
            </a:r>
            <a:endParaRPr lang="zh-CN" altLang="en-US" sz="2000" b="1" dirty="0">
              <a:solidFill>
                <a:schemeClr val="bg1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72" name="椭圆 6"/>
          <p:cNvSpPr/>
          <p:nvPr/>
        </p:nvSpPr>
        <p:spPr>
          <a:xfrm>
            <a:off x="5005295" y="4484349"/>
            <a:ext cx="740347" cy="740347"/>
          </a:xfrm>
          <a:prstGeom prst="ellipse">
            <a:avLst/>
          </a:prstGeom>
          <a:solidFill>
            <a:srgbClr val="B09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prstClr val="white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03</a:t>
            </a:r>
            <a:endParaRPr lang="zh-CN" altLang="en-US" sz="2000" b="1" dirty="0">
              <a:solidFill>
                <a:prstClr val="white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73" name="椭圆 7"/>
          <p:cNvSpPr/>
          <p:nvPr/>
        </p:nvSpPr>
        <p:spPr>
          <a:xfrm>
            <a:off x="5005295" y="5765173"/>
            <a:ext cx="740347" cy="740347"/>
          </a:xfrm>
          <a:prstGeom prst="ellipse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srgbClr val="0000FF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04</a:t>
            </a:r>
            <a:endParaRPr lang="zh-CN" altLang="en-US" sz="2000" b="1" dirty="0">
              <a:solidFill>
                <a:srgbClr val="0000FF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74" name="文本框 11"/>
          <p:cNvSpPr txBox="1"/>
          <p:nvPr/>
        </p:nvSpPr>
        <p:spPr>
          <a:xfrm>
            <a:off x="5807021" y="2238950"/>
            <a:ext cx="2422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F29A5B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mưa</a:t>
            </a:r>
            <a:endParaRPr lang="zh-CN" altLang="en-US" sz="3600" b="1" dirty="0">
              <a:solidFill>
                <a:srgbClr val="F29A5B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5" name="文本框 15"/>
          <p:cNvSpPr txBox="1"/>
          <p:nvPr/>
        </p:nvSpPr>
        <p:spPr>
          <a:xfrm>
            <a:off x="4013814" y="5734415"/>
            <a:ext cx="2610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0000FF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sửa</a:t>
            </a:r>
            <a:endParaRPr lang="zh-CN" altLang="en-US" sz="3600" b="1" dirty="0">
              <a:solidFill>
                <a:srgbClr val="0000FF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6" name="文本框 17"/>
          <p:cNvSpPr txBox="1"/>
          <p:nvPr/>
        </p:nvSpPr>
        <p:spPr>
          <a:xfrm>
            <a:off x="3691985" y="3429411"/>
            <a:ext cx="1153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00B0F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xưa</a:t>
            </a:r>
            <a:endParaRPr lang="zh-CN" altLang="en-US" sz="3600" b="1" dirty="0">
              <a:solidFill>
                <a:srgbClr val="00B0F0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77" name="组合 41">
            <a:extLst>
              <a:ext uri="{FF2B5EF4-FFF2-40B4-BE49-F238E27FC236}">
                <a16:creationId xmlns:a16="http://schemas.microsoft.com/office/drawing/2014/main" id="{6F6AB393-9A79-4F80-8FFE-2997DB3CFE52}"/>
              </a:ext>
            </a:extLst>
          </p:cNvPr>
          <p:cNvGrpSpPr/>
          <p:nvPr/>
        </p:nvGrpSpPr>
        <p:grpSpPr>
          <a:xfrm rot="19869840">
            <a:off x="-234649" y="643435"/>
            <a:ext cx="6251464" cy="2329968"/>
            <a:chOff x="370847" y="2785417"/>
            <a:chExt cx="6836818" cy="3126272"/>
          </a:xfrm>
        </p:grpSpPr>
        <p:sp>
          <p:nvSpPr>
            <p:cNvPr id="78" name="Freeform: Shape 37">
              <a:extLst>
                <a:ext uri="{FF2B5EF4-FFF2-40B4-BE49-F238E27FC236}">
                  <a16:creationId xmlns:a16="http://schemas.microsoft.com/office/drawing/2014/main" id="{026C8175-FA2D-43C3-B1CC-06780EE1E1F9}"/>
                </a:ext>
              </a:extLst>
            </p:cNvPr>
            <p:cNvSpPr/>
            <p:nvPr/>
          </p:nvSpPr>
          <p:spPr>
            <a:xfrm rot="1706723">
              <a:off x="370847" y="2785417"/>
              <a:ext cx="5353838" cy="1067620"/>
            </a:xfrm>
            <a:custGeom>
              <a:avLst/>
              <a:gdLst>
                <a:gd name="connsiteX0" fmla="*/ 244547 w 2680699"/>
                <a:gd name="connsiteY0" fmla="*/ 136132 h 530189"/>
                <a:gd name="connsiteX1" fmla="*/ 115585 w 2680699"/>
                <a:gd name="connsiteY1" fmla="*/ 265094 h 530189"/>
                <a:gd name="connsiteX2" fmla="*/ 244547 w 2680699"/>
                <a:gd name="connsiteY2" fmla="*/ 394056 h 530189"/>
                <a:gd name="connsiteX3" fmla="*/ 373509 w 2680699"/>
                <a:gd name="connsiteY3" fmla="*/ 265094 h 530189"/>
                <a:gd name="connsiteX4" fmla="*/ 244547 w 2680699"/>
                <a:gd name="connsiteY4" fmla="*/ 136132 h 530189"/>
                <a:gd name="connsiteX5" fmla="*/ 88367 w 2680699"/>
                <a:gd name="connsiteY5" fmla="*/ 0 h 530189"/>
                <a:gd name="connsiteX6" fmla="*/ 2592332 w 2680699"/>
                <a:gd name="connsiteY6" fmla="*/ 0 h 530189"/>
                <a:gd name="connsiteX7" fmla="*/ 2680699 w 2680699"/>
                <a:gd name="connsiteY7" fmla="*/ 88367 h 530189"/>
                <a:gd name="connsiteX8" fmla="*/ 2680699 w 2680699"/>
                <a:gd name="connsiteY8" fmla="*/ 441822 h 530189"/>
                <a:gd name="connsiteX9" fmla="*/ 2592332 w 2680699"/>
                <a:gd name="connsiteY9" fmla="*/ 530189 h 530189"/>
                <a:gd name="connsiteX10" fmla="*/ 88367 w 2680699"/>
                <a:gd name="connsiteY10" fmla="*/ 530189 h 530189"/>
                <a:gd name="connsiteX11" fmla="*/ 0 w 2680699"/>
                <a:gd name="connsiteY11" fmla="*/ 441822 h 530189"/>
                <a:gd name="connsiteX12" fmla="*/ 0 w 2680699"/>
                <a:gd name="connsiteY12" fmla="*/ 88367 h 530189"/>
                <a:gd name="connsiteX13" fmla="*/ 88367 w 2680699"/>
                <a:gd name="connsiteY13" fmla="*/ 0 h 53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0699" h="530189">
                  <a:moveTo>
                    <a:pt x="244547" y="136132"/>
                  </a:moveTo>
                  <a:cubicBezTo>
                    <a:pt x="173323" y="136132"/>
                    <a:pt x="115585" y="193870"/>
                    <a:pt x="115585" y="265094"/>
                  </a:cubicBezTo>
                  <a:cubicBezTo>
                    <a:pt x="115585" y="336318"/>
                    <a:pt x="173323" y="394056"/>
                    <a:pt x="244547" y="394056"/>
                  </a:cubicBezTo>
                  <a:cubicBezTo>
                    <a:pt x="315771" y="394056"/>
                    <a:pt x="373509" y="336318"/>
                    <a:pt x="373509" y="265094"/>
                  </a:cubicBezTo>
                  <a:cubicBezTo>
                    <a:pt x="373509" y="193870"/>
                    <a:pt x="315771" y="136132"/>
                    <a:pt x="244547" y="136132"/>
                  </a:cubicBezTo>
                  <a:close/>
                  <a:moveTo>
                    <a:pt x="88367" y="0"/>
                  </a:moveTo>
                  <a:lnTo>
                    <a:pt x="2592332" y="0"/>
                  </a:lnTo>
                  <a:cubicBezTo>
                    <a:pt x="2641136" y="0"/>
                    <a:pt x="2680699" y="39563"/>
                    <a:pt x="2680699" y="88367"/>
                  </a:cubicBezTo>
                  <a:lnTo>
                    <a:pt x="2680699" y="441822"/>
                  </a:lnTo>
                  <a:cubicBezTo>
                    <a:pt x="2680699" y="490626"/>
                    <a:pt x="2641136" y="530189"/>
                    <a:pt x="2592332" y="530189"/>
                  </a:cubicBezTo>
                  <a:lnTo>
                    <a:pt x="88367" y="530189"/>
                  </a:lnTo>
                  <a:cubicBezTo>
                    <a:pt x="39563" y="530189"/>
                    <a:pt x="0" y="490626"/>
                    <a:pt x="0" y="441822"/>
                  </a:cubicBezTo>
                  <a:lnTo>
                    <a:pt x="0" y="88367"/>
                  </a:lnTo>
                  <a:cubicBezTo>
                    <a:pt x="0" y="39563"/>
                    <a:pt x="39563" y="0"/>
                    <a:pt x="88367" y="0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8516"/>
              <a:endParaRPr sz="160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79" name="Rectangle 57">
              <a:extLst>
                <a:ext uri="{FF2B5EF4-FFF2-40B4-BE49-F238E27FC236}">
                  <a16:creationId xmlns:a16="http://schemas.microsoft.com/office/drawing/2014/main" id="{85BA327F-7ABA-45D9-B637-5594B9691A82}"/>
                </a:ext>
              </a:extLst>
            </p:cNvPr>
            <p:cNvSpPr/>
            <p:nvPr/>
          </p:nvSpPr>
          <p:spPr>
            <a:xfrm rot="1764474">
              <a:off x="5945781" y="5603911"/>
              <a:ext cx="1261884" cy="307778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r" defTabSz="1218516"/>
              <a:r>
                <a:rPr lang="en-US" altLang="zh-CN" sz="4800" b="1">
                  <a:solidFill>
                    <a:srgbClr val="FF000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Arial" panose="020B0604020202020204" pitchFamily="34" charset="0"/>
                </a:rPr>
                <a:t>lửa</a:t>
              </a:r>
              <a:endParaRPr lang="zh-CN" altLang="en-US" sz="4800" b="1" dirty="0">
                <a:solidFill>
                  <a:srgbClr val="FF000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80" name="文本框 13"/>
          <p:cNvSpPr txBox="1"/>
          <p:nvPr/>
        </p:nvSpPr>
        <p:spPr>
          <a:xfrm>
            <a:off x="5745641" y="4498243"/>
            <a:ext cx="2886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B09277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ngựa</a:t>
            </a:r>
            <a:endParaRPr lang="zh-CN" altLang="en-US" sz="3600" b="1" dirty="0">
              <a:solidFill>
                <a:srgbClr val="B09277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81" name="直接连接符 9"/>
          <p:cNvCxnSpPr>
            <a:stCxn id="82" idx="4"/>
            <a:endCxn id="85" idx="0"/>
          </p:cNvCxnSpPr>
          <p:nvPr/>
        </p:nvCxnSpPr>
        <p:spPr>
          <a:xfrm>
            <a:off x="9233211" y="2921018"/>
            <a:ext cx="7285" cy="284415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椭圆 3"/>
          <p:cNvSpPr/>
          <p:nvPr/>
        </p:nvSpPr>
        <p:spPr>
          <a:xfrm>
            <a:off x="8870323" y="2180671"/>
            <a:ext cx="725776" cy="740347"/>
          </a:xfrm>
          <a:prstGeom prst="ellipse">
            <a:avLst/>
          </a:prstGeom>
          <a:solidFill>
            <a:srgbClr val="F2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prstClr val="white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01</a:t>
            </a:r>
            <a:endParaRPr lang="zh-CN" altLang="en-US" sz="2000" b="1" dirty="0">
              <a:solidFill>
                <a:prstClr val="white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83" name="椭圆 5"/>
          <p:cNvSpPr/>
          <p:nvPr/>
        </p:nvSpPr>
        <p:spPr>
          <a:xfrm>
            <a:off x="8870323" y="3404344"/>
            <a:ext cx="740347" cy="74034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02</a:t>
            </a:r>
            <a:endParaRPr lang="zh-CN" altLang="en-US" sz="2000" b="1" dirty="0">
              <a:solidFill>
                <a:schemeClr val="bg1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84" name="椭圆 6"/>
          <p:cNvSpPr/>
          <p:nvPr/>
        </p:nvSpPr>
        <p:spPr>
          <a:xfrm>
            <a:off x="8870323" y="4484349"/>
            <a:ext cx="740347" cy="740347"/>
          </a:xfrm>
          <a:prstGeom prst="ellipse">
            <a:avLst/>
          </a:prstGeom>
          <a:solidFill>
            <a:srgbClr val="B09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prstClr val="white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03</a:t>
            </a:r>
            <a:endParaRPr lang="zh-CN" altLang="en-US" sz="2000" b="1" dirty="0">
              <a:solidFill>
                <a:prstClr val="white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85" name="椭圆 7"/>
          <p:cNvSpPr/>
          <p:nvPr/>
        </p:nvSpPr>
        <p:spPr>
          <a:xfrm>
            <a:off x="8870323" y="5765173"/>
            <a:ext cx="740347" cy="740347"/>
          </a:xfrm>
          <a:prstGeom prst="ellipse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516"/>
            <a:r>
              <a:rPr lang="en-US" altLang="zh-CN" sz="2000" b="1" dirty="0">
                <a:solidFill>
                  <a:srgbClr val="0000FF"/>
                </a:solidFill>
                <a:latin typeface="UTM Avo" panose="02040603050506020204" pitchFamily="18" charset="0"/>
                <a:ea typeface="微软雅黑" panose="020B0503020204020204" pitchFamily="34" charset="-122"/>
              </a:rPr>
              <a:t>04</a:t>
            </a:r>
            <a:endParaRPr lang="zh-CN" altLang="en-US" sz="2000" b="1" dirty="0">
              <a:solidFill>
                <a:srgbClr val="0000FF"/>
              </a:solidFill>
              <a:latin typeface="UTM Av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86" name="文本框 11"/>
          <p:cNvSpPr txBox="1"/>
          <p:nvPr/>
        </p:nvSpPr>
        <p:spPr>
          <a:xfrm>
            <a:off x="9672049" y="2238950"/>
            <a:ext cx="2422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F29A5B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mây</a:t>
            </a:r>
            <a:endParaRPr lang="zh-CN" altLang="en-US" sz="3600" b="1" dirty="0">
              <a:solidFill>
                <a:srgbClr val="F29A5B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7" name="文本框 15"/>
          <p:cNvSpPr txBox="1"/>
          <p:nvPr/>
        </p:nvSpPr>
        <p:spPr>
          <a:xfrm>
            <a:off x="7743295" y="5734415"/>
            <a:ext cx="288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0000FF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vậy</a:t>
            </a:r>
            <a:endParaRPr lang="zh-CN" altLang="en-US" sz="3600" b="1" dirty="0">
              <a:solidFill>
                <a:srgbClr val="0000FF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8" name="文本框 17"/>
          <p:cNvSpPr txBox="1"/>
          <p:nvPr/>
        </p:nvSpPr>
        <p:spPr>
          <a:xfrm>
            <a:off x="7845302" y="3366322"/>
            <a:ext cx="1247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00B0F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xây</a:t>
            </a:r>
            <a:endParaRPr lang="zh-CN" altLang="en-US" sz="3600" b="1" dirty="0">
              <a:solidFill>
                <a:srgbClr val="00B0F0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89" name="组合 41">
            <a:extLst>
              <a:ext uri="{FF2B5EF4-FFF2-40B4-BE49-F238E27FC236}">
                <a16:creationId xmlns:a16="http://schemas.microsoft.com/office/drawing/2014/main" id="{6F6AB393-9A79-4F80-8FFE-2997DB3CFE52}"/>
              </a:ext>
            </a:extLst>
          </p:cNvPr>
          <p:cNvGrpSpPr/>
          <p:nvPr/>
        </p:nvGrpSpPr>
        <p:grpSpPr>
          <a:xfrm rot="19869840">
            <a:off x="3619232" y="686794"/>
            <a:ext cx="6093960" cy="2243249"/>
            <a:chOff x="370847" y="2785417"/>
            <a:chExt cx="6664565" cy="3009916"/>
          </a:xfrm>
        </p:grpSpPr>
        <p:sp>
          <p:nvSpPr>
            <p:cNvPr id="90" name="Freeform: Shape 37">
              <a:extLst>
                <a:ext uri="{FF2B5EF4-FFF2-40B4-BE49-F238E27FC236}">
                  <a16:creationId xmlns:a16="http://schemas.microsoft.com/office/drawing/2014/main" id="{026C8175-FA2D-43C3-B1CC-06780EE1E1F9}"/>
                </a:ext>
              </a:extLst>
            </p:cNvPr>
            <p:cNvSpPr/>
            <p:nvPr/>
          </p:nvSpPr>
          <p:spPr>
            <a:xfrm rot="1706723">
              <a:off x="370847" y="2785417"/>
              <a:ext cx="5353838" cy="1067620"/>
            </a:xfrm>
            <a:custGeom>
              <a:avLst/>
              <a:gdLst>
                <a:gd name="connsiteX0" fmla="*/ 244547 w 2680699"/>
                <a:gd name="connsiteY0" fmla="*/ 136132 h 530189"/>
                <a:gd name="connsiteX1" fmla="*/ 115585 w 2680699"/>
                <a:gd name="connsiteY1" fmla="*/ 265094 h 530189"/>
                <a:gd name="connsiteX2" fmla="*/ 244547 w 2680699"/>
                <a:gd name="connsiteY2" fmla="*/ 394056 h 530189"/>
                <a:gd name="connsiteX3" fmla="*/ 373509 w 2680699"/>
                <a:gd name="connsiteY3" fmla="*/ 265094 h 530189"/>
                <a:gd name="connsiteX4" fmla="*/ 244547 w 2680699"/>
                <a:gd name="connsiteY4" fmla="*/ 136132 h 530189"/>
                <a:gd name="connsiteX5" fmla="*/ 88367 w 2680699"/>
                <a:gd name="connsiteY5" fmla="*/ 0 h 530189"/>
                <a:gd name="connsiteX6" fmla="*/ 2592332 w 2680699"/>
                <a:gd name="connsiteY6" fmla="*/ 0 h 530189"/>
                <a:gd name="connsiteX7" fmla="*/ 2680699 w 2680699"/>
                <a:gd name="connsiteY7" fmla="*/ 88367 h 530189"/>
                <a:gd name="connsiteX8" fmla="*/ 2680699 w 2680699"/>
                <a:gd name="connsiteY8" fmla="*/ 441822 h 530189"/>
                <a:gd name="connsiteX9" fmla="*/ 2592332 w 2680699"/>
                <a:gd name="connsiteY9" fmla="*/ 530189 h 530189"/>
                <a:gd name="connsiteX10" fmla="*/ 88367 w 2680699"/>
                <a:gd name="connsiteY10" fmla="*/ 530189 h 530189"/>
                <a:gd name="connsiteX11" fmla="*/ 0 w 2680699"/>
                <a:gd name="connsiteY11" fmla="*/ 441822 h 530189"/>
                <a:gd name="connsiteX12" fmla="*/ 0 w 2680699"/>
                <a:gd name="connsiteY12" fmla="*/ 88367 h 530189"/>
                <a:gd name="connsiteX13" fmla="*/ 88367 w 2680699"/>
                <a:gd name="connsiteY13" fmla="*/ 0 h 53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0699" h="530189">
                  <a:moveTo>
                    <a:pt x="244547" y="136132"/>
                  </a:moveTo>
                  <a:cubicBezTo>
                    <a:pt x="173323" y="136132"/>
                    <a:pt x="115585" y="193870"/>
                    <a:pt x="115585" y="265094"/>
                  </a:cubicBezTo>
                  <a:cubicBezTo>
                    <a:pt x="115585" y="336318"/>
                    <a:pt x="173323" y="394056"/>
                    <a:pt x="244547" y="394056"/>
                  </a:cubicBezTo>
                  <a:cubicBezTo>
                    <a:pt x="315771" y="394056"/>
                    <a:pt x="373509" y="336318"/>
                    <a:pt x="373509" y="265094"/>
                  </a:cubicBezTo>
                  <a:cubicBezTo>
                    <a:pt x="373509" y="193870"/>
                    <a:pt x="315771" y="136132"/>
                    <a:pt x="244547" y="136132"/>
                  </a:cubicBezTo>
                  <a:close/>
                  <a:moveTo>
                    <a:pt x="88367" y="0"/>
                  </a:moveTo>
                  <a:lnTo>
                    <a:pt x="2592332" y="0"/>
                  </a:lnTo>
                  <a:cubicBezTo>
                    <a:pt x="2641136" y="0"/>
                    <a:pt x="2680699" y="39563"/>
                    <a:pt x="2680699" y="88367"/>
                  </a:cubicBezTo>
                  <a:lnTo>
                    <a:pt x="2680699" y="441822"/>
                  </a:lnTo>
                  <a:cubicBezTo>
                    <a:pt x="2680699" y="490626"/>
                    <a:pt x="2641136" y="530189"/>
                    <a:pt x="2592332" y="530189"/>
                  </a:cubicBezTo>
                  <a:lnTo>
                    <a:pt x="88367" y="530189"/>
                  </a:lnTo>
                  <a:cubicBezTo>
                    <a:pt x="39563" y="530189"/>
                    <a:pt x="0" y="490626"/>
                    <a:pt x="0" y="441822"/>
                  </a:cubicBezTo>
                  <a:lnTo>
                    <a:pt x="0" y="88367"/>
                  </a:lnTo>
                  <a:cubicBezTo>
                    <a:pt x="0" y="39563"/>
                    <a:pt x="39563" y="0"/>
                    <a:pt x="88367" y="0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8516"/>
              <a:endParaRPr sz="1600">
                <a:solidFill>
                  <a:srgbClr val="00B05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1" name="Rectangle 57">
              <a:extLst>
                <a:ext uri="{FF2B5EF4-FFF2-40B4-BE49-F238E27FC236}">
                  <a16:creationId xmlns:a16="http://schemas.microsoft.com/office/drawing/2014/main" id="{85BA327F-7ABA-45D9-B637-5594B9691A82}"/>
                </a:ext>
              </a:extLst>
            </p:cNvPr>
            <p:cNvSpPr/>
            <p:nvPr/>
          </p:nvSpPr>
          <p:spPr>
            <a:xfrm rot="1764474">
              <a:off x="5773528" y="5487555"/>
              <a:ext cx="1261884" cy="307778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r" defTabSz="1218516"/>
              <a:r>
                <a:rPr lang="en-US" altLang="zh-CN" sz="4800" b="1">
                  <a:solidFill>
                    <a:srgbClr val="00B05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Arial" panose="020B0604020202020204" pitchFamily="34" charset="0"/>
                </a:rPr>
                <a:t>cây</a:t>
              </a:r>
              <a:endParaRPr lang="zh-CN" altLang="en-US" sz="4800" b="1" dirty="0">
                <a:solidFill>
                  <a:srgbClr val="00B050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92" name="文本框 13"/>
          <p:cNvSpPr txBox="1"/>
          <p:nvPr/>
        </p:nvSpPr>
        <p:spPr>
          <a:xfrm>
            <a:off x="9610669" y="4498243"/>
            <a:ext cx="2886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16"/>
            <a:r>
              <a:rPr lang="en-US" altLang="zh-CN" sz="3600" b="1">
                <a:solidFill>
                  <a:srgbClr val="B09277"/>
                </a:solidFill>
                <a:latin typeface="UTM Avo" panose="02040603050506020204" pitchFamily="18" charset="0"/>
                <a:ea typeface="宋体" panose="02010600030101010101" pitchFamily="2" charset="-122"/>
                <a:cs typeface="Arial" panose="020B0604020202020204" pitchFamily="34" charset="0"/>
              </a:rPr>
              <a:t>sấy</a:t>
            </a:r>
            <a:endParaRPr lang="zh-CN" altLang="en-US" sz="3600" b="1" dirty="0">
              <a:solidFill>
                <a:srgbClr val="B09277"/>
              </a:solidFill>
              <a:latin typeface="UTM Avo" panose="020406030505060202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74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8" grpId="0" animBg="1"/>
      <p:bldP spid="59" grpId="0" animBg="1"/>
      <p:bldP spid="60" grpId="0" animBg="1"/>
      <p:bldP spid="61" grpId="0" animBg="1"/>
      <p:bldP spid="62" grpId="0"/>
      <p:bldP spid="63" grpId="0"/>
      <p:bldP spid="64" grpId="0"/>
      <p:bldP spid="65" grpId="0"/>
      <p:bldP spid="70" grpId="0" animBg="1"/>
      <p:bldP spid="71" grpId="0" animBg="1"/>
      <p:bldP spid="72" grpId="0" animBg="1"/>
      <p:bldP spid="73" grpId="0" animBg="1"/>
      <p:bldP spid="74" grpId="0"/>
      <p:bldP spid="75" grpId="0"/>
      <p:bldP spid="76" grpId="0"/>
      <p:bldP spid="80" grpId="0"/>
      <p:bldP spid="82" grpId="0" animBg="1"/>
      <p:bldP spid="83" grpId="0" animBg="1"/>
      <p:bldP spid="84" grpId="0" animBg="1"/>
      <p:bldP spid="85" grpId="0" animBg="1"/>
      <p:bldP spid="86" grpId="0"/>
      <p:bldP spid="87" grpId="0"/>
      <p:bldP spid="88" grpId="0"/>
      <p:bldP spid="9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96110" y="644236"/>
            <a:ext cx="8498345" cy="11448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 defTabSz="1218516"/>
            <a:r>
              <a:rPr lang="en-US" sz="3600" b="1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a.</a:t>
            </a:r>
            <a:r>
              <a:rPr lang="en-US" sz="3600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 Những câu thơ nào cho biết hoa phượng nở rất nhiều?</a:t>
            </a:r>
          </a:p>
        </p:txBody>
      </p:sp>
      <p:sp>
        <p:nvSpPr>
          <p:cNvPr id="3" name="Down Arrow 2"/>
          <p:cNvSpPr/>
          <p:nvPr/>
        </p:nvSpPr>
        <p:spPr>
          <a:xfrm>
            <a:off x="5626753" y="1789062"/>
            <a:ext cx="384227" cy="544543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516"/>
            <a:endParaRPr lang="en-US" sz="2000">
              <a:solidFill>
                <a:srgbClr val="865B3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96110" y="2333605"/>
            <a:ext cx="8498345" cy="3736996"/>
          </a:xfrm>
          <a:prstGeom prst="roundRect">
            <a:avLst/>
          </a:prstGeom>
          <a:solidFill>
            <a:srgbClr val="C8D85B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 defTabSz="1218516"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- Sáng nay bừng lửa thẫm</a:t>
            </a:r>
          </a:p>
          <a:p>
            <a:pPr algn="just" defTabSz="1218516"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- Rừng rực cháy trên cành.</a:t>
            </a:r>
          </a:p>
          <a:p>
            <a:pPr algn="just" defTabSz="1218516"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- Phượng nở nghìn mắt lửa,</a:t>
            </a:r>
          </a:p>
          <a:p>
            <a:pPr algn="just" defTabSz="1218516"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- Một trời hoa phượng đỏ.</a:t>
            </a:r>
            <a:endParaRPr lang="en-US" sz="3600" dirty="0">
              <a:solidFill>
                <a:srgbClr val="0000FF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BC5A6BB-2E7A-4106-91FA-63DBF48638A0}"/>
              </a:ext>
            </a:extLst>
          </p:cNvPr>
          <p:cNvGrpSpPr/>
          <p:nvPr/>
        </p:nvGrpSpPr>
        <p:grpSpPr>
          <a:xfrm>
            <a:off x="202045" y="30018"/>
            <a:ext cx="11776363" cy="812800"/>
            <a:chOff x="202045" y="30018"/>
            <a:chExt cx="11776363" cy="8128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24B425A-1BBD-48FC-BBF6-03D546D5BBBE}"/>
                </a:ext>
              </a:extLst>
            </p:cNvPr>
            <p:cNvSpPr/>
            <p:nvPr/>
          </p:nvSpPr>
          <p:spPr>
            <a:xfrm>
              <a:off x="202045" y="30018"/>
              <a:ext cx="812800" cy="812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/>
              <a:r>
                <a:rPr lang="en-US" sz="3733" b="1">
                  <a:solidFill>
                    <a:prstClr val="white"/>
                  </a:solidFill>
                  <a:latin typeface="Arial Rounded MT Bold" pitchFamily="34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BF6D60-72BD-4BD3-B352-626548A84693}"/>
                </a:ext>
              </a:extLst>
            </p:cNvPr>
            <p:cNvSpPr txBox="1"/>
            <p:nvPr/>
          </p:nvSpPr>
          <p:spPr>
            <a:xfrm>
              <a:off x="1014845" y="30018"/>
              <a:ext cx="10963563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/>
              <a:r>
                <a:rPr lang="en-US" sz="32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Trả lời câu hỏi</a:t>
              </a:r>
              <a:endParaRPr lang="en-US" sz="3200" b="1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850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5626753" y="2906662"/>
            <a:ext cx="384227" cy="544543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516"/>
            <a:endParaRPr lang="en-US">
              <a:solidFill>
                <a:srgbClr val="865B3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768581" y="1193801"/>
            <a:ext cx="8046628" cy="17723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 defTabSz="1218516"/>
            <a:r>
              <a:rPr lang="en-US" sz="3600" b="1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b.</a:t>
            </a:r>
            <a:r>
              <a:rPr lang="en-US" sz="3600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 Trong bài thơ, cây phượng được trồng ở đâu?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68581" y="3423828"/>
            <a:ext cx="8387096" cy="1576190"/>
          </a:xfrm>
          <a:prstGeom prst="roundRect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 defTabSz="1218516"/>
            <a:r>
              <a:rPr lang="en-US" sz="400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Cây phượng được trồng ở phố.</a:t>
            </a:r>
            <a:endParaRPr lang="en-US" sz="4000" dirty="0">
              <a:solidFill>
                <a:srgbClr val="0000FF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4160DD2-15D2-44CB-90D0-1E76DB048997}"/>
              </a:ext>
            </a:extLst>
          </p:cNvPr>
          <p:cNvGrpSpPr/>
          <p:nvPr/>
        </p:nvGrpSpPr>
        <p:grpSpPr>
          <a:xfrm>
            <a:off x="202045" y="30018"/>
            <a:ext cx="11776363" cy="812800"/>
            <a:chOff x="202045" y="30018"/>
            <a:chExt cx="11776363" cy="8128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862094D-F747-4223-A0C8-55E48AEFB3A4}"/>
                </a:ext>
              </a:extLst>
            </p:cNvPr>
            <p:cNvSpPr/>
            <p:nvPr/>
          </p:nvSpPr>
          <p:spPr>
            <a:xfrm>
              <a:off x="202045" y="30018"/>
              <a:ext cx="812800" cy="812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/>
              <a:r>
                <a:rPr lang="en-US" sz="3733" b="1">
                  <a:solidFill>
                    <a:prstClr val="white"/>
                  </a:solidFill>
                  <a:latin typeface="Arial Rounded MT Bold" pitchFamily="34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9DACBC-8DB9-4FA5-A6E6-556B4428043C}"/>
                </a:ext>
              </a:extLst>
            </p:cNvPr>
            <p:cNvSpPr txBox="1"/>
            <p:nvPr/>
          </p:nvSpPr>
          <p:spPr>
            <a:xfrm>
              <a:off x="1014845" y="30018"/>
              <a:ext cx="10963563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/>
              <a:r>
                <a:rPr lang="en-US" sz="32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Trả lời câu hỏi</a:t>
              </a:r>
              <a:endParaRPr lang="en-US" sz="3200" b="1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28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5626753" y="2093862"/>
            <a:ext cx="384227" cy="544543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516"/>
            <a:endParaRPr lang="en-US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71193" y="841663"/>
            <a:ext cx="9348180" cy="131172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 defTabSz="1218516"/>
            <a:r>
              <a:rPr lang="en-US" sz="3600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Theo bạn nhỏ, chị gió và mặt trời đã làm gì giúp cây phượng nở hoa?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71191" y="2638405"/>
            <a:ext cx="9348180" cy="3127396"/>
          </a:xfrm>
          <a:prstGeom prst="roundRect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 defTabSz="1218516">
              <a:lnSpc>
                <a:spcPct val="150000"/>
              </a:lnSpc>
            </a:pPr>
            <a:r>
              <a:rPr lang="en-US" sz="360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- Chị gió cả đêm qua không ngủ để quạt cho cây phượng.</a:t>
            </a:r>
          </a:p>
          <a:p>
            <a:pPr algn="just" defTabSz="1218516">
              <a:lnSpc>
                <a:spcPct val="150000"/>
              </a:lnSpc>
            </a:pPr>
            <a:r>
              <a:rPr lang="en-US" sz="3600">
                <a:solidFill>
                  <a:srgbClr val="0000FF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- Mặt trời ủ lửa cho phượng nở hoa.</a:t>
            </a:r>
            <a:endParaRPr lang="en-US" sz="3600" dirty="0">
              <a:solidFill>
                <a:srgbClr val="0000FF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4CA76BA-7869-40C3-9157-692BCB0A2819}"/>
              </a:ext>
            </a:extLst>
          </p:cNvPr>
          <p:cNvGrpSpPr/>
          <p:nvPr/>
        </p:nvGrpSpPr>
        <p:grpSpPr>
          <a:xfrm>
            <a:off x="202045" y="30018"/>
            <a:ext cx="11776363" cy="812800"/>
            <a:chOff x="202045" y="30018"/>
            <a:chExt cx="11776363" cy="8128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E91B8DD-FCDC-4EAF-B11B-9DE0A5993DF8}"/>
                </a:ext>
              </a:extLst>
            </p:cNvPr>
            <p:cNvSpPr/>
            <p:nvPr/>
          </p:nvSpPr>
          <p:spPr>
            <a:xfrm>
              <a:off x="202045" y="30018"/>
              <a:ext cx="812800" cy="812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/>
              <a:r>
                <a:rPr lang="en-US" sz="3733" b="1">
                  <a:solidFill>
                    <a:prstClr val="white"/>
                  </a:solidFill>
                  <a:latin typeface="Arial Rounded MT Bold" pitchFamily="34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1E12E2-CE03-4820-A5FD-1F8250A84767}"/>
                </a:ext>
              </a:extLst>
            </p:cNvPr>
            <p:cNvSpPr txBox="1"/>
            <p:nvPr/>
          </p:nvSpPr>
          <p:spPr>
            <a:xfrm>
              <a:off x="1014845" y="30018"/>
              <a:ext cx="10963563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/>
              <a:r>
                <a:rPr lang="en-US" sz="32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Trả lời câu hỏi</a:t>
              </a:r>
              <a:endParaRPr lang="en-US" sz="3200" b="1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63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66308" y="671750"/>
            <a:ext cx="9348180" cy="17723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516"/>
            <a:r>
              <a:rPr lang="en-US" sz="4000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Chúng ta nên làm gì để bảo vệ cây và hoa nơi công cộng?</a:t>
            </a:r>
          </a:p>
        </p:txBody>
      </p:sp>
    </p:spTree>
    <p:extLst>
      <p:ext uri="{BB962C8B-B14F-4D97-AF65-F5344CB8AC3E}">
        <p14:creationId xmlns:p14="http://schemas.microsoft.com/office/powerpoint/2010/main" val="90418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02730" y="0"/>
            <a:ext cx="812800" cy="812800"/>
          </a:xfrm>
          <a:prstGeom prst="ellipse">
            <a:avLst/>
          </a:prstGeom>
          <a:solidFill>
            <a:srgbClr val="F684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1732" y="119063"/>
            <a:ext cx="8829964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Học thuộc lòng khổ thơ đầu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72817" y="1124650"/>
            <a:ext cx="6253677" cy="517058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Hôm qua còn lấm tấm</a:t>
            </a:r>
          </a:p>
          <a:p>
            <a:pPr algn="just" defTabSz="1218516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Chen lẫn màu lá xanh</a:t>
            </a:r>
          </a:p>
          <a:p>
            <a:pPr algn="just" defTabSz="1218516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Sáng nay bừng lửa thẫm</a:t>
            </a:r>
          </a:p>
          <a:p>
            <a:pPr algn="just" defTabSz="1218516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Rừng rực cháy trên cành.</a:t>
            </a:r>
          </a:p>
          <a:p>
            <a:pPr algn="just" defTabSz="1218516"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prstClr val="black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  <a:p>
            <a:pPr marL="609585" indent="-609585" algn="just" defTabSz="1218516"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Bà ơi! Sao mà nhanh!</a:t>
            </a:r>
          </a:p>
          <a:p>
            <a:pPr algn="just" defTabSz="1218516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Phượng nở nghìn mắt lửa,</a:t>
            </a:r>
          </a:p>
          <a:p>
            <a:pPr algn="just" defTabSz="1218516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Cả dãy phố nhà mình,</a:t>
            </a:r>
          </a:p>
          <a:p>
            <a:pPr algn="just" defTabSz="1218516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Một trời hoa phượng đỏ.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998" y="1076323"/>
            <a:ext cx="3657600" cy="61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855" y="1716869"/>
            <a:ext cx="3657600" cy="564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121" y="2328157"/>
            <a:ext cx="3919296" cy="52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121" y="2877879"/>
            <a:ext cx="4425696" cy="65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289" y="4025507"/>
            <a:ext cx="4023360" cy="495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653" y="4558415"/>
            <a:ext cx="4425696" cy="60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569" y="5186518"/>
            <a:ext cx="3805677" cy="498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697" y="5685465"/>
            <a:ext cx="3983757" cy="572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19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>
          <a:xfrm>
            <a:off x="4576311" y="850062"/>
            <a:ext cx="6045200" cy="5851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4"/>
          <a:stretch/>
        </p:blipFill>
        <p:spPr>
          <a:xfrm>
            <a:off x="1890214" y="734817"/>
            <a:ext cx="2928697" cy="281935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4636" y="76200"/>
            <a:ext cx="812800" cy="812800"/>
          </a:xfrm>
          <a:prstGeom prst="ellipse">
            <a:avLst/>
          </a:prstGeom>
          <a:solidFill>
            <a:srgbClr val="F684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3637" y="195263"/>
            <a:ext cx="1086196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Vẽ một loài hoa và nói về bức tranh em vẽ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83"/>
          <a:stretch/>
        </p:blipFill>
        <p:spPr>
          <a:xfrm>
            <a:off x="1727200" y="3545708"/>
            <a:ext cx="3254725" cy="318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7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s For &amp;gt; Gulmohar Flower Wallpaper | Drawing, Phượng vĩ, Hoa bằng  màu nướ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495" y="4245350"/>
            <a:ext cx="1607339" cy="148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mages For &amp;gt; Gulmohar Flower Wallpaper | Drawing, Phượng vĩ, Hoa bằng  màu nướ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467" y="4741789"/>
            <a:ext cx="1607339" cy="148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Images For &amp;gt; Gulmohar Flower Wallpaper | Drawing, Phượng vĩ, Hoa bằng  màu nướ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095349"/>
            <a:ext cx="1607339" cy="148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58"/>
          <a:stretch/>
        </p:blipFill>
        <p:spPr>
          <a:xfrm>
            <a:off x="1210718" y="2090442"/>
            <a:ext cx="2692429" cy="2493228"/>
          </a:xfrm>
          <a:prstGeom prst="rect">
            <a:avLst/>
          </a:prstGeom>
        </p:spPr>
      </p:pic>
      <p:sp>
        <p:nvSpPr>
          <p:cNvPr id="32" name="Flowchart: Document 17"/>
          <p:cNvSpPr/>
          <p:nvPr/>
        </p:nvSpPr>
        <p:spPr>
          <a:xfrm>
            <a:off x="-23732" y="-19523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FD2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4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 defTabSz="1218516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00873" y="2869487"/>
            <a:ext cx="7261552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878446" y="2812694"/>
            <a:ext cx="1323109" cy="1323109"/>
            <a:chOff x="1212273" y="1084984"/>
            <a:chExt cx="992332" cy="992332"/>
          </a:xfrm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879513" y="-1131658"/>
            <a:ext cx="3292844" cy="3062308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FFD2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FFC6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6933" y="237859"/>
            <a:ext cx="1788707" cy="147726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/>
            <a:r>
              <a:rPr lang="en-US" sz="8800" b="1">
                <a:solidFill>
                  <a:srgbClr val="F79646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38400" y="583615"/>
            <a:ext cx="9550400" cy="9540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/>
            <a:r>
              <a:rPr lang="en-US" sz="5400" b="1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 GIỚI TRONG MẮT EM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19519" y="2883519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/>
            <a:r>
              <a:rPr lang="en-US" sz="3200" b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</a:p>
          <a:p>
            <a:pPr algn="ctr" defTabSz="1218516"/>
            <a:r>
              <a:rPr lang="en-US" sz="4267" b="1">
                <a:solidFill>
                  <a:prstClr val="white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30771" y="3052119"/>
            <a:ext cx="6828616" cy="86171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/>
            <a:r>
              <a:rPr lang="en-US" sz="4800" b="1">
                <a:solidFill>
                  <a:srgbClr val="F6842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PHƯỢNG</a:t>
            </a:r>
          </a:p>
        </p:txBody>
      </p:sp>
      <p:pic>
        <p:nvPicPr>
          <p:cNvPr id="3074" name="Picture 2" descr="Google+ | Butterfly gif, Butterfly photos, Beautiful butterflies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1" y="4452437"/>
            <a:ext cx="912967" cy="87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n on ANIMATED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677" y="3783970"/>
            <a:ext cx="1701324" cy="170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Pin on ANIMATED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31" y="4521913"/>
            <a:ext cx="1701324" cy="170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Google+ | Butterfly gif, Butterfly photos, Beautiful butterflies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4201" y="4657734"/>
            <a:ext cx="912967" cy="87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59" descr="1000401543874607298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2496801" y="592527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58" descr="200712419435657_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9748" y="221450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8" descr="200712419435657_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2727" y="555172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30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6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8" dur="4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10" dur="6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7">
            <a:extLst>
              <a:ext uri="{FF2B5EF4-FFF2-40B4-BE49-F238E27FC236}">
                <a16:creationId xmlns:a16="http://schemas.microsoft.com/office/drawing/2014/main" id="{8F2D53EF-25D4-4AB1-812A-606FA4D61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1008063" y="-123825"/>
            <a:ext cx="1128395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Google Shape;354;p11">
            <a:extLst>
              <a:ext uri="{FF2B5EF4-FFF2-40B4-BE49-F238E27FC236}">
                <a16:creationId xmlns:a16="http://schemas.microsoft.com/office/drawing/2014/main" id="{E6900348-D88E-490C-B93A-34A121337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953" y="3128322"/>
            <a:ext cx="3325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Google Shape;354;p11">
            <a:extLst>
              <a:ext uri="{FF2B5EF4-FFF2-40B4-BE49-F238E27FC236}">
                <a16:creationId xmlns:a16="http://schemas.microsoft.com/office/drawing/2014/main" id="{797084BB-79D9-486F-A017-7A807A5AA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332" y="3910756"/>
            <a:ext cx="3325813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lang="el-GR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:a16="http://schemas.microsoft.com/office/drawing/2014/main" id="{03A6AB03-C24D-492B-8296-22762BFBC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6522" y="3121495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Google Shape;354;p11">
            <a:extLst>
              <a:ext uri="{FF2B5EF4-FFF2-40B4-BE49-F238E27FC236}">
                <a16:creationId xmlns:a16="http://schemas.microsoft.com/office/drawing/2014/main" id="{D1352863-42D8-4EC2-B5CD-464837AA6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2612" y="3913734"/>
            <a:ext cx="37750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id="{2144D43F-8927-4C0D-B93A-7287B6C0D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953" y="2331397"/>
            <a:ext cx="27257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id="{82E6397D-C817-4549-BB0F-C2AC91E90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697" y="2328879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Google Shape;354;p11">
            <a:extLst>
              <a:ext uri="{FF2B5EF4-FFF2-40B4-BE49-F238E27FC236}">
                <a16:creationId xmlns:a16="http://schemas.microsoft.com/office/drawing/2014/main" id="{59FA9815-9E94-45FB-B3FA-ED3A5DC2D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743" y="4701331"/>
            <a:ext cx="3509963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:a16="http://schemas.microsoft.com/office/drawing/2014/main" id="{970F6A73-20C5-43E6-8157-5B8037074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9437" y="4686846"/>
            <a:ext cx="37750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Google Shape;354;p11">
            <a:extLst>
              <a:ext uri="{FF2B5EF4-FFF2-40B4-BE49-F238E27FC236}">
                <a16:creationId xmlns:a16="http://schemas.microsoft.com/office/drawing/2014/main" id="{521993B9-3176-4158-B213-78CD24428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033" y="3913728"/>
            <a:ext cx="3355365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Google Shape;354;p11">
            <a:extLst>
              <a:ext uri="{FF2B5EF4-FFF2-40B4-BE49-F238E27FC236}">
                <a16:creationId xmlns:a16="http://schemas.microsoft.com/office/drawing/2014/main" id="{C4913119-18C5-4D3D-8EE3-BE889AA49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032" y="4686840"/>
            <a:ext cx="3355365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Google Shape;354;p11">
            <a:extLst>
              <a:ext uri="{FF2B5EF4-FFF2-40B4-BE49-F238E27FC236}">
                <a16:creationId xmlns:a16="http://schemas.microsoft.com/office/drawing/2014/main" id="{8B1CECF5-CAAB-4E42-9E13-55A3ABD1A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7072" y="3139637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Google Shape;354;p11">
            <a:extLst>
              <a:ext uri="{FF2B5EF4-FFF2-40B4-BE49-F238E27FC236}">
                <a16:creationId xmlns:a16="http://schemas.microsoft.com/office/drawing/2014/main" id="{0EDECCF9-A0C3-4E01-8892-F71918BD7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0247" y="2336362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24593" name="Group 1">
            <a:extLst>
              <a:ext uri="{FF2B5EF4-FFF2-40B4-BE49-F238E27FC236}">
                <a16:creationId xmlns:a16="http://schemas.microsoft.com/office/drawing/2014/main" id="{EC07C87D-006D-4EA6-A8DC-8246847B71DD}"/>
              </a:ext>
            </a:extLst>
          </p:cNvPr>
          <p:cNvGrpSpPr>
            <a:grpSpLocks/>
          </p:cNvGrpSpPr>
          <p:nvPr/>
        </p:nvGrpSpPr>
        <p:grpSpPr bwMode="auto">
          <a:xfrm>
            <a:off x="1320394" y="1469181"/>
            <a:ext cx="9196388" cy="928687"/>
            <a:chOff x="337713" y="1051710"/>
            <a:chExt cx="9196389" cy="928688"/>
          </a:xfrm>
        </p:grpSpPr>
        <p:sp>
          <p:nvSpPr>
            <p:cNvPr id="24594" name="Subtitle 2">
              <a:extLst>
                <a:ext uri="{FF2B5EF4-FFF2-40B4-BE49-F238E27FC236}">
                  <a16:creationId xmlns:a16="http://schemas.microsoft.com/office/drawing/2014/main" id="{8D38E866-9B0E-4228-8FD1-9B80EA7FE0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940" y="1051710"/>
              <a:ext cx="8539162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>
                <a:spcBef>
                  <a:spcPct val="2000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2813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2813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2813">
                <a:spcBef>
                  <a:spcPct val="20000"/>
                </a:spcBef>
                <a:buFont typeface="Arial" panose="020B0604020202020204" pitchFamily="34" charset="0"/>
                <a:buChar char="–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2813">
                <a:spcBef>
                  <a:spcPct val="20000"/>
                </a:spcBef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2813" rtl="0" eaLnBrk="1" fontAlgn="base" latinLnBrk="0" hangingPunct="1">
                <a:lnSpc>
                  <a:spcPct val="15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SimSun" panose="02010600030101010101" pitchFamily="2" charset="-122"/>
                  <a:cs typeface="+mn-cs"/>
                </a:rPr>
                <a:t>Viết từ ngữ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E30E1F9-325D-4CEB-AE9E-C18CB443CCC4}"/>
                </a:ext>
              </a:extLst>
            </p:cNvPr>
            <p:cNvSpPr/>
            <p:nvPr/>
          </p:nvSpPr>
          <p:spPr>
            <a:xfrm>
              <a:off x="337713" y="1064410"/>
              <a:ext cx="657225" cy="6111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1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E7CEEFC-F9A6-4853-A349-83BA34C98F8F}"/>
              </a:ext>
            </a:extLst>
          </p:cNvPr>
          <p:cNvSpPr txBox="1"/>
          <p:nvPr/>
        </p:nvSpPr>
        <p:spPr>
          <a:xfrm>
            <a:off x="1480520" y="-229198"/>
            <a:ext cx="7929419" cy="76585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>
              <a:lnSpc>
                <a:spcPct val="150000"/>
              </a:lnSpc>
            </a:pPr>
            <a:r>
              <a:rPr lang="en-US" sz="3200" b="1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Tiếng việt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0C16C8-C617-48A7-8973-9CC747CA4C2E}"/>
              </a:ext>
            </a:extLst>
          </p:cNvPr>
          <p:cNvSpPr txBox="1"/>
          <p:nvPr/>
        </p:nvSpPr>
        <p:spPr>
          <a:xfrm>
            <a:off x="1480519" y="572841"/>
            <a:ext cx="7929419" cy="75713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>
              <a:lnSpc>
                <a:spcPct val="150000"/>
              </a:lnSpc>
            </a:pPr>
            <a:r>
              <a:rPr lang="en-US" sz="3200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Bài 7: Hoa ph</a:t>
            </a:r>
            <a:r>
              <a:rPr lang="vi-VN" sz="3200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ượng</a:t>
            </a:r>
            <a:endParaRPr lang="en-US" sz="3200">
              <a:solidFill>
                <a:srgbClr val="0070C0"/>
              </a:solidFill>
              <a:latin typeface="UTM Avo" panose="02040603050506020204" pitchFamily="18" charset="0"/>
              <a:ea typeface="Arial-Rounded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  <p:bldP spid="37" grpId="0"/>
      <p:bldP spid="51" grpId="0"/>
      <p:bldP spid="53" grpId="0"/>
      <p:bldP spid="54" grpId="0"/>
      <p:bldP spid="55" grpId="0"/>
      <p:bldP spid="27" grpId="0"/>
      <p:bldP spid="28" grpId="0"/>
      <p:bldP spid="31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7">
            <a:extLst>
              <a:ext uri="{FF2B5EF4-FFF2-40B4-BE49-F238E27FC236}">
                <a16:creationId xmlns:a16="http://schemas.microsoft.com/office/drawing/2014/main" id="{8F2D53EF-25D4-4AB1-812A-606FA4D61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1008063" y="-123825"/>
            <a:ext cx="1128395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Google Shape;354;p11">
            <a:extLst>
              <a:ext uri="{FF2B5EF4-FFF2-40B4-BE49-F238E27FC236}">
                <a16:creationId xmlns:a16="http://schemas.microsoft.com/office/drawing/2014/main" id="{E6900348-D88E-490C-B93A-34A121337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5497" y="3108866"/>
            <a:ext cx="1252877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lửa,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Google Shape;354;p11">
            <a:extLst>
              <a:ext uri="{FF2B5EF4-FFF2-40B4-BE49-F238E27FC236}">
                <a16:creationId xmlns:a16="http://schemas.microsoft.com/office/drawing/2014/main" id="{797084BB-79D9-486F-A017-7A807A5AA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332" y="3910756"/>
            <a:ext cx="1454319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cây,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:a16="http://schemas.microsoft.com/office/drawing/2014/main" id="{03A6AB03-C24D-492B-8296-22762BFBC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966" y="3113081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mưa,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Google Shape;354;p11">
            <a:extLst>
              <a:ext uri="{FF2B5EF4-FFF2-40B4-BE49-F238E27FC236}">
                <a16:creationId xmlns:a16="http://schemas.microsoft.com/office/drawing/2014/main" id="{D1352863-42D8-4EC2-B5CD-464837AA6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2984" y="3896753"/>
            <a:ext cx="1454319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ấy 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id="{2144D43F-8927-4C0D-B93A-7287B6C0D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743" y="2329255"/>
            <a:ext cx="171149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xanh, 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id="{82E6397D-C817-4549-BB0F-C2AC91E90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0187" y="2329256"/>
            <a:ext cx="171149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bánh,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Google Shape;354;p11">
            <a:extLst>
              <a:ext uri="{FF2B5EF4-FFF2-40B4-BE49-F238E27FC236}">
                <a16:creationId xmlns:a16="http://schemas.microsoft.com/office/drawing/2014/main" id="{521993B9-3176-4158-B213-78CD24428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572" y="3885914"/>
            <a:ext cx="1284286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vẫy,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Google Shape;354;p11">
            <a:extLst>
              <a:ext uri="{FF2B5EF4-FFF2-40B4-BE49-F238E27FC236}">
                <a16:creationId xmlns:a16="http://schemas.microsoft.com/office/drawing/2014/main" id="{8B1CECF5-CAAB-4E42-9E13-55A3ABD1A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965" y="3102089"/>
            <a:ext cx="181530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sửa,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Google Shape;354;p11">
            <a:extLst>
              <a:ext uri="{FF2B5EF4-FFF2-40B4-BE49-F238E27FC236}">
                <a16:creationId xmlns:a16="http://schemas.microsoft.com/office/drawing/2014/main" id="{0EDECCF9-A0C3-4E01-8892-F71918BD7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8498" y="2334118"/>
            <a:ext cx="171149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cành,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24593" name="Group 1">
            <a:extLst>
              <a:ext uri="{FF2B5EF4-FFF2-40B4-BE49-F238E27FC236}">
                <a16:creationId xmlns:a16="http://schemas.microsoft.com/office/drawing/2014/main" id="{EC07C87D-006D-4EA6-A8DC-8246847B71DD}"/>
              </a:ext>
            </a:extLst>
          </p:cNvPr>
          <p:cNvGrpSpPr>
            <a:grpSpLocks/>
          </p:cNvGrpSpPr>
          <p:nvPr/>
        </p:nvGrpSpPr>
        <p:grpSpPr bwMode="auto">
          <a:xfrm>
            <a:off x="1320394" y="1430269"/>
            <a:ext cx="10871606" cy="928687"/>
            <a:chOff x="337713" y="1012798"/>
            <a:chExt cx="10871607" cy="928688"/>
          </a:xfrm>
        </p:grpSpPr>
        <p:sp>
          <p:nvSpPr>
            <p:cNvPr id="24594" name="Subtitle 2">
              <a:extLst>
                <a:ext uri="{FF2B5EF4-FFF2-40B4-BE49-F238E27FC236}">
                  <a16:creationId xmlns:a16="http://schemas.microsoft.com/office/drawing/2014/main" id="{8D38E866-9B0E-4228-8FD1-9B80EA7FE0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940" y="1012798"/>
              <a:ext cx="10214380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>
                <a:spcBef>
                  <a:spcPct val="2000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2813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2813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2813">
                <a:spcBef>
                  <a:spcPct val="20000"/>
                </a:spcBef>
                <a:buFont typeface="Arial" panose="020B0604020202020204" pitchFamily="34" charset="0"/>
                <a:buChar char="–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2813">
                <a:spcBef>
                  <a:spcPct val="20000"/>
                </a:spcBef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2813" rtl="0" eaLnBrk="1" fontAlgn="base" latinLnBrk="0" hangingPunct="1">
                <a:lnSpc>
                  <a:spcPct val="15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SimSun" panose="02010600030101010101" pitchFamily="2" charset="-122"/>
                  <a:cs typeface="+mn-cs"/>
                </a:rPr>
                <a:t>Viết </a:t>
              </a:r>
              <a:r>
                <a:rPr lang="en-US" sz="28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tiếng cùng vần với mỗi tiếng </a:t>
              </a:r>
              <a:r>
                <a:rPr lang="en-US" sz="2800" b="1" i="1">
                  <a:solidFill>
                    <a:srgbClr val="0070C0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xanh, lửa, cây</a:t>
              </a:r>
              <a:endPara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E30E1F9-325D-4CEB-AE9E-C18CB443CCC4}"/>
                </a:ext>
              </a:extLst>
            </p:cNvPr>
            <p:cNvSpPr/>
            <p:nvPr/>
          </p:nvSpPr>
          <p:spPr>
            <a:xfrm>
              <a:off x="337713" y="1064410"/>
              <a:ext cx="657225" cy="6111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1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E7CEEFC-F9A6-4853-A349-83BA34C98F8F}"/>
              </a:ext>
            </a:extLst>
          </p:cNvPr>
          <p:cNvSpPr txBox="1"/>
          <p:nvPr/>
        </p:nvSpPr>
        <p:spPr>
          <a:xfrm>
            <a:off x="1480520" y="-229198"/>
            <a:ext cx="7929419" cy="76585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>
              <a:lnSpc>
                <a:spcPct val="150000"/>
              </a:lnSpc>
            </a:pPr>
            <a:r>
              <a:rPr lang="en-US" sz="3200" b="1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Tiếng việt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0C16C8-C617-48A7-8973-9CC747CA4C2E}"/>
              </a:ext>
            </a:extLst>
          </p:cNvPr>
          <p:cNvSpPr txBox="1"/>
          <p:nvPr/>
        </p:nvSpPr>
        <p:spPr>
          <a:xfrm>
            <a:off x="1480519" y="572841"/>
            <a:ext cx="7929419" cy="75713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>
              <a:lnSpc>
                <a:spcPct val="150000"/>
              </a:lnSpc>
            </a:pPr>
            <a:r>
              <a:rPr lang="en-US" sz="3200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Bài 7: Hoa ph</a:t>
            </a:r>
            <a:r>
              <a:rPr lang="vi-VN" sz="3200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ượng</a:t>
            </a:r>
            <a:endParaRPr lang="en-US" sz="3200">
              <a:solidFill>
                <a:srgbClr val="0070C0"/>
              </a:solidFill>
              <a:latin typeface="UTM Avo" panose="02040603050506020204" pitchFamily="18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0" name="Google Shape;354;p11">
            <a:extLst>
              <a:ext uri="{FF2B5EF4-FFF2-40B4-BE49-F238E27FC236}">
                <a16:creationId xmlns:a16="http://schemas.microsoft.com/office/drawing/2014/main" id="{FEDB54F5-6D41-4181-BCCC-8B28BDB19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1615" y="2329255"/>
            <a:ext cx="2323713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lạnh, ...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Google Shape;354;p11">
            <a:extLst>
              <a:ext uri="{FF2B5EF4-FFF2-40B4-BE49-F238E27FC236}">
                <a16:creationId xmlns:a16="http://schemas.microsoft.com/office/drawing/2014/main" id="{B56E86C6-7CA1-4024-826E-DBD5F7B35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038" y="3101891"/>
            <a:ext cx="181530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ngựa,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Google Shape;354;p11">
            <a:extLst>
              <a:ext uri="{FF2B5EF4-FFF2-40B4-BE49-F238E27FC236}">
                <a16:creationId xmlns:a16="http://schemas.microsoft.com/office/drawing/2014/main" id="{B175B490-CBB4-41CA-80C4-0E0295311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9407" y="3109479"/>
            <a:ext cx="181530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chữa,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Google Shape;354;p11">
            <a:extLst>
              <a:ext uri="{FF2B5EF4-FFF2-40B4-BE49-F238E27FC236}">
                <a16:creationId xmlns:a16="http://schemas.microsoft.com/office/drawing/2014/main" id="{0B5D1583-0FEA-4A24-861D-5B395705C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1706" y="3894368"/>
            <a:ext cx="1284286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đậy,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Google Shape;354;p11">
            <a:extLst>
              <a:ext uri="{FF2B5EF4-FFF2-40B4-BE49-F238E27FC236}">
                <a16:creationId xmlns:a16="http://schemas.microsoft.com/office/drawing/2014/main" id="{E0E1937D-D4B4-4377-93DD-6E11769E8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5062" y="3894368"/>
            <a:ext cx="1284286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bầy,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Google Shape;354;p11">
            <a:extLst>
              <a:ext uri="{FF2B5EF4-FFF2-40B4-BE49-F238E27FC236}">
                <a16:creationId xmlns:a16="http://schemas.microsoft.com/office/drawing/2014/main" id="{86B955C7-93FA-45C2-B2B5-ACC82530E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8416" y="3894368"/>
            <a:ext cx="1284286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chẩy,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108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  <p:bldP spid="37" grpId="0"/>
      <p:bldP spid="51" grpId="0"/>
      <p:bldP spid="53" grpId="0"/>
      <p:bldP spid="27" grpId="0"/>
      <p:bldP spid="31" grpId="0"/>
      <p:bldP spid="34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7">
            <a:extLst>
              <a:ext uri="{FF2B5EF4-FFF2-40B4-BE49-F238E27FC236}">
                <a16:creationId xmlns:a16="http://schemas.microsoft.com/office/drawing/2014/main" id="{8F2D53EF-25D4-4AB1-812A-606FA4D61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1008063" y="-123825"/>
            <a:ext cx="1128395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Google Shape;354;p11">
            <a:extLst>
              <a:ext uri="{FF2B5EF4-FFF2-40B4-BE49-F238E27FC236}">
                <a16:creationId xmlns:a16="http://schemas.microsoft.com/office/drawing/2014/main" id="{E6900348-D88E-490C-B93A-34A121337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953" y="3128322"/>
            <a:ext cx="3325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</a:p>
        </p:txBody>
      </p:sp>
      <p:sp>
        <p:nvSpPr>
          <p:cNvPr id="33" name="Google Shape;354;p11">
            <a:extLst>
              <a:ext uri="{FF2B5EF4-FFF2-40B4-BE49-F238E27FC236}">
                <a16:creationId xmlns:a16="http://schemas.microsoft.com/office/drawing/2014/main" id="{797084BB-79D9-486F-A017-7A807A5AA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332" y="3910756"/>
            <a:ext cx="3325813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:a16="http://schemas.microsoft.com/office/drawing/2014/main" id="{03A6AB03-C24D-492B-8296-22762BFBC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6522" y="3121495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</a:p>
        </p:txBody>
      </p:sp>
      <p:sp>
        <p:nvSpPr>
          <p:cNvPr id="37" name="Google Shape;354;p11">
            <a:extLst>
              <a:ext uri="{FF2B5EF4-FFF2-40B4-BE49-F238E27FC236}">
                <a16:creationId xmlns:a16="http://schemas.microsoft.com/office/drawing/2014/main" id="{D1352863-42D8-4EC2-B5CD-464837AA6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2612" y="3913734"/>
            <a:ext cx="37750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id="{2144D43F-8927-4C0D-B93A-7287B6C0D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953" y="2331397"/>
            <a:ext cx="27257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id="{82E6397D-C817-4549-BB0F-C2AC91E90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697" y="2328879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</a:p>
        </p:txBody>
      </p:sp>
      <p:sp>
        <p:nvSpPr>
          <p:cNvPr id="54" name="Google Shape;354;p11">
            <a:extLst>
              <a:ext uri="{FF2B5EF4-FFF2-40B4-BE49-F238E27FC236}">
                <a16:creationId xmlns:a16="http://schemas.microsoft.com/office/drawing/2014/main" id="{59FA9815-9E94-45FB-B3FA-ED3A5DC2D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743" y="4701331"/>
            <a:ext cx="3509963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:a16="http://schemas.microsoft.com/office/drawing/2014/main" id="{970F6A73-20C5-43E6-8157-5B8037074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9437" y="4686846"/>
            <a:ext cx="37750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Google Shape;354;p11">
            <a:extLst>
              <a:ext uri="{FF2B5EF4-FFF2-40B4-BE49-F238E27FC236}">
                <a16:creationId xmlns:a16="http://schemas.microsoft.com/office/drawing/2014/main" id="{521993B9-3176-4158-B213-78CD24428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033" y="3913728"/>
            <a:ext cx="3355365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Google Shape;354;p11">
            <a:extLst>
              <a:ext uri="{FF2B5EF4-FFF2-40B4-BE49-F238E27FC236}">
                <a16:creationId xmlns:a16="http://schemas.microsoft.com/office/drawing/2014/main" id="{C4913119-18C5-4D3D-8EE3-BE889AA49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032" y="4686840"/>
            <a:ext cx="3355365" cy="707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ǟừng ǟực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Google Shape;354;p11">
            <a:extLst>
              <a:ext uri="{FF2B5EF4-FFF2-40B4-BE49-F238E27FC236}">
                <a16:creationId xmlns:a16="http://schemas.microsoft.com/office/drawing/2014/main" id="{8B1CECF5-CAAB-4E42-9E13-55A3ABD1A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7072" y="3139637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</a:p>
        </p:txBody>
      </p:sp>
      <p:sp>
        <p:nvSpPr>
          <p:cNvPr id="34" name="Google Shape;354;p11">
            <a:extLst>
              <a:ext uri="{FF2B5EF4-FFF2-40B4-BE49-F238E27FC236}">
                <a16:creationId xmlns:a16="http://schemas.microsoft.com/office/drawing/2014/main" id="{0EDECCF9-A0C3-4E01-8892-F71918BD7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0247" y="2336362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hΞ ιưŖg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C07E73-0734-4E79-9F5D-09770AE4346F}"/>
              </a:ext>
            </a:extLst>
          </p:cNvPr>
          <p:cNvSpPr txBox="1"/>
          <p:nvPr/>
        </p:nvSpPr>
        <p:spPr>
          <a:xfrm>
            <a:off x="1324953" y="655136"/>
            <a:ext cx="10858500" cy="785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7" b="1">
                <a:latin typeface="HP001 4 hàng" panose="020B0603050302020204" pitchFamily="34" charset="0"/>
              </a:rPr>
              <a:t>    Thứ tư wgày 27 </a:t>
            </a:r>
            <a:r>
              <a:rPr lang="el-GR" sz="3467" b="1">
                <a:latin typeface="HP001 4 hàng" panose="020B0603050302020204" pitchFamily="34" charset="0"/>
              </a:rPr>
              <a:t>κ</a:t>
            </a:r>
            <a:r>
              <a:rPr lang="vi-VN" sz="3467" b="1">
                <a:latin typeface="HP001 4 hàng" panose="020B0603050302020204" pitchFamily="34" charset="0"/>
              </a:rPr>
              <a:t>áng 4 wăm 2022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CF8562-4BF2-4097-BBFC-9734186EAB9A}"/>
              </a:ext>
            </a:extLst>
          </p:cNvPr>
          <p:cNvSpPr txBox="1"/>
          <p:nvPr/>
        </p:nvSpPr>
        <p:spPr>
          <a:xfrm>
            <a:off x="1869059" y="1430754"/>
            <a:ext cx="8283575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vi-VN" sz="3467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Tập viết</a:t>
            </a:r>
          </a:p>
        </p:txBody>
      </p:sp>
    </p:spTree>
    <p:extLst>
      <p:ext uri="{BB962C8B-B14F-4D97-AF65-F5344CB8AC3E}">
        <p14:creationId xmlns:p14="http://schemas.microsoft.com/office/powerpoint/2010/main" val="12994998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  <p:bldP spid="37" grpId="0"/>
      <p:bldP spid="51" grpId="0"/>
      <p:bldP spid="53" grpId="0"/>
      <p:bldP spid="54" grpId="0"/>
      <p:bldP spid="55" grpId="0"/>
      <p:bldP spid="27" grpId="0"/>
      <p:bldP spid="28" grpId="0"/>
      <p:bldP spid="31" grpId="0"/>
      <p:bldP spid="34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3">
            <a:extLst>
              <a:ext uri="{FF2B5EF4-FFF2-40B4-BE49-F238E27FC236}">
                <a16:creationId xmlns:a16="http://schemas.microsoft.com/office/drawing/2014/main" id="{DF8DAA26-CE36-4156-B55C-25081CF38428}"/>
              </a:ext>
            </a:extLst>
          </p:cNvPr>
          <p:cNvGrpSpPr>
            <a:grpSpLocks/>
          </p:cNvGrpSpPr>
          <p:nvPr/>
        </p:nvGrpSpPr>
        <p:grpSpPr bwMode="auto">
          <a:xfrm>
            <a:off x="1322388" y="0"/>
            <a:ext cx="10869612" cy="6858000"/>
            <a:chOff x="1322855" y="0"/>
            <a:chExt cx="10869144" cy="6858000"/>
          </a:xfrm>
        </p:grpSpPr>
        <p:pic>
          <p:nvPicPr>
            <p:cNvPr id="27656" name="Picture 18">
              <a:extLst>
                <a:ext uri="{FF2B5EF4-FFF2-40B4-BE49-F238E27FC236}">
                  <a16:creationId xmlns:a16="http://schemas.microsoft.com/office/drawing/2014/main" id="{7A608FD4-B54A-4B3E-B0C7-C30D813BAC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5" t="4782" r="8643" b="4585"/>
            <a:stretch>
              <a:fillRect/>
            </a:stretch>
          </p:blipFill>
          <p:spPr bwMode="auto">
            <a:xfrm>
              <a:off x="1332583" y="0"/>
              <a:ext cx="10859416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B2DA301E-E441-4D07-B520-5A71DED7DAAC}"/>
                </a:ext>
              </a:extLst>
            </p:cNvPr>
            <p:cNvCxnSpPr/>
            <p:nvPr/>
          </p:nvCxnSpPr>
          <p:spPr>
            <a:xfrm>
              <a:off x="1322855" y="0"/>
              <a:ext cx="0" cy="685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F009D0F-5537-44FB-AF4F-A19EDE347D91}"/>
              </a:ext>
            </a:extLst>
          </p:cNvPr>
          <p:cNvSpPr txBox="1"/>
          <p:nvPr/>
        </p:nvSpPr>
        <p:spPr>
          <a:xfrm>
            <a:off x="1200150" y="185738"/>
            <a:ext cx="10858500" cy="785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7" b="1">
                <a:latin typeface="HP001 4 hàng" panose="020B0603050302020204" pitchFamily="34" charset="0"/>
              </a:rPr>
              <a:t>    Thứ tư wgày 27 </a:t>
            </a:r>
            <a:r>
              <a:rPr lang="el-GR" sz="3467" b="1">
                <a:latin typeface="HP001 4 hàng" panose="020B0603050302020204" pitchFamily="34" charset="0"/>
              </a:rPr>
              <a:t>κ</a:t>
            </a:r>
            <a:r>
              <a:rPr lang="vi-VN" sz="3467" b="1">
                <a:latin typeface="HP001 4 hàng" panose="020B0603050302020204" pitchFamily="34" charset="0"/>
              </a:rPr>
              <a:t>áng 4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2604A8-653F-40A6-9638-E09936C131D1}"/>
              </a:ext>
            </a:extLst>
          </p:cNvPr>
          <p:cNvSpPr txBox="1"/>
          <p:nvPr/>
        </p:nvSpPr>
        <p:spPr>
          <a:xfrm>
            <a:off x="1460500" y="873125"/>
            <a:ext cx="8283575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7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3467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3467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64BE1A-C134-48CC-B4EB-333EFAF74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8417" y="1557338"/>
            <a:ext cx="3335946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HΞ ιưŖg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388510-6EB1-4BAC-B431-280D5A1AE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2903538"/>
            <a:ext cx="5446238" cy="2771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Hį Ǖ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ί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a cŜ lấm Ǉấm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CǗ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΄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 lẫn jàu lá xa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Sáng way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λ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Ẃng lửa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ẫm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Rừng ǟực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áy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Λ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łn cà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8">
            <a:extLst>
              <a:ext uri="{FF2B5EF4-FFF2-40B4-BE49-F238E27FC236}">
                <a16:creationId xmlns:a16="http://schemas.microsoft.com/office/drawing/2014/main" id="{F65DA465-3746-4EAE-94A6-F10E4E8C349E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-298450"/>
            <a:ext cx="11877675" cy="7227888"/>
            <a:chOff x="0" y="-298529"/>
            <a:chExt cx="11877472" cy="7227973"/>
          </a:xfrm>
        </p:grpSpPr>
        <p:pic>
          <p:nvPicPr>
            <p:cNvPr id="28679" name="Picture 71">
              <a:extLst>
                <a:ext uri="{FF2B5EF4-FFF2-40B4-BE49-F238E27FC236}">
                  <a16:creationId xmlns:a16="http://schemas.microsoft.com/office/drawing/2014/main" id="{8693C76F-30D1-44C1-BA68-9836B7998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89" t="-3606" b="97627"/>
            <a:stretch>
              <a:fillRect/>
            </a:stretch>
          </p:blipFill>
          <p:spPr bwMode="auto">
            <a:xfrm>
              <a:off x="0" y="-298529"/>
              <a:ext cx="11877472" cy="408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0" name="Picture 71">
              <a:extLst>
                <a:ext uri="{FF2B5EF4-FFF2-40B4-BE49-F238E27FC236}">
                  <a16:creationId xmlns:a16="http://schemas.microsoft.com/office/drawing/2014/main" id="{ACA1211D-B4A8-4379-B653-DDE4FCB29D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89" t="-3606"/>
            <a:stretch>
              <a:fillRect/>
            </a:stretch>
          </p:blipFill>
          <p:spPr bwMode="auto">
            <a:xfrm>
              <a:off x="0" y="-155642"/>
              <a:ext cx="11877472" cy="7085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8A920C2-4795-4EB1-8C43-CE250C5D1241}"/>
                </a:ext>
              </a:extLst>
            </p:cNvPr>
            <p:cNvCxnSpPr/>
            <p:nvPr/>
          </p:nvCxnSpPr>
          <p:spPr bwMode="auto">
            <a:xfrm>
              <a:off x="0" y="90414"/>
              <a:ext cx="0" cy="683903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85316FB-61EC-450D-B28C-A6D5D66B0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240" y="612844"/>
            <a:ext cx="507219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- Bà Π sao jà ηaζ ! 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PhưŖg wở wθìn jắt lửa, </a:t>
            </a:r>
          </a:p>
          <a:p>
            <a:pPr>
              <a:lnSpc>
                <a:spcPct val="122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Cả dãy ιố ηà jşζ, 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MŎ ǇrƟ hΞ ιưŖg đỏ. 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endParaRPr lang="vi-VN" altLang="vi-VN" sz="3200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Hay Αłm Ǖίa δŪg wgủ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Chị gió Ǖίạt εo cây? 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Hay jặt ǇrƟ ủ lửa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Cho hΞ λẂng hį way? </a:t>
            </a:r>
          </a:p>
        </p:txBody>
      </p:sp>
      <p:sp>
        <p:nvSpPr>
          <p:cNvPr id="28677" name="TextBox 17">
            <a:extLst>
              <a:ext uri="{FF2B5EF4-FFF2-40B4-BE49-F238E27FC236}">
                <a16:creationId xmlns:a16="http://schemas.microsoft.com/office/drawing/2014/main" id="{283B7B42-614A-4C7C-BFDD-4C48D1EB1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800" y="-36513"/>
            <a:ext cx="3937000" cy="75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HΞ ιưŖg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2A79BE8-B650-4B33-891D-82060A86C7C6}"/>
              </a:ext>
            </a:extLst>
          </p:cNvPr>
          <p:cNvCxnSpPr/>
          <p:nvPr/>
        </p:nvCxnSpPr>
        <p:spPr>
          <a:xfrm>
            <a:off x="990600" y="0"/>
            <a:ext cx="0" cy="6858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2"/>
          <a:stretch/>
        </p:blipFill>
        <p:spPr>
          <a:xfrm>
            <a:off x="0" y="-42333"/>
            <a:ext cx="12175067" cy="67494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76188" y="1597138"/>
            <a:ext cx="8128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16"/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Dặn dò:</a:t>
            </a:r>
          </a:p>
          <a:p>
            <a:pPr marL="380990" indent="-380990" defTabSz="1218516">
              <a:buFontTx/>
              <a:buChar char="-"/>
            </a:pP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Xem lại bài đã học, học thuộc hai khổ thơ đầu bài thơ </a:t>
            </a:r>
            <a:r>
              <a:rPr lang="en-US" sz="3200" i="1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Hoa phượng</a:t>
            </a:r>
          </a:p>
          <a:p>
            <a:pPr marL="380990" indent="-380990" defTabSz="1218516">
              <a:buFontTx/>
              <a:buChar char="-"/>
            </a:pP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Xem bài mới </a:t>
            </a:r>
            <a:r>
              <a:rPr lang="en-US" sz="3200" i="1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Ôn tập </a:t>
            </a: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trang 142.</a:t>
            </a:r>
          </a:p>
        </p:txBody>
      </p:sp>
    </p:spTree>
    <p:extLst>
      <p:ext uri="{BB962C8B-B14F-4D97-AF65-F5344CB8AC3E}">
        <p14:creationId xmlns:p14="http://schemas.microsoft.com/office/powerpoint/2010/main" val="3388511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21" y="683664"/>
            <a:ext cx="11989749" cy="5493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hứa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cưa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ngấy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910" y="526665"/>
            <a:ext cx="10515600" cy="60023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thẫm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ủ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94896"/>
            <a:ext cx="7584843" cy="5304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373" y="356659"/>
            <a:ext cx="7874076" cy="367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335" y="1411418"/>
            <a:ext cx="3138047" cy="56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72643" y="-153894"/>
            <a:ext cx="2768533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4391728"/>
            <a:ext cx="3139976" cy="21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113820" y="807489"/>
            <a:ext cx="4060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908690" y="1788154"/>
            <a:ext cx="4376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862289" y="2714893"/>
            <a:ext cx="515302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79400" y="304800"/>
            <a:ext cx="812800" cy="812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4267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8400" y="423863"/>
            <a:ext cx="985520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Quan sát tranh và cho biết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8400" y="5230994"/>
            <a:ext cx="985520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a. Tranh vẽ hoa gì?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68400" y="5861513"/>
            <a:ext cx="985520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b. Em biết gì về loài hoa này?</a:t>
            </a:r>
          </a:p>
        </p:txBody>
      </p:sp>
      <p:pic>
        <p:nvPicPr>
          <p:cNvPr id="2050" name="Picture 2" descr="Hoa phượng khoe sắc sớ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7"/>
          <a:stretch/>
        </p:blipFill>
        <p:spPr bwMode="auto">
          <a:xfrm>
            <a:off x="685800" y="1285645"/>
            <a:ext cx="5206915" cy="382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Đẹp ngỡ ngàng con đường hoa phượng đỏ rực ở miền Tây - Báo Người lao độ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85645"/>
            <a:ext cx="5735483" cy="382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115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42" y="4497"/>
            <a:ext cx="11058080" cy="19268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" y="4445"/>
            <a:ext cx="12192000" cy="669734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207" y="121777"/>
            <a:ext cx="4456631" cy="6614445"/>
          </a:xfrm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0210"/>
          <a:stretch/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>
            <a:extLst>
              <a:ext uri="{FF2B5EF4-FFF2-40B4-BE49-F238E27FC236}">
                <a16:creationId xmlns:a16="http://schemas.microsoft.com/office/drawing/2014/main" id="{16DE6CB2-0CBE-49F3-9736-76A084048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12174537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6A6572-0BFA-47F8-865C-116E621F3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7" y="1043801"/>
            <a:ext cx="5643563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Hôm qua còn lấm tấm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Chen lẫn màu lá xanh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Sáng nay bừng lửa thẫm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Rừng rực cháy trên cành.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vi-VN" altLang="vi-VN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 - Bà ơi sao mà nhanh!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Phượng nở nghìn mắt lửa,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Cả dãy phố nhà m ình,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Một trời hoa phượng đỏ.</a:t>
            </a:r>
            <a:endParaRPr lang="en-GB" altLang="vi-VN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7" name="TextBox 5">
            <a:extLst>
              <a:ext uri="{FF2B5EF4-FFF2-40B4-BE49-F238E27FC236}">
                <a16:creationId xmlns:a16="http://schemas.microsoft.com/office/drawing/2014/main" id="{3521711B-FD99-41B5-B5FA-2768E4514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434" y="146203"/>
            <a:ext cx="4894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Hoa phượng</a:t>
            </a:r>
            <a:endParaRPr lang="en-GB" altLang="vi-VN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B6DA67-EFED-4EFC-A37E-6EEDE4A826F4}"/>
              </a:ext>
            </a:extLst>
          </p:cNvPr>
          <p:cNvSpPr txBox="1"/>
          <p:nvPr/>
        </p:nvSpPr>
        <p:spPr>
          <a:xfrm>
            <a:off x="6708842" y="2274907"/>
            <a:ext cx="519804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Hay đêm qua không ngủ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Chị gió quạt cho cây?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Hay mặt trời ủ lửa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Cho hoa bừng hôm nay?</a:t>
            </a:r>
          </a:p>
          <a:p>
            <a:pPr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000">
                <a:latin typeface="UTM Avo" panose="02040603050506020204" pitchFamily="18" charset="0"/>
                <a:cs typeface="Times New Roman" panose="02020603050405020304" pitchFamily="18" charset="0"/>
              </a:rPr>
              <a:t>(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Lê Huy Hoà</a:t>
            </a:r>
            <a:r>
              <a:rPr lang="en-GB" sz="2000">
                <a:latin typeface="UTM Avo" panose="02040603050506020204" pitchFamily="18" charset="0"/>
                <a:cs typeface="Times New Roman" panose="02020603050405020304" pitchFamily="18" charset="0"/>
              </a:rPr>
              <a:t>)</a:t>
            </a:r>
            <a:endParaRPr lang="en-GB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F79464E-B9F8-411F-9033-F8029BFC4E61}"/>
              </a:ext>
            </a:extLst>
          </p:cNvPr>
          <p:cNvGrpSpPr/>
          <p:nvPr/>
        </p:nvGrpSpPr>
        <p:grpSpPr>
          <a:xfrm>
            <a:off x="98653" y="42088"/>
            <a:ext cx="1992742" cy="812800"/>
            <a:chOff x="157019" y="205611"/>
            <a:chExt cx="1992742" cy="8128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6FAFF1F-A6B7-4882-9A00-0D6676973C93}"/>
                </a:ext>
              </a:extLst>
            </p:cNvPr>
            <p:cNvSpPr/>
            <p:nvPr/>
          </p:nvSpPr>
          <p:spPr>
            <a:xfrm>
              <a:off x="157019" y="205611"/>
              <a:ext cx="812800" cy="812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/>
              <a:r>
                <a:rPr lang="en-US" sz="3733" b="1">
                  <a:solidFill>
                    <a:prstClr val="white"/>
                  </a:solidFill>
                  <a:latin typeface="Arial Rounded MT Bold" pitchFamily="34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9CC44F-98CC-49B2-BE16-09D4E7EA83CE}"/>
                </a:ext>
              </a:extLst>
            </p:cNvPr>
            <p:cNvSpPr txBox="1"/>
            <p:nvPr/>
          </p:nvSpPr>
          <p:spPr>
            <a:xfrm>
              <a:off x="992909" y="256427"/>
              <a:ext cx="1156852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/>
              <a:r>
                <a:rPr lang="en-US" sz="32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Đọc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C:\Users\Administrator\Desktop\4499633_211107066366_2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3471"/>
            <a:ext cx="4189395" cy="420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33"/>
          <p:cNvSpPr txBox="1"/>
          <p:nvPr/>
        </p:nvSpPr>
        <p:spPr>
          <a:xfrm rot="20124156">
            <a:off x="-76696" y="1990135"/>
            <a:ext cx="2120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516"/>
            <a:r>
              <a:rPr lang="en-US" altLang="zh-CN" sz="3200" b="1" spc="-20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UTM Avo" panose="02040603050506020204" pitchFamily="18" charset="0"/>
                <a:ea typeface="方正卡通简体" pitchFamily="65" charset="-122"/>
              </a:rPr>
              <a:t>Luyện đọc</a:t>
            </a:r>
            <a:endParaRPr lang="zh-CN" altLang="en-US" sz="3200" b="1" spc="-200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5400000" algn="t" rotWithShape="0">
                  <a:prstClr val="white">
                    <a:alpha val="69000"/>
                  </a:prstClr>
                </a:outerShdw>
              </a:effectLst>
              <a:latin typeface="UTM Avo" panose="02040603050506020204" pitchFamily="18" charset="0"/>
              <a:ea typeface="方正卡通简体" pitchFamily="65" charset="-122"/>
            </a:endParaRPr>
          </a:p>
        </p:txBody>
      </p:sp>
      <p:sp>
        <p:nvSpPr>
          <p:cNvPr id="142" name="Freeform 5"/>
          <p:cNvSpPr>
            <a:spLocks/>
          </p:cNvSpPr>
          <p:nvPr/>
        </p:nvSpPr>
        <p:spPr bwMode="auto">
          <a:xfrm>
            <a:off x="4378751" y="584201"/>
            <a:ext cx="809309" cy="5578476"/>
          </a:xfrm>
          <a:custGeom>
            <a:avLst/>
            <a:gdLst>
              <a:gd name="T0" fmla="*/ 0 w 1049"/>
              <a:gd name="T1" fmla="*/ 0 h 7451"/>
              <a:gd name="T2" fmla="*/ 1049 w 1049"/>
              <a:gd name="T3" fmla="*/ 3726 h 7451"/>
              <a:gd name="T4" fmla="*/ 0 w 1049"/>
              <a:gd name="T5" fmla="*/ 7451 h 7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9" h="7451">
                <a:moveTo>
                  <a:pt x="0" y="0"/>
                </a:moveTo>
                <a:cubicBezTo>
                  <a:pt x="665" y="1085"/>
                  <a:pt x="1049" y="2360"/>
                  <a:pt x="1049" y="3726"/>
                </a:cubicBezTo>
                <a:cubicBezTo>
                  <a:pt x="1049" y="5091"/>
                  <a:pt x="665" y="6367"/>
                  <a:pt x="0" y="7451"/>
                </a:cubicBezTo>
              </a:path>
            </a:pathLst>
          </a:custGeom>
          <a:noFill/>
          <a:ln w="10" cap="flat">
            <a:solidFill>
              <a:schemeClr val="bg1">
                <a:lumMod val="65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1218516"/>
            <a:endParaRPr lang="zh-CN" altLang="en-US" sz="3600">
              <a:solidFill>
                <a:prstClr val="black"/>
              </a:solidFill>
              <a:latin typeface="UTM Avo" panose="02040603050506020204" pitchFamily="18" charset="0"/>
              <a:ea typeface="宋体" panose="02010600030101010101" pitchFamily="2" charset="-122"/>
            </a:endParaRPr>
          </a:p>
        </p:txBody>
      </p:sp>
      <p:grpSp>
        <p:nvGrpSpPr>
          <p:cNvPr id="143" name="组合 142"/>
          <p:cNvGrpSpPr/>
          <p:nvPr/>
        </p:nvGrpSpPr>
        <p:grpSpPr>
          <a:xfrm>
            <a:off x="4461594" y="1048803"/>
            <a:ext cx="5068404" cy="858659"/>
            <a:chOff x="4441088" y="632324"/>
            <a:chExt cx="5068406" cy="858660"/>
          </a:xfrm>
        </p:grpSpPr>
        <p:grpSp>
          <p:nvGrpSpPr>
            <p:cNvPr id="144" name="组合 143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47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36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4474113" y="801513"/>
                <a:ext cx="478016" cy="646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3600" spc="30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1</a:t>
                </a:r>
                <a:endParaRPr lang="zh-CN" altLang="en-US" sz="36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46" name="矩形 39"/>
            <p:cNvSpPr>
              <a:spLocks noChangeArrowheads="1"/>
            </p:cNvSpPr>
            <p:nvPr/>
          </p:nvSpPr>
          <p:spPr bwMode="auto">
            <a:xfrm>
              <a:off x="5189013" y="632324"/>
              <a:ext cx="4320481" cy="805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3600">
                  <a:solidFill>
                    <a:srgbClr val="4F81BD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lấm tấm</a:t>
              </a:r>
              <a:endParaRPr lang="zh-CN" altLang="en-US" sz="3600" dirty="0">
                <a:solidFill>
                  <a:srgbClr val="4F81BD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49" name="组合 148"/>
          <p:cNvGrpSpPr/>
          <p:nvPr/>
        </p:nvGrpSpPr>
        <p:grpSpPr>
          <a:xfrm>
            <a:off x="4749626" y="1915004"/>
            <a:ext cx="4493822" cy="856554"/>
            <a:chOff x="4441088" y="634429"/>
            <a:chExt cx="4493823" cy="856555"/>
          </a:xfrm>
        </p:grpSpPr>
        <p:grpSp>
          <p:nvGrpSpPr>
            <p:cNvPr id="150" name="组合 149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53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36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4474113" y="801513"/>
                <a:ext cx="478016" cy="646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3600" spc="300" dirty="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2</a:t>
                </a:r>
                <a:endParaRPr lang="zh-CN" altLang="en-US" sz="36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52" name="矩形 39"/>
            <p:cNvSpPr>
              <a:spLocks noChangeArrowheads="1"/>
            </p:cNvSpPr>
            <p:nvPr/>
          </p:nvSpPr>
          <p:spPr bwMode="auto">
            <a:xfrm>
              <a:off x="5172533" y="634429"/>
              <a:ext cx="3762378" cy="805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3600">
                  <a:solidFill>
                    <a:srgbClr val="C0504D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chen lẫn</a:t>
              </a:r>
              <a:endParaRPr lang="zh-CN" altLang="en-US" sz="3600" dirty="0">
                <a:solidFill>
                  <a:srgbClr val="C0504D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55" name="组合 154"/>
          <p:cNvGrpSpPr/>
          <p:nvPr/>
        </p:nvGrpSpPr>
        <p:grpSpPr>
          <a:xfrm>
            <a:off x="4845637" y="3017259"/>
            <a:ext cx="4514021" cy="825790"/>
            <a:chOff x="4441088" y="665193"/>
            <a:chExt cx="4514022" cy="825791"/>
          </a:xfrm>
        </p:grpSpPr>
        <p:grpSp>
          <p:nvGrpSpPr>
            <p:cNvPr id="156" name="组合 155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59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36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4474113" y="801513"/>
                <a:ext cx="478016" cy="646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3600" spc="300" dirty="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3</a:t>
                </a:r>
                <a:endParaRPr lang="zh-CN" altLang="en-US" sz="36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58" name="矩形 39"/>
            <p:cNvSpPr>
              <a:spLocks noChangeArrowheads="1"/>
            </p:cNvSpPr>
            <p:nvPr/>
          </p:nvSpPr>
          <p:spPr bwMode="auto">
            <a:xfrm>
              <a:off x="5192732" y="665193"/>
              <a:ext cx="3762378" cy="805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3600">
                  <a:solidFill>
                    <a:srgbClr val="9BBB59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rừng rực</a:t>
              </a:r>
              <a:endParaRPr lang="zh-CN" altLang="en-US" sz="3600" dirty="0">
                <a:solidFill>
                  <a:srgbClr val="9BBB59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61" name="组合 160"/>
          <p:cNvGrpSpPr/>
          <p:nvPr/>
        </p:nvGrpSpPr>
        <p:grpSpPr>
          <a:xfrm>
            <a:off x="4749626" y="4022948"/>
            <a:ext cx="4610031" cy="886243"/>
            <a:chOff x="4441088" y="604739"/>
            <a:chExt cx="4610033" cy="886245"/>
          </a:xfrm>
        </p:grpSpPr>
        <p:grpSp>
          <p:nvGrpSpPr>
            <p:cNvPr id="162" name="组合 161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65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36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4474113" y="801513"/>
                <a:ext cx="478016" cy="646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3600" spc="300" dirty="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4</a:t>
                </a:r>
                <a:endParaRPr lang="zh-CN" altLang="en-US" sz="36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64" name="矩形 39"/>
            <p:cNvSpPr>
              <a:spLocks noChangeArrowheads="1"/>
            </p:cNvSpPr>
            <p:nvPr/>
          </p:nvSpPr>
          <p:spPr bwMode="auto">
            <a:xfrm>
              <a:off x="5288743" y="604739"/>
              <a:ext cx="3762378" cy="805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3600">
                  <a:solidFill>
                    <a:srgbClr val="8064A2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nở</a:t>
              </a:r>
              <a:endParaRPr lang="zh-CN" altLang="en-US" sz="3600" dirty="0">
                <a:solidFill>
                  <a:srgbClr val="8064A2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67" name="组合 166"/>
          <p:cNvGrpSpPr/>
          <p:nvPr/>
        </p:nvGrpSpPr>
        <p:grpSpPr>
          <a:xfrm>
            <a:off x="4461594" y="4995702"/>
            <a:ext cx="4520051" cy="805670"/>
            <a:chOff x="4441088" y="708051"/>
            <a:chExt cx="4520052" cy="805671"/>
          </a:xfrm>
        </p:grpSpPr>
        <p:grpSp>
          <p:nvGrpSpPr>
            <p:cNvPr id="168" name="组合 167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71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36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4474113" y="801513"/>
                <a:ext cx="478016" cy="646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3600" spc="300" dirty="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5</a:t>
                </a:r>
                <a:endParaRPr lang="zh-CN" altLang="en-US" sz="36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70" name="矩形 39"/>
            <p:cNvSpPr>
              <a:spLocks noChangeArrowheads="1"/>
            </p:cNvSpPr>
            <p:nvPr/>
          </p:nvSpPr>
          <p:spPr bwMode="auto">
            <a:xfrm>
              <a:off x="5198762" y="708051"/>
              <a:ext cx="3762378" cy="805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3600">
                  <a:solidFill>
                    <a:srgbClr val="4F81BD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mắt lửa</a:t>
              </a:r>
              <a:endParaRPr lang="zh-CN" altLang="en-US" sz="3600" dirty="0">
                <a:solidFill>
                  <a:srgbClr val="4F81BD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93532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1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3DEC19D5-6AD7-4D97-ABCB-E3934120B667}"/>
              </a:ext>
            </a:extLst>
          </p:cNvPr>
          <p:cNvGrpSpPr/>
          <p:nvPr/>
        </p:nvGrpSpPr>
        <p:grpSpPr>
          <a:xfrm>
            <a:off x="157019" y="205611"/>
            <a:ext cx="1992742" cy="812800"/>
            <a:chOff x="157019" y="205611"/>
            <a:chExt cx="1992742" cy="812800"/>
          </a:xfrm>
        </p:grpSpPr>
        <p:sp>
          <p:nvSpPr>
            <p:cNvPr id="2" name="Oval 1"/>
            <p:cNvSpPr/>
            <p:nvPr/>
          </p:nvSpPr>
          <p:spPr>
            <a:xfrm>
              <a:off x="157019" y="205611"/>
              <a:ext cx="812800" cy="812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/>
              <a:r>
                <a:rPr lang="en-US" sz="3733" b="1">
                  <a:solidFill>
                    <a:prstClr val="white"/>
                  </a:solidFill>
                  <a:latin typeface="Arial Rounded MT Bold" pitchFamily="34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92909" y="256427"/>
              <a:ext cx="1156852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just" defTabSz="1218516"/>
              <a:r>
                <a:rPr lang="en-US" sz="32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Đọc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06401" y="381000"/>
            <a:ext cx="12746428" cy="6141384"/>
            <a:chOff x="304800" y="285750"/>
            <a:chExt cx="9559821" cy="4606037"/>
          </a:xfrm>
        </p:grpSpPr>
        <p:sp>
          <p:nvSpPr>
            <p:cNvPr id="4" name="TextBox 3"/>
            <p:cNvSpPr txBox="1"/>
            <p:nvPr/>
          </p:nvSpPr>
          <p:spPr>
            <a:xfrm>
              <a:off x="1584614" y="285750"/>
              <a:ext cx="5947064" cy="461617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ctr" defTabSz="1218516"/>
              <a:r>
                <a:rPr lang="en-US" sz="32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Hoa phượng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04800" y="892175"/>
              <a:ext cx="9559821" cy="3999612"/>
              <a:chOff x="304800" y="892175"/>
              <a:chExt cx="9559821" cy="3999612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381000" y="892175"/>
                <a:ext cx="4495800" cy="1915860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Hôm qua còn lấm tấm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Chen lẫn màu lá xanh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Sáng nay bừng lửa thẫm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Rừng rực cháy trên cành.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953000" y="892175"/>
                <a:ext cx="4572000" cy="2400609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Hay đêm qua không ngủ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Chị gió quạt cho cây?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Hay mặt trời ủ lửa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Cho hoa bừng hôm nay?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endParaRPr lang="en-US" sz="320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04800" y="2975927"/>
                <a:ext cx="4648200" cy="1915860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marL="609585" indent="-609585" algn="just" defTabSz="1218516">
                  <a:spcBef>
                    <a:spcPts val="600"/>
                  </a:spcBef>
                  <a:spcAft>
                    <a:spcPts val="600"/>
                  </a:spcAft>
                  <a:buFontTx/>
                  <a:buChar char="-"/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Bà ơi! Sao mà nhanh!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Phượng nở nghìn mắt lửa,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Cả dãy phố nhà mình,</a:t>
                </a:r>
              </a:p>
              <a:p>
                <a:pPr algn="just" defTabSz="1218516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Một trời hoa phượng đỏ.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757739" y="3161740"/>
                <a:ext cx="3106882" cy="369283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24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Lê Huy Hoà</a:t>
                </a:r>
              </a:p>
            </p:txBody>
          </p:sp>
        </p:grpSp>
      </p:grpSp>
      <p:cxnSp>
        <p:nvCxnSpPr>
          <p:cNvPr id="19" name="Straight Connector 18"/>
          <p:cNvCxnSpPr/>
          <p:nvPr/>
        </p:nvCxnSpPr>
        <p:spPr>
          <a:xfrm flipH="1">
            <a:off x="3470111" y="1725578"/>
            <a:ext cx="16863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/>
        </p:nvCxnSpPr>
        <p:spPr>
          <a:xfrm flipH="1">
            <a:off x="602124" y="2400121"/>
            <a:ext cx="18006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cxnSpLocks/>
          </p:cNvCxnSpPr>
          <p:nvPr/>
        </p:nvCxnSpPr>
        <p:spPr>
          <a:xfrm flipH="1">
            <a:off x="602125" y="3700132"/>
            <a:ext cx="180060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 flipH="1">
            <a:off x="2194498" y="5126432"/>
            <a:ext cx="46115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 flipH="1">
            <a:off x="4001400" y="5136115"/>
            <a:ext cx="1504455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80271E-8922-4E82-A25C-8D1075D45191}"/>
              </a:ext>
            </a:extLst>
          </p:cNvPr>
          <p:cNvCxnSpPr>
            <a:cxnSpLocks/>
          </p:cNvCxnSpPr>
          <p:nvPr/>
        </p:nvCxnSpPr>
        <p:spPr>
          <a:xfrm flipH="1">
            <a:off x="9290012" y="3005758"/>
            <a:ext cx="978641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45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1061</Words>
  <Application>Microsoft Office PowerPoint</Application>
  <PresentationFormat>Widescreen</PresentationFormat>
  <Paragraphs>249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Arial Rounded MT Bold</vt:lpstr>
      <vt:lpstr>Arial-Rounded</vt:lpstr>
      <vt:lpstr>Calibri</vt:lpstr>
      <vt:lpstr>Calibri Light</vt:lpstr>
      <vt:lpstr>HP001 4 hàng</vt:lpstr>
      <vt:lpstr>Times New Roman</vt:lpstr>
      <vt:lpstr>UTM Avo</vt:lpstr>
      <vt:lpstr>Wingdings</vt:lpstr>
      <vt:lpstr>1_Office Theme</vt:lpstr>
      <vt:lpstr>Blue Waves</vt:lpstr>
      <vt:lpstr>Office Theme</vt:lpstr>
      <vt:lpstr>12_Office Theme</vt:lpstr>
      <vt:lpstr>    CHÀO MỪNG CÁC EM ĐẾN VỚI TIẾT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Nguyen Ngoc Tuyen GV</cp:lastModifiedBy>
  <cp:revision>13</cp:revision>
  <dcterms:created xsi:type="dcterms:W3CDTF">2020-08-20T09:10:00Z</dcterms:created>
  <dcterms:modified xsi:type="dcterms:W3CDTF">2022-04-27T01:15:34Z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