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0" r:id="rId2"/>
    <p:sldId id="257" r:id="rId3"/>
    <p:sldId id="261" r:id="rId4"/>
    <p:sldId id="293" r:id="rId5"/>
    <p:sldId id="340" r:id="rId6"/>
    <p:sldId id="357" r:id="rId7"/>
    <p:sldId id="355" r:id="rId8"/>
    <p:sldId id="359" r:id="rId9"/>
    <p:sldId id="360" r:id="rId10"/>
    <p:sldId id="361" r:id="rId11"/>
    <p:sldId id="356" r:id="rId12"/>
    <p:sldId id="333" r:id="rId13"/>
    <p:sldId id="2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08"/>
    <a:srgbClr val="CC3300"/>
    <a:srgbClr val="FFCCFF"/>
    <a:srgbClr val="70AD47"/>
    <a:srgbClr val="45B664"/>
    <a:srgbClr val="00CC99"/>
    <a:srgbClr val="FF9999"/>
    <a:srgbClr val="FF99CC"/>
    <a:srgbClr val="66FFFF"/>
    <a:srgbClr val="43BE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61" autoAdjust="0"/>
    <p:restoredTop sz="98317" autoAdjust="0"/>
  </p:normalViewPr>
  <p:slideViewPr>
    <p:cSldViewPr snapToGrid="0">
      <p:cViewPr varScale="1">
        <p:scale>
          <a:sx n="111" d="100"/>
          <a:sy n="111" d="100"/>
        </p:scale>
        <p:origin x="88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A08320-7AAB-4437-83DB-98DCF3273E3B}" type="doc">
      <dgm:prSet loTypeId="urn:microsoft.com/office/officeart/2008/layout/PictureAccentList" loCatId="list" qsTypeId="urn:microsoft.com/office/officeart/2005/8/quickstyle/simple1" qsCatId="simple" csTypeId="urn:microsoft.com/office/officeart/2005/8/colors/colorful5" csCatId="colorful" phldr="1"/>
      <dgm:spPr/>
      <dgm:t>
        <a:bodyPr/>
        <a:lstStyle/>
        <a:p>
          <a:endParaRPr lang="en-US"/>
        </a:p>
      </dgm:t>
    </dgm:pt>
    <dgm:pt modelId="{E8DAD5E3-8FD5-4384-9373-6493AB31E32C}">
      <dgm:prSet phldrT="[Text]" custT="1"/>
      <dgm:spPr/>
      <dgm:t>
        <a:bodyPr/>
        <a:lstStyle/>
        <a:p>
          <a:r>
            <a:rPr lang="vi-VN" sz="1800" b="1"/>
            <a:t>CUỐN SÁCH BAO GỒM 9 CHỦ ĐỀ VÀ MỘT TUẦN TỔNG KẾT.</a:t>
          </a:r>
          <a:endParaRPr lang="en-US" sz="1800" b="1" dirty="0">
            <a:solidFill>
              <a:schemeClr val="bg1"/>
            </a:solidFill>
            <a:latin typeface="Arial (Body)"/>
          </a:endParaRPr>
        </a:p>
      </dgm:t>
    </dgm:pt>
    <dgm:pt modelId="{2B28938A-2EB5-4451-B811-E4D4C870259F}" type="parTrans" cxnId="{1E74321F-BAF3-4B1A-BCDF-3A95874B93D1}">
      <dgm:prSet/>
      <dgm:spPr/>
      <dgm:t>
        <a:bodyPr/>
        <a:lstStyle/>
        <a:p>
          <a:endParaRPr lang="en-US"/>
        </a:p>
      </dgm:t>
    </dgm:pt>
    <dgm:pt modelId="{09A8A8FF-430D-4834-A3C9-89D48E1A63E9}" type="sibTrans" cxnId="{1E74321F-BAF3-4B1A-BCDF-3A95874B93D1}">
      <dgm:prSet/>
      <dgm:spPr/>
      <dgm:t>
        <a:bodyPr/>
        <a:lstStyle/>
        <a:p>
          <a:endParaRPr lang="en-US"/>
        </a:p>
      </dgm:t>
    </dgm:pt>
    <dgm:pt modelId="{E92965CA-46CC-42B1-AE7E-DE6B236A1363}">
      <dgm:prSet phldrT="[Text]" custT="1"/>
      <dgm:spPr/>
      <dgm:t>
        <a:bodyPr/>
        <a:lstStyle/>
        <a:p>
          <a:r>
            <a:rPr lang="vi-VN" sz="1200"/>
            <a:t>Mục tiêu của chủ đề lớn: Mục tiêu và yêu cầu cần đạt của chủ đề, bám sát theo yêu cầu cần đạt của Chương trình.</a:t>
          </a:r>
          <a:endParaRPr lang="en-US" sz="1200"/>
        </a:p>
      </dgm:t>
    </dgm:pt>
    <dgm:pt modelId="{261C4073-2BBF-4B85-9D69-B2EC7855065A}" type="parTrans" cxnId="{0F38A5AB-6B66-4A8E-B792-0B4EB4196DD0}">
      <dgm:prSet/>
      <dgm:spPr/>
      <dgm:t>
        <a:bodyPr/>
        <a:lstStyle/>
        <a:p>
          <a:endParaRPr lang="en-US"/>
        </a:p>
      </dgm:t>
    </dgm:pt>
    <dgm:pt modelId="{DCB85CD3-FD95-4672-BA01-7F3F54A19DF3}" type="sibTrans" cxnId="{0F38A5AB-6B66-4A8E-B792-0B4EB4196DD0}">
      <dgm:prSet/>
      <dgm:spPr/>
      <dgm:t>
        <a:bodyPr/>
        <a:lstStyle/>
        <a:p>
          <a:endParaRPr lang="en-US"/>
        </a:p>
      </dgm:t>
    </dgm:pt>
    <dgm:pt modelId="{D12F7900-B0EB-49B7-AD0D-B90F79434FC0}">
      <dgm:prSet phldrT="[Text]" custT="1"/>
      <dgm:spPr/>
      <dgm:t>
        <a:bodyPr/>
        <a:lstStyle/>
        <a:p>
          <a:r>
            <a:rPr lang="vi-VN" sz="1200"/>
            <a:t>Mỗi chủ đề lớn được thực hiện trong 3 hoặc 4 tuần, tuỳ theo thời lượng mạch nội dung quy định của Chương trình. </a:t>
          </a:r>
          <a:endParaRPr lang="en-US" sz="1200"/>
        </a:p>
      </dgm:t>
    </dgm:pt>
    <dgm:pt modelId="{B329CEC8-306B-4313-B8FC-181A4AC22D2B}" type="parTrans" cxnId="{8334EB1A-2B7D-4DEF-A7E4-619FAA293C40}">
      <dgm:prSet/>
      <dgm:spPr/>
      <dgm:t>
        <a:bodyPr/>
        <a:lstStyle/>
        <a:p>
          <a:endParaRPr lang="en-US"/>
        </a:p>
      </dgm:t>
    </dgm:pt>
    <dgm:pt modelId="{D02E92E9-2A1D-4B94-AA2F-E3DF339FBAC1}" type="sibTrans" cxnId="{8334EB1A-2B7D-4DEF-A7E4-619FAA293C40}">
      <dgm:prSet/>
      <dgm:spPr/>
      <dgm:t>
        <a:bodyPr/>
        <a:lstStyle/>
        <a:p>
          <a:endParaRPr lang="en-US"/>
        </a:p>
      </dgm:t>
    </dgm:pt>
    <dgm:pt modelId="{41A0C738-CF47-41C2-B8D9-993FB8D77A8A}">
      <dgm:prSet phldrT="[Text]" custT="1"/>
      <dgm:spPr/>
      <dgm:t>
        <a:bodyPr/>
        <a:lstStyle/>
        <a:p>
          <a:r>
            <a:rPr lang="vi-VN" sz="1200"/>
            <a:t>Mỗi tuần đều có 3 loại hình HĐTN được gắn kết thống nhất với cùng một nội dung xuyên suốt: SHDC, HĐGDTCĐ, SHL.</a:t>
          </a:r>
          <a:endParaRPr lang="en-US" sz="1200"/>
        </a:p>
      </dgm:t>
    </dgm:pt>
    <dgm:pt modelId="{50DD8984-B4C6-475A-91DC-80C7E7B305F2}" type="parTrans" cxnId="{BD805CB5-6F82-439E-8CCF-BFB7319234C1}">
      <dgm:prSet/>
      <dgm:spPr/>
      <dgm:t>
        <a:bodyPr/>
        <a:lstStyle/>
        <a:p>
          <a:endParaRPr lang="en-US"/>
        </a:p>
      </dgm:t>
    </dgm:pt>
    <dgm:pt modelId="{C76DF68D-2996-4404-AB9C-8BEF02E0E5DE}" type="sibTrans" cxnId="{BD805CB5-6F82-439E-8CCF-BFB7319234C1}">
      <dgm:prSet/>
      <dgm:spPr/>
      <dgm:t>
        <a:bodyPr/>
        <a:lstStyle/>
        <a:p>
          <a:endParaRPr lang="en-US"/>
        </a:p>
      </dgm:t>
    </dgm:pt>
    <dgm:pt modelId="{1927C585-24BE-464C-9CFF-88B640EAA3AB}">
      <dgm:prSet phldrT="[Text]" custT="1"/>
      <dgm:spPr/>
      <dgm:t>
        <a:bodyPr/>
        <a:lstStyle/>
        <a:p>
          <a:r>
            <a:rPr lang="vi-VN" sz="1200"/>
            <a:t>Hoạt động sau giờ học là khi HS vận dụng những kĩ năng mới vào thực tế cùng bạn bè, người thân và cộng đồng</a:t>
          </a:r>
          <a:endParaRPr lang="en-US" sz="1200"/>
        </a:p>
      </dgm:t>
    </dgm:pt>
    <dgm:pt modelId="{291DD42B-EF23-462F-B591-7C080DEC3D7D}" type="parTrans" cxnId="{EAD10EFE-2DF6-4772-A7C8-3471F52E7ABC}">
      <dgm:prSet/>
      <dgm:spPr/>
      <dgm:t>
        <a:bodyPr/>
        <a:lstStyle/>
        <a:p>
          <a:endParaRPr lang="en-US"/>
        </a:p>
      </dgm:t>
    </dgm:pt>
    <dgm:pt modelId="{EDA56FE4-8808-4FE6-827E-1E8694C2FD82}" type="sibTrans" cxnId="{EAD10EFE-2DF6-4772-A7C8-3471F52E7ABC}">
      <dgm:prSet/>
      <dgm:spPr/>
      <dgm:t>
        <a:bodyPr/>
        <a:lstStyle/>
        <a:p>
          <a:endParaRPr lang="en-US"/>
        </a:p>
      </dgm:t>
    </dgm:pt>
    <dgm:pt modelId="{08D22729-85DA-46CD-A317-A678B5A4CE7B}">
      <dgm:prSet phldrT="[Text]" custT="1"/>
      <dgm:spPr/>
      <dgm:t>
        <a:bodyPr/>
        <a:lstStyle/>
        <a:p>
          <a:r>
            <a:rPr lang="vi-VN" sz="1200"/>
            <a:t>Mục tự đánh giá sau chủ đề: Nhận xét, đánh giá kết quả HĐTN ở mức độ thường xuyên.</a:t>
          </a:r>
          <a:endParaRPr lang="en-US" sz="1200"/>
        </a:p>
      </dgm:t>
    </dgm:pt>
    <dgm:pt modelId="{FA575633-8F28-4B95-8D8B-8349D5A27E22}" type="parTrans" cxnId="{4BEF59C9-6406-4360-BA02-8388FEAFA7C1}">
      <dgm:prSet/>
      <dgm:spPr/>
      <dgm:t>
        <a:bodyPr/>
        <a:lstStyle/>
        <a:p>
          <a:endParaRPr lang="en-US"/>
        </a:p>
      </dgm:t>
    </dgm:pt>
    <dgm:pt modelId="{C634867A-A0AF-45AB-B84F-178B16C068B2}" type="sibTrans" cxnId="{4BEF59C9-6406-4360-BA02-8388FEAFA7C1}">
      <dgm:prSet/>
      <dgm:spPr/>
      <dgm:t>
        <a:bodyPr/>
        <a:lstStyle/>
        <a:p>
          <a:endParaRPr lang="en-US"/>
        </a:p>
      </dgm:t>
    </dgm:pt>
    <dgm:pt modelId="{39E32F5E-8DF1-4D3E-A6B8-4320E8053F3B}" type="pres">
      <dgm:prSet presAssocID="{03A08320-7AAB-4437-83DB-98DCF3273E3B}" presName="layout" presStyleCnt="0">
        <dgm:presLayoutVars>
          <dgm:chMax/>
          <dgm:chPref/>
          <dgm:dir/>
          <dgm:animOne val="branch"/>
          <dgm:animLvl val="lvl"/>
          <dgm:resizeHandles/>
        </dgm:presLayoutVars>
      </dgm:prSet>
      <dgm:spPr/>
    </dgm:pt>
    <dgm:pt modelId="{F494C55C-215F-4D34-90D0-EE0E4C3A1371}" type="pres">
      <dgm:prSet presAssocID="{E8DAD5E3-8FD5-4384-9373-6493AB31E32C}" presName="root" presStyleCnt="0">
        <dgm:presLayoutVars>
          <dgm:chMax/>
          <dgm:chPref val="4"/>
        </dgm:presLayoutVars>
      </dgm:prSet>
      <dgm:spPr/>
    </dgm:pt>
    <dgm:pt modelId="{5FB60320-91B7-427F-8C5A-96148CEC3E7B}" type="pres">
      <dgm:prSet presAssocID="{E8DAD5E3-8FD5-4384-9373-6493AB31E32C}" presName="rootComposite" presStyleCnt="0">
        <dgm:presLayoutVars/>
      </dgm:prSet>
      <dgm:spPr/>
    </dgm:pt>
    <dgm:pt modelId="{B209FE34-A54E-4340-B7BF-19DA11A56356}" type="pres">
      <dgm:prSet presAssocID="{E8DAD5E3-8FD5-4384-9373-6493AB31E32C}" presName="rootText" presStyleLbl="node0" presStyleIdx="0" presStyleCnt="1">
        <dgm:presLayoutVars>
          <dgm:chMax/>
          <dgm:chPref val="4"/>
        </dgm:presLayoutVars>
      </dgm:prSet>
      <dgm:spPr/>
    </dgm:pt>
    <dgm:pt modelId="{9F264ECA-2C19-43EC-9AC4-028830E6F175}" type="pres">
      <dgm:prSet presAssocID="{E8DAD5E3-8FD5-4384-9373-6493AB31E32C}" presName="childShape" presStyleCnt="0">
        <dgm:presLayoutVars>
          <dgm:chMax val="0"/>
          <dgm:chPref val="0"/>
        </dgm:presLayoutVars>
      </dgm:prSet>
      <dgm:spPr/>
    </dgm:pt>
    <dgm:pt modelId="{22B9AFFB-E6E1-4BBB-8250-E9E7BA02C80C}" type="pres">
      <dgm:prSet presAssocID="{E92965CA-46CC-42B1-AE7E-DE6B236A1363}" presName="childComposite" presStyleCnt="0">
        <dgm:presLayoutVars>
          <dgm:chMax val="0"/>
          <dgm:chPref val="0"/>
        </dgm:presLayoutVars>
      </dgm:prSet>
      <dgm:spPr/>
    </dgm:pt>
    <dgm:pt modelId="{B2BD0F27-89A7-4B50-AE4E-D3A20C86EC48}" type="pres">
      <dgm:prSet presAssocID="{E92965CA-46CC-42B1-AE7E-DE6B236A1363}" presName="Image" presStyleLbl="node1" presStyleIdx="0" presStyleCnt="5"/>
      <dgm:spPr/>
    </dgm:pt>
    <dgm:pt modelId="{04BA9262-ABF4-4B59-9827-1C7257C9EBA9}" type="pres">
      <dgm:prSet presAssocID="{E92965CA-46CC-42B1-AE7E-DE6B236A1363}" presName="childText" presStyleLbl="lnNode1" presStyleIdx="0" presStyleCnt="5">
        <dgm:presLayoutVars>
          <dgm:chMax val="0"/>
          <dgm:chPref val="0"/>
          <dgm:bulletEnabled val="1"/>
        </dgm:presLayoutVars>
      </dgm:prSet>
      <dgm:spPr/>
    </dgm:pt>
    <dgm:pt modelId="{70BCCA37-86B7-4BC1-87BA-5AF157A7B074}" type="pres">
      <dgm:prSet presAssocID="{D12F7900-B0EB-49B7-AD0D-B90F79434FC0}" presName="childComposite" presStyleCnt="0">
        <dgm:presLayoutVars>
          <dgm:chMax val="0"/>
          <dgm:chPref val="0"/>
        </dgm:presLayoutVars>
      </dgm:prSet>
      <dgm:spPr/>
    </dgm:pt>
    <dgm:pt modelId="{870A371B-C6C3-4C1B-BAE4-4E07FBA1C76D}" type="pres">
      <dgm:prSet presAssocID="{D12F7900-B0EB-49B7-AD0D-B90F79434FC0}" presName="Image" presStyleLbl="node1" presStyleIdx="1" presStyleCnt="5"/>
      <dgm:spPr/>
    </dgm:pt>
    <dgm:pt modelId="{FD107517-50AB-40A2-BD3B-15B9CD134FD7}" type="pres">
      <dgm:prSet presAssocID="{D12F7900-B0EB-49B7-AD0D-B90F79434FC0}" presName="childText" presStyleLbl="lnNode1" presStyleIdx="1" presStyleCnt="5">
        <dgm:presLayoutVars>
          <dgm:chMax val="0"/>
          <dgm:chPref val="0"/>
          <dgm:bulletEnabled val="1"/>
        </dgm:presLayoutVars>
      </dgm:prSet>
      <dgm:spPr/>
    </dgm:pt>
    <dgm:pt modelId="{141F243C-09FA-4846-84E5-FBB4DA4E37DE}" type="pres">
      <dgm:prSet presAssocID="{41A0C738-CF47-41C2-B8D9-993FB8D77A8A}" presName="childComposite" presStyleCnt="0">
        <dgm:presLayoutVars>
          <dgm:chMax val="0"/>
          <dgm:chPref val="0"/>
        </dgm:presLayoutVars>
      </dgm:prSet>
      <dgm:spPr/>
    </dgm:pt>
    <dgm:pt modelId="{91890C8D-4750-4F04-AECF-8FF76E1D841E}" type="pres">
      <dgm:prSet presAssocID="{41A0C738-CF47-41C2-B8D9-993FB8D77A8A}" presName="Image" presStyleLbl="node1" presStyleIdx="2" presStyleCnt="5"/>
      <dgm:spPr/>
    </dgm:pt>
    <dgm:pt modelId="{550967B9-3AA7-4280-9DF0-EEDA2AEFC7BF}" type="pres">
      <dgm:prSet presAssocID="{41A0C738-CF47-41C2-B8D9-993FB8D77A8A}" presName="childText" presStyleLbl="lnNode1" presStyleIdx="2" presStyleCnt="5">
        <dgm:presLayoutVars>
          <dgm:chMax val="0"/>
          <dgm:chPref val="0"/>
          <dgm:bulletEnabled val="1"/>
        </dgm:presLayoutVars>
      </dgm:prSet>
      <dgm:spPr/>
    </dgm:pt>
    <dgm:pt modelId="{9A0D21E1-3D20-473F-99BE-FAA200FC04DE}" type="pres">
      <dgm:prSet presAssocID="{1927C585-24BE-464C-9CFF-88B640EAA3AB}" presName="childComposite" presStyleCnt="0">
        <dgm:presLayoutVars>
          <dgm:chMax val="0"/>
          <dgm:chPref val="0"/>
        </dgm:presLayoutVars>
      </dgm:prSet>
      <dgm:spPr/>
    </dgm:pt>
    <dgm:pt modelId="{D9D1EEE6-687B-4385-B3E1-684F800DE946}" type="pres">
      <dgm:prSet presAssocID="{1927C585-24BE-464C-9CFF-88B640EAA3AB}" presName="Image" presStyleLbl="node1" presStyleIdx="3" presStyleCnt="5"/>
      <dgm:spPr/>
    </dgm:pt>
    <dgm:pt modelId="{D081C357-8F6E-435C-893A-81AD8A5576AF}" type="pres">
      <dgm:prSet presAssocID="{1927C585-24BE-464C-9CFF-88B640EAA3AB}" presName="childText" presStyleLbl="lnNode1" presStyleIdx="3" presStyleCnt="5">
        <dgm:presLayoutVars>
          <dgm:chMax val="0"/>
          <dgm:chPref val="0"/>
          <dgm:bulletEnabled val="1"/>
        </dgm:presLayoutVars>
      </dgm:prSet>
      <dgm:spPr/>
    </dgm:pt>
    <dgm:pt modelId="{4CA3A448-3FE3-4850-9CC2-F864C83E1A41}" type="pres">
      <dgm:prSet presAssocID="{08D22729-85DA-46CD-A317-A678B5A4CE7B}" presName="childComposite" presStyleCnt="0">
        <dgm:presLayoutVars>
          <dgm:chMax val="0"/>
          <dgm:chPref val="0"/>
        </dgm:presLayoutVars>
      </dgm:prSet>
      <dgm:spPr/>
    </dgm:pt>
    <dgm:pt modelId="{AD239585-D1DA-42BA-9942-BE126A4DC379}" type="pres">
      <dgm:prSet presAssocID="{08D22729-85DA-46CD-A317-A678B5A4CE7B}" presName="Image" presStyleLbl="node1" presStyleIdx="4" presStyleCnt="5"/>
      <dgm:spPr/>
    </dgm:pt>
    <dgm:pt modelId="{8E8E4CF3-1B34-4EA4-858A-C985002879A5}" type="pres">
      <dgm:prSet presAssocID="{08D22729-85DA-46CD-A317-A678B5A4CE7B}" presName="childText" presStyleLbl="lnNode1" presStyleIdx="4" presStyleCnt="5">
        <dgm:presLayoutVars>
          <dgm:chMax val="0"/>
          <dgm:chPref val="0"/>
          <dgm:bulletEnabled val="1"/>
        </dgm:presLayoutVars>
      </dgm:prSet>
      <dgm:spPr/>
    </dgm:pt>
  </dgm:ptLst>
  <dgm:cxnLst>
    <dgm:cxn modelId="{8334EB1A-2B7D-4DEF-A7E4-619FAA293C40}" srcId="{E8DAD5E3-8FD5-4384-9373-6493AB31E32C}" destId="{D12F7900-B0EB-49B7-AD0D-B90F79434FC0}" srcOrd="1" destOrd="0" parTransId="{B329CEC8-306B-4313-B8FC-181A4AC22D2B}" sibTransId="{D02E92E9-2A1D-4B94-AA2F-E3DF339FBAC1}"/>
    <dgm:cxn modelId="{6E2A771D-3CAF-492C-BCBB-2D532E1FEA7B}" type="presOf" srcId="{E8DAD5E3-8FD5-4384-9373-6493AB31E32C}" destId="{B209FE34-A54E-4340-B7BF-19DA11A56356}" srcOrd="0" destOrd="0" presId="urn:microsoft.com/office/officeart/2008/layout/PictureAccentList"/>
    <dgm:cxn modelId="{1E74321F-BAF3-4B1A-BCDF-3A95874B93D1}" srcId="{03A08320-7AAB-4437-83DB-98DCF3273E3B}" destId="{E8DAD5E3-8FD5-4384-9373-6493AB31E32C}" srcOrd="0" destOrd="0" parTransId="{2B28938A-2EB5-4451-B811-E4D4C870259F}" sibTransId="{09A8A8FF-430D-4834-A3C9-89D48E1A63E9}"/>
    <dgm:cxn modelId="{B5AA8E3D-8BB3-483A-A958-C7C5D16936AE}" type="presOf" srcId="{D12F7900-B0EB-49B7-AD0D-B90F79434FC0}" destId="{FD107517-50AB-40A2-BD3B-15B9CD134FD7}" srcOrd="0" destOrd="0" presId="urn:microsoft.com/office/officeart/2008/layout/PictureAccentList"/>
    <dgm:cxn modelId="{AA7E6B48-861A-4352-ABB4-6CA21AEFECC5}" type="presOf" srcId="{1927C585-24BE-464C-9CFF-88B640EAA3AB}" destId="{D081C357-8F6E-435C-893A-81AD8A5576AF}" srcOrd="0" destOrd="0" presId="urn:microsoft.com/office/officeart/2008/layout/PictureAccentList"/>
    <dgm:cxn modelId="{C304B18E-5ED2-409C-8764-9CBF81E5FAD0}" type="presOf" srcId="{08D22729-85DA-46CD-A317-A678B5A4CE7B}" destId="{8E8E4CF3-1B34-4EA4-858A-C985002879A5}" srcOrd="0" destOrd="0" presId="urn:microsoft.com/office/officeart/2008/layout/PictureAccentList"/>
    <dgm:cxn modelId="{576E39A6-0DB0-4AF5-9A91-936A81646CC6}" type="presOf" srcId="{41A0C738-CF47-41C2-B8D9-993FB8D77A8A}" destId="{550967B9-3AA7-4280-9DF0-EEDA2AEFC7BF}" srcOrd="0" destOrd="0" presId="urn:microsoft.com/office/officeart/2008/layout/PictureAccentList"/>
    <dgm:cxn modelId="{0F38A5AB-6B66-4A8E-B792-0B4EB4196DD0}" srcId="{E8DAD5E3-8FD5-4384-9373-6493AB31E32C}" destId="{E92965CA-46CC-42B1-AE7E-DE6B236A1363}" srcOrd="0" destOrd="0" parTransId="{261C4073-2BBF-4B85-9D69-B2EC7855065A}" sibTransId="{DCB85CD3-FD95-4672-BA01-7F3F54A19DF3}"/>
    <dgm:cxn modelId="{DACBBCB2-2DB8-4155-B0DB-9E57D6267184}" type="presOf" srcId="{E92965CA-46CC-42B1-AE7E-DE6B236A1363}" destId="{04BA9262-ABF4-4B59-9827-1C7257C9EBA9}" srcOrd="0" destOrd="0" presId="urn:microsoft.com/office/officeart/2008/layout/PictureAccentList"/>
    <dgm:cxn modelId="{BD805CB5-6F82-439E-8CCF-BFB7319234C1}" srcId="{E8DAD5E3-8FD5-4384-9373-6493AB31E32C}" destId="{41A0C738-CF47-41C2-B8D9-993FB8D77A8A}" srcOrd="2" destOrd="0" parTransId="{50DD8984-B4C6-475A-91DC-80C7E7B305F2}" sibTransId="{C76DF68D-2996-4404-AB9C-8BEF02E0E5DE}"/>
    <dgm:cxn modelId="{4BEF59C9-6406-4360-BA02-8388FEAFA7C1}" srcId="{E8DAD5E3-8FD5-4384-9373-6493AB31E32C}" destId="{08D22729-85DA-46CD-A317-A678B5A4CE7B}" srcOrd="4" destOrd="0" parTransId="{FA575633-8F28-4B95-8D8B-8349D5A27E22}" sibTransId="{C634867A-A0AF-45AB-B84F-178B16C068B2}"/>
    <dgm:cxn modelId="{2C939AD1-CFA8-416C-9B4E-9640ED104BF4}" type="presOf" srcId="{03A08320-7AAB-4437-83DB-98DCF3273E3B}" destId="{39E32F5E-8DF1-4D3E-A6B8-4320E8053F3B}" srcOrd="0" destOrd="0" presId="urn:microsoft.com/office/officeart/2008/layout/PictureAccentList"/>
    <dgm:cxn modelId="{EAD10EFE-2DF6-4772-A7C8-3471F52E7ABC}" srcId="{E8DAD5E3-8FD5-4384-9373-6493AB31E32C}" destId="{1927C585-24BE-464C-9CFF-88B640EAA3AB}" srcOrd="3" destOrd="0" parTransId="{291DD42B-EF23-462F-B591-7C080DEC3D7D}" sibTransId="{EDA56FE4-8808-4FE6-827E-1E8694C2FD82}"/>
    <dgm:cxn modelId="{24FF2ECB-BDE3-4AA1-BEDE-B8BE22F30066}" type="presParOf" srcId="{39E32F5E-8DF1-4D3E-A6B8-4320E8053F3B}" destId="{F494C55C-215F-4D34-90D0-EE0E4C3A1371}" srcOrd="0" destOrd="0" presId="urn:microsoft.com/office/officeart/2008/layout/PictureAccentList"/>
    <dgm:cxn modelId="{A5BE8F97-DCA6-4226-99DD-8DE9B5B59C22}" type="presParOf" srcId="{F494C55C-215F-4D34-90D0-EE0E4C3A1371}" destId="{5FB60320-91B7-427F-8C5A-96148CEC3E7B}" srcOrd="0" destOrd="0" presId="urn:microsoft.com/office/officeart/2008/layout/PictureAccentList"/>
    <dgm:cxn modelId="{66897494-66D8-4C21-AAC2-26589C937B92}" type="presParOf" srcId="{5FB60320-91B7-427F-8C5A-96148CEC3E7B}" destId="{B209FE34-A54E-4340-B7BF-19DA11A56356}" srcOrd="0" destOrd="0" presId="urn:microsoft.com/office/officeart/2008/layout/PictureAccentList"/>
    <dgm:cxn modelId="{CF4CE0D9-AFBE-4765-85DF-8AAE917D829B}" type="presParOf" srcId="{F494C55C-215F-4D34-90D0-EE0E4C3A1371}" destId="{9F264ECA-2C19-43EC-9AC4-028830E6F175}" srcOrd="1" destOrd="0" presId="urn:microsoft.com/office/officeart/2008/layout/PictureAccentList"/>
    <dgm:cxn modelId="{7F88E858-BA4D-41CD-9895-73A7EC144E6B}" type="presParOf" srcId="{9F264ECA-2C19-43EC-9AC4-028830E6F175}" destId="{22B9AFFB-E6E1-4BBB-8250-E9E7BA02C80C}" srcOrd="0" destOrd="0" presId="urn:microsoft.com/office/officeart/2008/layout/PictureAccentList"/>
    <dgm:cxn modelId="{B4685F5E-C89C-4D7D-A164-161435789064}" type="presParOf" srcId="{22B9AFFB-E6E1-4BBB-8250-E9E7BA02C80C}" destId="{B2BD0F27-89A7-4B50-AE4E-D3A20C86EC48}" srcOrd="0" destOrd="0" presId="urn:microsoft.com/office/officeart/2008/layout/PictureAccentList"/>
    <dgm:cxn modelId="{15A35E03-63EE-4C17-8D43-663461B2D5F3}" type="presParOf" srcId="{22B9AFFB-E6E1-4BBB-8250-E9E7BA02C80C}" destId="{04BA9262-ABF4-4B59-9827-1C7257C9EBA9}" srcOrd="1" destOrd="0" presId="urn:microsoft.com/office/officeart/2008/layout/PictureAccentList"/>
    <dgm:cxn modelId="{E7FB52C5-EBD1-4561-8891-CC962929B72D}" type="presParOf" srcId="{9F264ECA-2C19-43EC-9AC4-028830E6F175}" destId="{70BCCA37-86B7-4BC1-87BA-5AF157A7B074}" srcOrd="1" destOrd="0" presId="urn:microsoft.com/office/officeart/2008/layout/PictureAccentList"/>
    <dgm:cxn modelId="{BF3DD141-F3F1-4650-9D21-0E5771E7D851}" type="presParOf" srcId="{70BCCA37-86B7-4BC1-87BA-5AF157A7B074}" destId="{870A371B-C6C3-4C1B-BAE4-4E07FBA1C76D}" srcOrd="0" destOrd="0" presId="urn:microsoft.com/office/officeart/2008/layout/PictureAccentList"/>
    <dgm:cxn modelId="{FB6AA105-58F9-413F-A051-4FD9F0C42EED}" type="presParOf" srcId="{70BCCA37-86B7-4BC1-87BA-5AF157A7B074}" destId="{FD107517-50AB-40A2-BD3B-15B9CD134FD7}" srcOrd="1" destOrd="0" presId="urn:microsoft.com/office/officeart/2008/layout/PictureAccentList"/>
    <dgm:cxn modelId="{8371A022-B1F4-4465-B48E-E2D01B369BD0}" type="presParOf" srcId="{9F264ECA-2C19-43EC-9AC4-028830E6F175}" destId="{141F243C-09FA-4846-84E5-FBB4DA4E37DE}" srcOrd="2" destOrd="0" presId="urn:microsoft.com/office/officeart/2008/layout/PictureAccentList"/>
    <dgm:cxn modelId="{6FD7F4C3-91B2-4F2B-8EA9-717630616A30}" type="presParOf" srcId="{141F243C-09FA-4846-84E5-FBB4DA4E37DE}" destId="{91890C8D-4750-4F04-AECF-8FF76E1D841E}" srcOrd="0" destOrd="0" presId="urn:microsoft.com/office/officeart/2008/layout/PictureAccentList"/>
    <dgm:cxn modelId="{AB703C11-711F-417B-A0C1-CBB6C99A75B8}" type="presParOf" srcId="{141F243C-09FA-4846-84E5-FBB4DA4E37DE}" destId="{550967B9-3AA7-4280-9DF0-EEDA2AEFC7BF}" srcOrd="1" destOrd="0" presId="urn:microsoft.com/office/officeart/2008/layout/PictureAccentList"/>
    <dgm:cxn modelId="{7F4799EB-50EB-4C89-869B-A022A74C4F46}" type="presParOf" srcId="{9F264ECA-2C19-43EC-9AC4-028830E6F175}" destId="{9A0D21E1-3D20-473F-99BE-FAA200FC04DE}" srcOrd="3" destOrd="0" presId="urn:microsoft.com/office/officeart/2008/layout/PictureAccentList"/>
    <dgm:cxn modelId="{D711F426-4BDB-41B1-9C78-4DBE2A61472C}" type="presParOf" srcId="{9A0D21E1-3D20-473F-99BE-FAA200FC04DE}" destId="{D9D1EEE6-687B-4385-B3E1-684F800DE946}" srcOrd="0" destOrd="0" presId="urn:microsoft.com/office/officeart/2008/layout/PictureAccentList"/>
    <dgm:cxn modelId="{9491CD12-C3B9-4591-A7FA-F2B71A19B41E}" type="presParOf" srcId="{9A0D21E1-3D20-473F-99BE-FAA200FC04DE}" destId="{D081C357-8F6E-435C-893A-81AD8A5576AF}" srcOrd="1" destOrd="0" presId="urn:microsoft.com/office/officeart/2008/layout/PictureAccentList"/>
    <dgm:cxn modelId="{8C86E025-F462-41F9-9004-DA9F680CA550}" type="presParOf" srcId="{9F264ECA-2C19-43EC-9AC4-028830E6F175}" destId="{4CA3A448-3FE3-4850-9CC2-F864C83E1A41}" srcOrd="4" destOrd="0" presId="urn:microsoft.com/office/officeart/2008/layout/PictureAccentList"/>
    <dgm:cxn modelId="{6A903B97-E842-465E-BE71-0A8DE0C23FAF}" type="presParOf" srcId="{4CA3A448-3FE3-4850-9CC2-F864C83E1A41}" destId="{AD239585-D1DA-42BA-9942-BE126A4DC379}" srcOrd="0" destOrd="0" presId="urn:microsoft.com/office/officeart/2008/layout/PictureAccentList"/>
    <dgm:cxn modelId="{B680FF05-16EA-42AD-9944-53C7F8BF1A99}" type="presParOf" srcId="{4CA3A448-3FE3-4850-9CC2-F864C83E1A41}" destId="{8E8E4CF3-1B34-4EA4-858A-C985002879A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9FE34-A54E-4340-B7BF-19DA11A56356}">
      <dsp:nvSpPr>
        <dsp:cNvPr id="0" name=""/>
        <dsp:cNvSpPr/>
      </dsp:nvSpPr>
      <dsp:spPr>
        <a:xfrm>
          <a:off x="1512065" y="58"/>
          <a:ext cx="4547288" cy="71554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vi-VN" sz="1800" b="1" kern="1200"/>
            <a:t>CUỐN SÁCH BAO GỒM 9 CHỦ ĐỀ VÀ MỘT TUẦN TỔNG KẾT.</a:t>
          </a:r>
          <a:endParaRPr lang="en-US" sz="1800" b="1" kern="1200" dirty="0">
            <a:solidFill>
              <a:schemeClr val="bg1"/>
            </a:solidFill>
            <a:latin typeface="Arial (Body)"/>
          </a:endParaRPr>
        </a:p>
      </dsp:txBody>
      <dsp:txXfrm>
        <a:off x="1533023" y="21016"/>
        <a:ext cx="4505372" cy="673633"/>
      </dsp:txXfrm>
    </dsp:sp>
    <dsp:sp modelId="{B2BD0F27-89A7-4B50-AE4E-D3A20C86EC48}">
      <dsp:nvSpPr>
        <dsp:cNvPr id="0" name=""/>
        <dsp:cNvSpPr/>
      </dsp:nvSpPr>
      <dsp:spPr>
        <a:xfrm>
          <a:off x="1512065" y="844406"/>
          <a:ext cx="715549" cy="715549"/>
        </a:xfrm>
        <a:prstGeom prst="roundRect">
          <a:avLst>
            <a:gd name="adj" fmla="val 166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A9262-ABF4-4B59-9827-1C7257C9EBA9}">
      <dsp:nvSpPr>
        <dsp:cNvPr id="0" name=""/>
        <dsp:cNvSpPr/>
      </dsp:nvSpPr>
      <dsp:spPr>
        <a:xfrm>
          <a:off x="2270548" y="844406"/>
          <a:ext cx="3788806" cy="715549"/>
        </a:xfrm>
        <a:prstGeom prst="roundRect">
          <a:avLst>
            <a:gd name="adj" fmla="val 166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vi-VN" sz="1200" kern="1200"/>
            <a:t>Mục tiêu của chủ đề lớn: Mục tiêu và yêu cầu cần đạt của chủ đề, bám sát theo yêu cầu cần đạt của Chương trình.</a:t>
          </a:r>
          <a:endParaRPr lang="en-US" sz="1200" kern="1200"/>
        </a:p>
      </dsp:txBody>
      <dsp:txXfrm>
        <a:off x="2305485" y="879343"/>
        <a:ext cx="3718932" cy="645675"/>
      </dsp:txXfrm>
    </dsp:sp>
    <dsp:sp modelId="{870A371B-C6C3-4C1B-BAE4-4E07FBA1C76D}">
      <dsp:nvSpPr>
        <dsp:cNvPr id="0" name=""/>
        <dsp:cNvSpPr/>
      </dsp:nvSpPr>
      <dsp:spPr>
        <a:xfrm>
          <a:off x="1512065" y="1645821"/>
          <a:ext cx="715549" cy="715549"/>
        </a:xfrm>
        <a:prstGeom prst="roundRect">
          <a:avLst>
            <a:gd name="adj" fmla="val 1667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107517-50AB-40A2-BD3B-15B9CD134FD7}">
      <dsp:nvSpPr>
        <dsp:cNvPr id="0" name=""/>
        <dsp:cNvSpPr/>
      </dsp:nvSpPr>
      <dsp:spPr>
        <a:xfrm>
          <a:off x="2270548" y="1645821"/>
          <a:ext cx="3788806" cy="715549"/>
        </a:xfrm>
        <a:prstGeom prst="roundRect">
          <a:avLst>
            <a:gd name="adj" fmla="val 1667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vi-VN" sz="1200" kern="1200"/>
            <a:t>Mỗi chủ đề lớn được thực hiện trong 3 hoặc 4 tuần, tuỳ theo thời lượng mạch nội dung quy định của Chương trình. </a:t>
          </a:r>
          <a:endParaRPr lang="en-US" sz="1200" kern="1200"/>
        </a:p>
      </dsp:txBody>
      <dsp:txXfrm>
        <a:off x="2305485" y="1680758"/>
        <a:ext cx="3718932" cy="645675"/>
      </dsp:txXfrm>
    </dsp:sp>
    <dsp:sp modelId="{91890C8D-4750-4F04-AECF-8FF76E1D841E}">
      <dsp:nvSpPr>
        <dsp:cNvPr id="0" name=""/>
        <dsp:cNvSpPr/>
      </dsp:nvSpPr>
      <dsp:spPr>
        <a:xfrm>
          <a:off x="1512065" y="2447236"/>
          <a:ext cx="715549" cy="715549"/>
        </a:xfrm>
        <a:prstGeom prst="roundRect">
          <a:avLst>
            <a:gd name="adj" fmla="val 1667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0967B9-3AA7-4280-9DF0-EEDA2AEFC7BF}">
      <dsp:nvSpPr>
        <dsp:cNvPr id="0" name=""/>
        <dsp:cNvSpPr/>
      </dsp:nvSpPr>
      <dsp:spPr>
        <a:xfrm>
          <a:off x="2270548" y="2447236"/>
          <a:ext cx="3788806" cy="715549"/>
        </a:xfrm>
        <a:prstGeom prst="roundRect">
          <a:avLst>
            <a:gd name="adj" fmla="val 1667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vi-VN" sz="1200" kern="1200"/>
            <a:t>Mỗi tuần đều có 3 loại hình HĐTN được gắn kết thống nhất với cùng một nội dung xuyên suốt: SHDC, HĐGDTCĐ, SHL.</a:t>
          </a:r>
          <a:endParaRPr lang="en-US" sz="1200" kern="1200"/>
        </a:p>
      </dsp:txBody>
      <dsp:txXfrm>
        <a:off x="2305485" y="2482173"/>
        <a:ext cx="3718932" cy="645675"/>
      </dsp:txXfrm>
    </dsp:sp>
    <dsp:sp modelId="{D9D1EEE6-687B-4385-B3E1-684F800DE946}">
      <dsp:nvSpPr>
        <dsp:cNvPr id="0" name=""/>
        <dsp:cNvSpPr/>
      </dsp:nvSpPr>
      <dsp:spPr>
        <a:xfrm>
          <a:off x="1512065" y="3248652"/>
          <a:ext cx="715549" cy="715549"/>
        </a:xfrm>
        <a:prstGeom prst="roundRect">
          <a:avLst>
            <a:gd name="adj" fmla="val 1667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81C357-8F6E-435C-893A-81AD8A5576AF}">
      <dsp:nvSpPr>
        <dsp:cNvPr id="0" name=""/>
        <dsp:cNvSpPr/>
      </dsp:nvSpPr>
      <dsp:spPr>
        <a:xfrm>
          <a:off x="2270548" y="3248652"/>
          <a:ext cx="3788806" cy="715549"/>
        </a:xfrm>
        <a:prstGeom prst="roundRect">
          <a:avLst>
            <a:gd name="adj" fmla="val 1667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vi-VN" sz="1200" kern="1200"/>
            <a:t>Hoạt động sau giờ học là khi HS vận dụng những kĩ năng mới vào thực tế cùng bạn bè, người thân và cộng đồng</a:t>
          </a:r>
          <a:endParaRPr lang="en-US" sz="1200" kern="1200"/>
        </a:p>
      </dsp:txBody>
      <dsp:txXfrm>
        <a:off x="2305485" y="3283589"/>
        <a:ext cx="3718932" cy="645675"/>
      </dsp:txXfrm>
    </dsp:sp>
    <dsp:sp modelId="{AD239585-D1DA-42BA-9942-BE126A4DC379}">
      <dsp:nvSpPr>
        <dsp:cNvPr id="0" name=""/>
        <dsp:cNvSpPr/>
      </dsp:nvSpPr>
      <dsp:spPr>
        <a:xfrm>
          <a:off x="1512065" y="4050067"/>
          <a:ext cx="715549" cy="715549"/>
        </a:xfrm>
        <a:prstGeom prst="roundRect">
          <a:avLst>
            <a:gd name="adj" fmla="val 1667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8E4CF3-1B34-4EA4-858A-C985002879A5}">
      <dsp:nvSpPr>
        <dsp:cNvPr id="0" name=""/>
        <dsp:cNvSpPr/>
      </dsp:nvSpPr>
      <dsp:spPr>
        <a:xfrm>
          <a:off x="2270548" y="4050067"/>
          <a:ext cx="3788806" cy="715549"/>
        </a:xfrm>
        <a:prstGeom prst="roundRect">
          <a:avLst>
            <a:gd name="adj" fmla="val 1667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vi-VN" sz="1200" kern="1200"/>
            <a:t>Mục tự đánh giá sau chủ đề: Nhận xét, đánh giá kết quả HĐTN ở mức độ thường xuyên.</a:t>
          </a:r>
          <a:endParaRPr lang="en-US" sz="1200" kern="1200"/>
        </a:p>
      </dsp:txBody>
      <dsp:txXfrm>
        <a:off x="2305485" y="4085004"/>
        <a:ext cx="3718932" cy="645675"/>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23F6FC-AD80-4D6C-8657-099A388930FF}" type="datetimeFigureOut">
              <a:rPr lang="en-US" smtClean="0"/>
              <a:t>2/23/2024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FECB34-21DE-4212-9FDC-14BB596301E8}" type="slidenum">
              <a:rPr lang="en-US" smtClean="0"/>
              <a:t>‹#›</a:t>
            </a:fld>
            <a:endParaRPr lang="en-US"/>
          </a:p>
        </p:txBody>
      </p:sp>
    </p:spTree>
    <p:extLst>
      <p:ext uri="{BB962C8B-B14F-4D97-AF65-F5344CB8AC3E}">
        <p14:creationId xmlns:p14="http://schemas.microsoft.com/office/powerpoint/2010/main" val="100939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FECB34-21DE-4212-9FDC-14BB596301E8}" type="slidenum">
              <a:rPr lang="en-US" smtClean="0"/>
              <a:t>2</a:t>
            </a:fld>
            <a:endParaRPr lang="en-US"/>
          </a:p>
        </p:txBody>
      </p:sp>
    </p:spTree>
    <p:extLst>
      <p:ext uri="{BB962C8B-B14F-4D97-AF65-F5344CB8AC3E}">
        <p14:creationId xmlns:p14="http://schemas.microsoft.com/office/powerpoint/2010/main" val="3023958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FECB34-21DE-4212-9FDC-14BB596301E8}" type="slidenum">
              <a:rPr lang="en-US" smtClean="0"/>
              <a:t>12</a:t>
            </a:fld>
            <a:endParaRPr lang="en-US"/>
          </a:p>
        </p:txBody>
      </p:sp>
    </p:spTree>
    <p:extLst>
      <p:ext uri="{BB962C8B-B14F-4D97-AF65-F5344CB8AC3E}">
        <p14:creationId xmlns:p14="http://schemas.microsoft.com/office/powerpoint/2010/main" val="3347529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697277-7A13-41CB-BDD9-5E93DD44B657}" type="datetimeFigureOut">
              <a:rPr lang="en-US" smtClean="0"/>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319907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97277-7A13-41CB-BDD9-5E93DD44B657}" type="datetimeFigureOut">
              <a:rPr lang="en-US" smtClean="0"/>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09911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97277-7A13-41CB-BDD9-5E93DD44B657}" type="datetimeFigureOut">
              <a:rPr lang="en-US" smtClean="0"/>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95873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697277-7A13-41CB-BDD9-5E93DD44B657}" type="datetimeFigureOut">
              <a:rPr lang="en-US" smtClean="0"/>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161205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697277-7A13-41CB-BDD9-5E93DD44B657}" type="datetimeFigureOut">
              <a:rPr lang="en-US" smtClean="0"/>
              <a:t>2/23/2024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28565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697277-7A13-41CB-BDD9-5E93DD44B657}" type="datetimeFigureOut">
              <a:rPr lang="en-US" smtClean="0"/>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951544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697277-7A13-41CB-BDD9-5E93DD44B657}" type="datetimeFigureOut">
              <a:rPr lang="en-US" smtClean="0"/>
              <a:t>2/23/2024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65910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697277-7A13-41CB-BDD9-5E93DD44B657}" type="datetimeFigureOut">
              <a:rPr lang="en-US" smtClean="0"/>
              <a:t>2/23/2024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517436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697277-7A13-41CB-BDD9-5E93DD44B657}" type="datetimeFigureOut">
              <a:rPr lang="en-US" smtClean="0"/>
              <a:t>2/23/2024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1522576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697277-7A13-41CB-BDD9-5E93DD44B657}" type="datetimeFigureOut">
              <a:rPr lang="en-US" smtClean="0"/>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157249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697277-7A13-41CB-BDD9-5E93DD44B657}" type="datetimeFigureOut">
              <a:rPr lang="en-US" smtClean="0"/>
              <a:t>2/23/2024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46248-0222-4A3A-B22E-4E2A0B918D57}" type="slidenum">
              <a:rPr lang="en-US" smtClean="0"/>
              <a:t>‹#›</a:t>
            </a:fld>
            <a:endParaRPr lang="en-US"/>
          </a:p>
        </p:txBody>
      </p:sp>
    </p:spTree>
    <p:extLst>
      <p:ext uri="{BB962C8B-B14F-4D97-AF65-F5344CB8AC3E}">
        <p14:creationId xmlns:p14="http://schemas.microsoft.com/office/powerpoint/2010/main" val="2115824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97277-7A13-41CB-BDD9-5E93DD44B657}" type="datetimeFigureOut">
              <a:rPr lang="en-US" smtClean="0"/>
              <a:t>2/23/2024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46248-0222-4A3A-B22E-4E2A0B918D57}" type="slidenum">
              <a:rPr lang="en-US" smtClean="0"/>
              <a:t>‹#›</a:t>
            </a:fld>
            <a:endParaRPr lang="en-US"/>
          </a:p>
        </p:txBody>
      </p:sp>
    </p:spTree>
    <p:extLst>
      <p:ext uri="{BB962C8B-B14F-4D97-AF65-F5344CB8AC3E}">
        <p14:creationId xmlns:p14="http://schemas.microsoft.com/office/powerpoint/2010/main" val="390425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18" Type="http://schemas.openxmlformats.org/officeDocument/2006/relationships/image" Target="../media/image17.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jpg"/><Relationship Id="rId17" Type="http://schemas.openxmlformats.org/officeDocument/2006/relationships/image" Target="../media/image16.jpg"/><Relationship Id="rId2" Type="http://schemas.openxmlformats.org/officeDocument/2006/relationships/image" Target="../media/image6.png"/><Relationship Id="rId16" Type="http://schemas.openxmlformats.org/officeDocument/2006/relationships/image" Target="../media/image15.jpg"/><Relationship Id="rId20"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jpg"/><Relationship Id="rId5" Type="http://schemas.openxmlformats.org/officeDocument/2006/relationships/diagramQuickStyle" Target="../diagrams/quickStyle1.xml"/><Relationship Id="rId15" Type="http://schemas.openxmlformats.org/officeDocument/2006/relationships/image" Target="../media/image14.jpg"/><Relationship Id="rId10" Type="http://schemas.openxmlformats.org/officeDocument/2006/relationships/image" Target="../media/image9.png"/><Relationship Id="rId19" Type="http://schemas.openxmlformats.org/officeDocument/2006/relationships/image" Target="../media/image18.jpg"/><Relationship Id="rId4" Type="http://schemas.openxmlformats.org/officeDocument/2006/relationships/diagramLayout" Target="../diagrams/layout1.xml"/><Relationship Id="rId9" Type="http://schemas.openxmlformats.org/officeDocument/2006/relationships/image" Target="../media/image8.png"/><Relationship Id="rId1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8284" cy="6857999"/>
          </a:xfrm>
          <a:prstGeom prst="rect">
            <a:avLst/>
          </a:prstGeom>
        </p:spPr>
      </p:pic>
      <p:sp>
        <p:nvSpPr>
          <p:cNvPr id="5" name="TextBox 4">
            <a:extLst>
              <a:ext uri="{FF2B5EF4-FFF2-40B4-BE49-F238E27FC236}">
                <a16:creationId xmlns:a16="http://schemas.microsoft.com/office/drawing/2014/main" id="{D3CBFF0F-280B-43A7-8C33-B7CBB41B455A}"/>
              </a:ext>
            </a:extLst>
          </p:cNvPr>
          <p:cNvSpPr txBox="1"/>
          <p:nvPr/>
        </p:nvSpPr>
        <p:spPr>
          <a:xfrm>
            <a:off x="2508674" y="888377"/>
            <a:ext cx="6765722" cy="830997"/>
          </a:xfrm>
          <a:prstGeom prst="rect">
            <a:avLst/>
          </a:prstGeom>
          <a:noFill/>
        </p:spPr>
        <p:txBody>
          <a:bodyPr wrap="square" rtlCol="0">
            <a:spAutoFit/>
          </a:bodyPr>
          <a:lstStyle/>
          <a:p>
            <a:pPr algn="ctr"/>
            <a:r>
              <a:rPr lang="en-US" sz="2400" b="1" dirty="0">
                <a:solidFill>
                  <a:srgbClr val="D0A955"/>
                </a:solidFill>
                <a:latin typeface="Segoe UI" panose="020B0502040204020203" pitchFamily="34" charset="0"/>
                <a:ea typeface="Open Sans Extrabold" panose="020B0906030804020204" pitchFamily="34" charset="0"/>
                <a:cs typeface="Segoe UI" panose="020B0502040204020203" pitchFamily="34" charset="0"/>
              </a:rPr>
              <a:t>BỘ SÁCH GIÁO KHOA</a:t>
            </a:r>
          </a:p>
          <a:p>
            <a:pPr algn="ctr"/>
            <a:r>
              <a:rPr lang="en-US" sz="2400" b="1" dirty="0">
                <a:solidFill>
                  <a:srgbClr val="72BE43"/>
                </a:solidFill>
                <a:latin typeface="Segoe UI" panose="020B0502040204020203" pitchFamily="34" charset="0"/>
                <a:ea typeface="Open Sans Extrabold" panose="020B0906030804020204" pitchFamily="34" charset="0"/>
                <a:cs typeface="Segoe UI" panose="020B0502040204020203" pitchFamily="34" charset="0"/>
              </a:rPr>
              <a:t>KẾT NỐI TRI THỨC VỚI CUỘC SỐNG</a:t>
            </a:r>
          </a:p>
        </p:txBody>
      </p:sp>
      <p:pic>
        <p:nvPicPr>
          <p:cNvPr id="6" name="Picture 5">
            <a:extLst>
              <a:ext uri="{FF2B5EF4-FFF2-40B4-BE49-F238E27FC236}">
                <a16:creationId xmlns:a16="http://schemas.microsoft.com/office/drawing/2014/main" id="{6A5C0F38-3988-40ED-A9FC-498110CEE9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5907" y="1739683"/>
            <a:ext cx="1371256" cy="495112"/>
          </a:xfrm>
          <a:prstGeom prst="rect">
            <a:avLst/>
          </a:prstGeom>
        </p:spPr>
      </p:pic>
      <p:sp>
        <p:nvSpPr>
          <p:cNvPr id="7" name="TextBox 6">
            <a:extLst>
              <a:ext uri="{FF2B5EF4-FFF2-40B4-BE49-F238E27FC236}">
                <a16:creationId xmlns:a16="http://schemas.microsoft.com/office/drawing/2014/main" id="{18F602BB-E207-4B94-9870-1007948A2EA5}"/>
              </a:ext>
            </a:extLst>
          </p:cNvPr>
          <p:cNvSpPr txBox="1"/>
          <p:nvPr/>
        </p:nvSpPr>
        <p:spPr>
          <a:xfrm>
            <a:off x="5342056" y="1767676"/>
            <a:ext cx="1098958" cy="430887"/>
          </a:xfrm>
          <a:prstGeom prst="rect">
            <a:avLst/>
          </a:prstGeom>
          <a:noFill/>
        </p:spPr>
        <p:txBody>
          <a:bodyPr wrap="square" rtlCol="0">
            <a:spAutoFit/>
          </a:bodyPr>
          <a:lstStyle/>
          <a:p>
            <a:pPr algn="ctr"/>
            <a:r>
              <a:rPr lang="en-US" sz="2200" b="1">
                <a:solidFill>
                  <a:schemeClr val="bg1"/>
                </a:solidFill>
                <a:latin typeface="Segoe UI" panose="020B0502040204020203" pitchFamily="34" charset="0"/>
                <a:ea typeface="Open Sans Extrabold" panose="020B0906030804020204" pitchFamily="34" charset="0"/>
                <a:cs typeface="Segoe UI" panose="020B0502040204020203" pitchFamily="34" charset="0"/>
              </a:rPr>
              <a:t>LỚP 5</a:t>
            </a:r>
            <a:endParaRPr lang="en-US" sz="2200" b="1" dirty="0">
              <a:solidFill>
                <a:schemeClr val="bg1"/>
              </a:solidFill>
              <a:latin typeface="Segoe UI" panose="020B0502040204020203" pitchFamily="34" charset="0"/>
              <a:ea typeface="Open Sans Extrabold" panose="020B0906030804020204" pitchFamily="34" charset="0"/>
              <a:cs typeface="Segoe UI" panose="020B0502040204020203" pitchFamily="34" charset="0"/>
            </a:endParaRPr>
          </a:p>
        </p:txBody>
      </p:sp>
      <p:pic>
        <p:nvPicPr>
          <p:cNvPr id="9" name="Picture 8" descr="A group of books with cartoon characters&#10;&#10;Description automatically generated">
            <a:extLst>
              <a:ext uri="{FF2B5EF4-FFF2-40B4-BE49-F238E27FC236}">
                <a16:creationId xmlns:a16="http://schemas.microsoft.com/office/drawing/2014/main" id="{623C5DED-5638-F2B0-BDA6-9C4E982F1F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2514" y="2452918"/>
            <a:ext cx="8438042" cy="3072990"/>
          </a:xfrm>
          <a:prstGeom prst="rect">
            <a:avLst/>
          </a:prstGeom>
        </p:spPr>
      </p:pic>
    </p:spTree>
    <p:extLst>
      <p:ext uri="{BB962C8B-B14F-4D97-AF65-F5344CB8AC3E}">
        <p14:creationId xmlns:p14="http://schemas.microsoft.com/office/powerpoint/2010/main" val="2457436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3755E5C-DAE9-4A83-AB44-4808C9B65A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1"/>
          <a:stretch/>
        </p:blipFill>
        <p:spPr>
          <a:xfrm>
            <a:off x="0" y="0"/>
            <a:ext cx="12198284" cy="6858000"/>
          </a:xfrm>
          <a:prstGeom prst="rect">
            <a:avLst/>
          </a:prstGeom>
        </p:spPr>
      </p:pic>
      <p:sp>
        <p:nvSpPr>
          <p:cNvPr id="3" name="TextBox 2"/>
          <p:cNvSpPr txBox="1"/>
          <p:nvPr/>
        </p:nvSpPr>
        <p:spPr>
          <a:xfrm>
            <a:off x="2348594" y="1934936"/>
            <a:ext cx="3976007" cy="369332"/>
          </a:xfrm>
          <a:prstGeom prst="rect">
            <a:avLst/>
          </a:prstGeom>
          <a:noFill/>
        </p:spPr>
        <p:txBody>
          <a:bodyPr wrap="square" rtlCol="0">
            <a:spAutoFit/>
          </a:bodyPr>
          <a:lstStyle/>
          <a:p>
            <a:endParaRPr lang="en-US"/>
          </a:p>
        </p:txBody>
      </p:sp>
      <p:sp>
        <p:nvSpPr>
          <p:cNvPr id="17" name="Rounded Rectangle 4">
            <a:extLst>
              <a:ext uri="{FF2B5EF4-FFF2-40B4-BE49-F238E27FC236}">
                <a16:creationId xmlns:a16="http://schemas.microsoft.com/office/drawing/2014/main" id="{F0582E18-53F8-49C7-A9FC-7E0B02774484}"/>
              </a:ext>
            </a:extLst>
          </p:cNvPr>
          <p:cNvSpPr/>
          <p:nvPr/>
        </p:nvSpPr>
        <p:spPr>
          <a:xfrm>
            <a:off x="-252316" y="725297"/>
            <a:ext cx="6748365" cy="633946"/>
          </a:xfrm>
          <a:prstGeom prst="roundRect">
            <a:avLst>
              <a:gd name="adj" fmla="val 50000"/>
            </a:avLst>
          </a:prstGeom>
          <a:solidFill>
            <a:srgbClr val="A5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DD4CF7-9E34-469A-A7F7-C48041643227}"/>
              </a:ext>
            </a:extLst>
          </p:cNvPr>
          <p:cNvSpPr/>
          <p:nvPr/>
        </p:nvSpPr>
        <p:spPr>
          <a:xfrm>
            <a:off x="514303" y="888381"/>
            <a:ext cx="6466781" cy="307777"/>
          </a:xfrm>
          <a:prstGeom prst="rect">
            <a:avLst/>
          </a:prstGeom>
        </p:spPr>
        <p:txBody>
          <a:bodyPr wrap="square">
            <a:spAutoFit/>
          </a:bodyPr>
          <a:lstStyle/>
          <a:p>
            <a:r>
              <a:rPr lang="en-US" sz="1400" b="1">
                <a:solidFill>
                  <a:schemeClr val="tx1">
                    <a:lumMod val="75000"/>
                    <a:lumOff val="25000"/>
                  </a:schemeClr>
                </a:solidFill>
                <a:latin typeface="Segoe UI" panose="020B0502040204020203" pitchFamily="34" charset="0"/>
                <a:cs typeface="Segoe UI" panose="020B0502040204020203" pitchFamily="34" charset="0"/>
              </a:rPr>
              <a:t>NHỮNG ĐIỂM NỔI BẬT VỀ NỘI DUNG SÁCH</a:t>
            </a:r>
            <a:endParaRPr lang="en-US" sz="2000">
              <a:solidFill>
                <a:srgbClr val="0070C0"/>
              </a:solidFill>
              <a:latin typeface="Segoe UI" panose="020B0502040204020203" pitchFamily="34" charset="0"/>
              <a:cs typeface="Segoe UI" panose="020B0502040204020203" pitchFamily="34" charset="0"/>
            </a:endParaRPr>
          </a:p>
        </p:txBody>
      </p:sp>
      <p:grpSp>
        <p:nvGrpSpPr>
          <p:cNvPr id="19" name="Group 18">
            <a:extLst>
              <a:ext uri="{FF2B5EF4-FFF2-40B4-BE49-F238E27FC236}">
                <a16:creationId xmlns:a16="http://schemas.microsoft.com/office/drawing/2014/main" id="{7D92675F-BED6-42E1-8FFE-B23A6AB978F2}"/>
              </a:ext>
            </a:extLst>
          </p:cNvPr>
          <p:cNvGrpSpPr/>
          <p:nvPr/>
        </p:nvGrpSpPr>
        <p:grpSpPr>
          <a:xfrm>
            <a:off x="60924" y="788198"/>
            <a:ext cx="495911" cy="440810"/>
            <a:chOff x="517006" y="769084"/>
            <a:chExt cx="822961" cy="731520"/>
          </a:xfrm>
          <a:solidFill>
            <a:srgbClr val="00FFCC"/>
          </a:solidFill>
        </p:grpSpPr>
        <p:sp>
          <p:nvSpPr>
            <p:cNvPr id="20" name="5-Point Star 7">
              <a:extLst>
                <a:ext uri="{FF2B5EF4-FFF2-40B4-BE49-F238E27FC236}">
                  <a16:creationId xmlns:a16="http://schemas.microsoft.com/office/drawing/2014/main" id="{0A7F2C3D-299D-4CAB-A987-AB1712A7D6E7}"/>
                </a:ext>
              </a:extLst>
            </p:cNvPr>
            <p:cNvSpPr/>
            <p:nvPr/>
          </p:nvSpPr>
          <p:spPr>
            <a:xfrm>
              <a:off x="517006" y="769084"/>
              <a:ext cx="822961" cy="731520"/>
            </a:xfrm>
            <a:prstGeom prst="star5">
              <a:avLst>
                <a:gd name="adj" fmla="val 28157"/>
                <a:gd name="hf" fmla="val 105146"/>
                <a:gd name="vf" fmla="val 110557"/>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00AFB4-6E3D-4866-B68C-5F5614C025FA}"/>
                </a:ext>
              </a:extLst>
            </p:cNvPr>
            <p:cNvSpPr/>
            <p:nvPr/>
          </p:nvSpPr>
          <p:spPr>
            <a:xfrm>
              <a:off x="575968" y="880912"/>
              <a:ext cx="698242" cy="612903"/>
            </a:xfrm>
            <a:prstGeom prst="rect">
              <a:avLst/>
            </a:prstGeom>
            <a:noFill/>
          </p:spPr>
          <p:txBody>
            <a:bodyPr wrap="none">
              <a:spAutoFit/>
            </a:bodyPr>
            <a:lstStyle/>
            <a:p>
              <a:r>
                <a:rPr lang="en-US" b="1">
                  <a:solidFill>
                    <a:schemeClr val="bg1"/>
                  </a:solidFill>
                  <a:effectLst>
                    <a:outerShdw blurRad="38100" dist="38100" dir="2700000" algn="tl">
                      <a:srgbClr val="000000">
                        <a:alpha val="43137"/>
                      </a:srgbClr>
                    </a:outerShdw>
                  </a:effectLst>
                </a:rPr>
                <a:t>IV.</a:t>
              </a:r>
            </a:p>
          </p:txBody>
        </p:sp>
      </p:grpSp>
      <p:sp>
        <p:nvSpPr>
          <p:cNvPr id="7" name="TextBox 6"/>
          <p:cNvSpPr txBox="1"/>
          <p:nvPr/>
        </p:nvSpPr>
        <p:spPr>
          <a:xfrm>
            <a:off x="8009967" y="2119602"/>
            <a:ext cx="4182033" cy="2031325"/>
          </a:xfrm>
          <a:prstGeom prst="rect">
            <a:avLst/>
          </a:prstGeom>
          <a:solidFill>
            <a:srgbClr val="CC3300"/>
          </a:solidFill>
        </p:spPr>
        <p:txBody>
          <a:bodyPr wrap="square" rtlCol="0">
            <a:spAutoFit/>
          </a:bodyPr>
          <a:lstStyle/>
          <a:p>
            <a:r>
              <a:rPr lang="en-US">
                <a:solidFill>
                  <a:schemeClr val="bg1"/>
                </a:solidFill>
              </a:rPr>
              <a:t>Chú trọng hướng dẫn </a:t>
            </a:r>
            <a:r>
              <a:rPr lang="en-US" b="1">
                <a:solidFill>
                  <a:schemeClr val="bg1"/>
                </a:solidFill>
              </a:rPr>
              <a:t>HS thấy được cả quá trình rèn luyện và sự tiến bộ của bản thân,</a:t>
            </a:r>
            <a:r>
              <a:rPr lang="en-US">
                <a:solidFill>
                  <a:schemeClr val="bg1"/>
                </a:solidFill>
              </a:rPr>
              <a:t> cảm nhận sự tự hào về mình trong cả chặng đường học tập, rèn luyện cùng tập thể. Đây là bước quan trọng để các em có sự tự tin khi bước vào môi trường học tập mới sau này.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6" y="1538927"/>
            <a:ext cx="2436650" cy="342068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3551" y="1573792"/>
            <a:ext cx="3350013" cy="4703732"/>
          </a:xfrm>
          <a:prstGeom prst="rect">
            <a:avLst/>
          </a:prstGeom>
        </p:spPr>
      </p:pic>
    </p:spTree>
    <p:extLst>
      <p:ext uri="{BB962C8B-B14F-4D97-AF65-F5344CB8AC3E}">
        <p14:creationId xmlns:p14="http://schemas.microsoft.com/office/powerpoint/2010/main" val="2486560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3433EFC-A29D-4E6A-80F9-8908DC7BFF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8284" cy="6858000"/>
          </a:xfrm>
          <a:prstGeom prst="rect">
            <a:avLst/>
          </a:prstGeom>
        </p:spPr>
      </p:pic>
      <p:sp>
        <p:nvSpPr>
          <p:cNvPr id="4" name="Slide Number Placeholder 3"/>
          <p:cNvSpPr>
            <a:spLocks noGrp="1"/>
          </p:cNvSpPr>
          <p:nvPr>
            <p:ph type="sldNum" sz="quarter" idx="12"/>
          </p:nvPr>
        </p:nvSpPr>
        <p:spPr>
          <a:xfrm>
            <a:off x="9067800" y="6280150"/>
            <a:ext cx="2743200" cy="365125"/>
          </a:xfrm>
        </p:spPr>
        <p:txBody>
          <a:bodyPr/>
          <a:lstStyle/>
          <a:p>
            <a:fld id="{05502AF4-5419-4C97-8941-6E8144AD9252}" type="slidenum">
              <a:rPr lang="en-US" smtClean="0"/>
              <a:t>11</a:t>
            </a:fld>
            <a:endParaRPr lang="en-US"/>
          </a:p>
        </p:txBody>
      </p:sp>
      <p:grpSp>
        <p:nvGrpSpPr>
          <p:cNvPr id="14" name="Group 13">
            <a:extLst>
              <a:ext uri="{FF2B5EF4-FFF2-40B4-BE49-F238E27FC236}">
                <a16:creationId xmlns:a16="http://schemas.microsoft.com/office/drawing/2014/main" id="{37D31063-D334-4421-B1E7-0B9BA13615C4}"/>
              </a:ext>
            </a:extLst>
          </p:cNvPr>
          <p:cNvGrpSpPr/>
          <p:nvPr/>
        </p:nvGrpSpPr>
        <p:grpSpPr>
          <a:xfrm>
            <a:off x="-243762" y="694909"/>
            <a:ext cx="5901611" cy="603000"/>
            <a:chOff x="-205661" y="692400"/>
            <a:chExt cx="5444982" cy="548571"/>
          </a:xfrm>
        </p:grpSpPr>
        <p:sp>
          <p:nvSpPr>
            <p:cNvPr id="15" name="Rounded Rectangle 4">
              <a:extLst>
                <a:ext uri="{FF2B5EF4-FFF2-40B4-BE49-F238E27FC236}">
                  <a16:creationId xmlns:a16="http://schemas.microsoft.com/office/drawing/2014/main" id="{6A878E32-18D4-4785-8DB8-66825CB412BB}"/>
                </a:ext>
              </a:extLst>
            </p:cNvPr>
            <p:cNvSpPr/>
            <p:nvPr/>
          </p:nvSpPr>
          <p:spPr>
            <a:xfrm>
              <a:off x="-205661" y="692400"/>
              <a:ext cx="5444982" cy="548571"/>
            </a:xfrm>
            <a:prstGeom prst="roundRect">
              <a:avLst>
                <a:gd name="adj" fmla="val 5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16" name="Rectangle 15">
              <a:extLst>
                <a:ext uri="{FF2B5EF4-FFF2-40B4-BE49-F238E27FC236}">
                  <a16:creationId xmlns:a16="http://schemas.microsoft.com/office/drawing/2014/main" id="{D91F2BD0-D6A4-4DF6-B5B0-28FCD33C9C9B}"/>
                </a:ext>
              </a:extLst>
            </p:cNvPr>
            <p:cNvSpPr/>
            <p:nvPr/>
          </p:nvSpPr>
          <p:spPr>
            <a:xfrm>
              <a:off x="528671" y="791327"/>
              <a:ext cx="4380080" cy="363995"/>
            </a:xfrm>
            <a:prstGeom prst="rect">
              <a:avLst/>
            </a:prstGeom>
          </p:spPr>
          <p:txBody>
            <a:bodyPr wrap="square">
              <a:spAutoFit/>
            </a:bodyPr>
            <a:lstStyle/>
            <a:p>
              <a:r>
                <a:rPr lang="en-US" sz="2000" b="1">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SÁCH GIÁO VIÊN VÀ TÀI LIỆU BỔ TRỢ</a:t>
              </a:r>
              <a:endParaRPr lang="en-US" sz="20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grpSp>
          <p:nvGrpSpPr>
            <p:cNvPr id="17" name="Group 16">
              <a:extLst>
                <a:ext uri="{FF2B5EF4-FFF2-40B4-BE49-F238E27FC236}">
                  <a16:creationId xmlns:a16="http://schemas.microsoft.com/office/drawing/2014/main" id="{5E04D89C-6987-4F67-B8F8-60F14B11CF33}"/>
                </a:ext>
              </a:extLst>
            </p:cNvPr>
            <p:cNvGrpSpPr/>
            <p:nvPr/>
          </p:nvGrpSpPr>
          <p:grpSpPr>
            <a:xfrm>
              <a:off x="26000" y="733295"/>
              <a:ext cx="579777" cy="440810"/>
              <a:chOff x="318658" y="672458"/>
              <a:chExt cx="962134" cy="731520"/>
            </a:xfrm>
            <a:solidFill>
              <a:srgbClr val="9933FF"/>
            </a:solidFill>
          </p:grpSpPr>
          <p:sp>
            <p:nvSpPr>
              <p:cNvPr id="18" name="5-Point Star 7">
                <a:extLst>
                  <a:ext uri="{FF2B5EF4-FFF2-40B4-BE49-F238E27FC236}">
                    <a16:creationId xmlns:a16="http://schemas.microsoft.com/office/drawing/2014/main" id="{9AB6EBDE-5BEE-462B-A960-12CFC607B8BB}"/>
                  </a:ext>
                </a:extLst>
              </p:cNvPr>
              <p:cNvSpPr/>
              <p:nvPr/>
            </p:nvSpPr>
            <p:spPr>
              <a:xfrm>
                <a:off x="318658" y="672458"/>
                <a:ext cx="822960" cy="731520"/>
              </a:xfrm>
              <a:prstGeom prst="star5">
                <a:avLst>
                  <a:gd name="adj" fmla="val 28157"/>
                  <a:gd name="hf" fmla="val 105146"/>
                  <a:gd name="vf" fmla="val 11055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19" name="Rectangle 18">
                <a:extLst>
                  <a:ext uri="{FF2B5EF4-FFF2-40B4-BE49-F238E27FC236}">
                    <a16:creationId xmlns:a16="http://schemas.microsoft.com/office/drawing/2014/main" id="{14470B84-666B-4C65-9539-C39A413671EA}"/>
                  </a:ext>
                </a:extLst>
              </p:cNvPr>
              <p:cNvSpPr/>
              <p:nvPr/>
            </p:nvSpPr>
            <p:spPr>
              <a:xfrm>
                <a:off x="457832" y="785959"/>
                <a:ext cx="822960" cy="580813"/>
              </a:xfrm>
              <a:prstGeom prst="rect">
                <a:avLst/>
              </a:prstGeom>
              <a:noFill/>
            </p:spPr>
            <p:txBody>
              <a:bodyPr wrap="square">
                <a:spAutoFit/>
              </a:bodyPr>
              <a:lstStyle/>
              <a:p>
                <a:r>
                  <a:rPr lang="en-US" sz="1900" b="1">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V.</a:t>
                </a:r>
              </a:p>
            </p:txBody>
          </p:sp>
        </p:grpSp>
      </p:grpSp>
      <p:grpSp>
        <p:nvGrpSpPr>
          <p:cNvPr id="20" name="Group 19">
            <a:extLst>
              <a:ext uri="{FF2B5EF4-FFF2-40B4-BE49-F238E27FC236}">
                <a16:creationId xmlns:a16="http://schemas.microsoft.com/office/drawing/2014/main" id="{616C4D8A-3A05-4E3D-962A-E0ED9DA48FA7}"/>
              </a:ext>
            </a:extLst>
          </p:cNvPr>
          <p:cNvGrpSpPr/>
          <p:nvPr/>
        </p:nvGrpSpPr>
        <p:grpSpPr>
          <a:xfrm>
            <a:off x="7692714" y="4074051"/>
            <a:ext cx="3655049" cy="915939"/>
            <a:chOff x="3898217" y="1776132"/>
            <a:chExt cx="3234550" cy="915939"/>
          </a:xfrm>
        </p:grpSpPr>
        <p:sp>
          <p:nvSpPr>
            <p:cNvPr id="21" name="Rectangle: Rounded Corners 20">
              <a:extLst>
                <a:ext uri="{FF2B5EF4-FFF2-40B4-BE49-F238E27FC236}">
                  <a16:creationId xmlns:a16="http://schemas.microsoft.com/office/drawing/2014/main" id="{93E3ACD9-2F66-49B1-9B5A-5D97A6AED050}"/>
                </a:ext>
              </a:extLst>
            </p:cNvPr>
            <p:cNvSpPr/>
            <p:nvPr/>
          </p:nvSpPr>
          <p:spPr>
            <a:xfrm>
              <a:off x="3898217" y="1776132"/>
              <a:ext cx="3234550" cy="915939"/>
            </a:xfrm>
            <a:prstGeom prst="roundRect">
              <a:avLst>
                <a:gd name="adj" fmla="val 10000"/>
              </a:avLst>
            </a:pr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sp>
        <p:sp>
          <p:nvSpPr>
            <p:cNvPr id="22" name="Rectangle: Rounded Corners 4">
              <a:extLst>
                <a:ext uri="{FF2B5EF4-FFF2-40B4-BE49-F238E27FC236}">
                  <a16:creationId xmlns:a16="http://schemas.microsoft.com/office/drawing/2014/main" id="{D4AD19E4-40EC-4F8E-832B-6C1F483C1673}"/>
                </a:ext>
              </a:extLst>
            </p:cNvPr>
            <p:cNvSpPr txBox="1"/>
            <p:nvPr/>
          </p:nvSpPr>
          <p:spPr>
            <a:xfrm>
              <a:off x="3925044" y="1802959"/>
              <a:ext cx="3180896" cy="862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hanhtrangso.nxbgd.vn</a:t>
              </a:r>
            </a:p>
          </p:txBody>
        </p:sp>
      </p:grpSp>
      <p:grpSp>
        <p:nvGrpSpPr>
          <p:cNvPr id="23" name="Group 22">
            <a:extLst>
              <a:ext uri="{FF2B5EF4-FFF2-40B4-BE49-F238E27FC236}">
                <a16:creationId xmlns:a16="http://schemas.microsoft.com/office/drawing/2014/main" id="{7341014E-FD6B-40DA-BE93-993CBD9BE51E}"/>
              </a:ext>
            </a:extLst>
          </p:cNvPr>
          <p:cNvGrpSpPr/>
          <p:nvPr/>
        </p:nvGrpSpPr>
        <p:grpSpPr>
          <a:xfrm>
            <a:off x="8094262" y="2738295"/>
            <a:ext cx="3280328" cy="915939"/>
            <a:chOff x="345222" y="1764147"/>
            <a:chExt cx="3280328" cy="915939"/>
          </a:xfrm>
        </p:grpSpPr>
        <p:sp>
          <p:nvSpPr>
            <p:cNvPr id="24" name="Rectangle: Rounded Corners 18">
              <a:extLst>
                <a:ext uri="{FF2B5EF4-FFF2-40B4-BE49-F238E27FC236}">
                  <a16:creationId xmlns:a16="http://schemas.microsoft.com/office/drawing/2014/main" id="{CD3A356E-22BC-4D89-B1DD-CF424368D834}"/>
                </a:ext>
              </a:extLst>
            </p:cNvPr>
            <p:cNvSpPr/>
            <p:nvPr/>
          </p:nvSpPr>
          <p:spPr>
            <a:xfrm>
              <a:off x="345222" y="1764147"/>
              <a:ext cx="3280328" cy="915939"/>
            </a:xfrm>
            <a:prstGeom prst="roundRect">
              <a:avLst>
                <a:gd name="adj" fmla="val 10000"/>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5" name="Rectangle: Rounded Corners 6">
              <a:extLst>
                <a:ext uri="{FF2B5EF4-FFF2-40B4-BE49-F238E27FC236}">
                  <a16:creationId xmlns:a16="http://schemas.microsoft.com/office/drawing/2014/main" id="{B0422083-0E92-4EED-96EA-8D7DD5AB6959}"/>
                </a:ext>
              </a:extLst>
            </p:cNvPr>
            <p:cNvSpPr txBox="1"/>
            <p:nvPr/>
          </p:nvSpPr>
          <p:spPr>
            <a:xfrm>
              <a:off x="372049" y="1790974"/>
              <a:ext cx="3226674" cy="862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panose="020B0604020202020204" pitchFamily="34" charset="0"/>
                  <a:cs typeface="Arial" panose="020B0604020202020204" pitchFamily="34" charset="0"/>
                </a:rPr>
                <a:t>taphuan.nxbgd.vn</a:t>
              </a:r>
            </a:p>
          </p:txBody>
        </p:sp>
      </p:grpSp>
      <p:pic>
        <p:nvPicPr>
          <p:cNvPr id="2" name="Picture 1"/>
          <p:cNvPicPr>
            <a:picLocks noChangeAspect="1"/>
          </p:cNvPicPr>
          <p:nvPr/>
        </p:nvPicPr>
        <p:blipFill>
          <a:blip r:embed="rId3"/>
          <a:stretch>
            <a:fillRect/>
          </a:stretch>
        </p:blipFill>
        <p:spPr>
          <a:xfrm>
            <a:off x="618073" y="1716655"/>
            <a:ext cx="3027510" cy="426378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3656" y="1716655"/>
            <a:ext cx="2993489" cy="4263789"/>
          </a:xfrm>
          <a:prstGeom prst="rect">
            <a:avLst/>
          </a:prstGeom>
        </p:spPr>
      </p:pic>
    </p:spTree>
    <p:extLst>
      <p:ext uri="{BB962C8B-B14F-4D97-AF65-F5344CB8AC3E}">
        <p14:creationId xmlns:p14="http://schemas.microsoft.com/office/powerpoint/2010/main" val="208829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200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C0D9DFB-E2E0-447D-A005-63A3A870E5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8284" cy="6858000"/>
          </a:xfrm>
          <a:prstGeom prst="rect">
            <a:avLst/>
          </a:prstGeom>
        </p:spPr>
      </p:pic>
      <p:sp>
        <p:nvSpPr>
          <p:cNvPr id="3" name="Rectangle 2">
            <a:extLst>
              <a:ext uri="{FF2B5EF4-FFF2-40B4-BE49-F238E27FC236}">
                <a16:creationId xmlns:a16="http://schemas.microsoft.com/office/drawing/2014/main" id="{2589FFE3-1A19-44C7-B9B7-DD12AA5776AF}"/>
              </a:ext>
            </a:extLst>
          </p:cNvPr>
          <p:cNvSpPr/>
          <p:nvPr/>
        </p:nvSpPr>
        <p:spPr>
          <a:xfrm>
            <a:off x="1383511" y="2219734"/>
            <a:ext cx="9896291" cy="400110"/>
          </a:xfrm>
          <a:prstGeom prst="rect">
            <a:avLst/>
          </a:prstGeom>
        </p:spPr>
        <p:txBody>
          <a:bodyPr wrap="square">
            <a:spAutoFit/>
          </a:bodyPr>
          <a:lstStyle/>
          <a:p>
            <a:pPr marL="342900" lvl="0" indent="-342900">
              <a:buFont typeface="Wingdings" pitchFamily="2" charset="2"/>
              <a:buChar char="Ø"/>
            </a:pPr>
            <a:r>
              <a:rPr lang="en-US" sz="2000" b="1">
                <a:latin typeface="Segoe UI" pitchFamily="34" charset="0"/>
                <a:cs typeface="Segoe UI" pitchFamily="34" charset="0"/>
              </a:rPr>
              <a:t>Rất thực tế và cụ thể </a:t>
            </a:r>
          </a:p>
        </p:txBody>
      </p:sp>
      <p:sp>
        <p:nvSpPr>
          <p:cNvPr id="5" name="Rounded Rectangle 15">
            <a:extLst>
              <a:ext uri="{FF2B5EF4-FFF2-40B4-BE49-F238E27FC236}">
                <a16:creationId xmlns:a16="http://schemas.microsoft.com/office/drawing/2014/main" id="{67F7C106-A5BC-49C9-A7F1-6F340A0A241F}"/>
              </a:ext>
            </a:extLst>
          </p:cNvPr>
          <p:cNvSpPr/>
          <p:nvPr/>
        </p:nvSpPr>
        <p:spPr>
          <a:xfrm>
            <a:off x="-266699" y="720234"/>
            <a:ext cx="5444982" cy="623995"/>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6" name="Rectangle 5">
            <a:extLst>
              <a:ext uri="{FF2B5EF4-FFF2-40B4-BE49-F238E27FC236}">
                <a16:creationId xmlns:a16="http://schemas.microsoft.com/office/drawing/2014/main" id="{D135E9DF-1BDE-4A12-B3FE-2D75BE76F016}"/>
              </a:ext>
            </a:extLst>
          </p:cNvPr>
          <p:cNvSpPr/>
          <p:nvPr/>
        </p:nvSpPr>
        <p:spPr>
          <a:xfrm>
            <a:off x="733961" y="839873"/>
            <a:ext cx="1675864" cy="400110"/>
          </a:xfrm>
          <a:prstGeom prst="rect">
            <a:avLst/>
          </a:prstGeom>
        </p:spPr>
        <p:txBody>
          <a:bodyPr wrap="square">
            <a:spAutoFit/>
          </a:bodyPr>
          <a:lstStyle/>
          <a:p>
            <a:r>
              <a:rPr lang="en-US" sz="2000" b="1">
                <a:solidFill>
                  <a:schemeClr val="bg1"/>
                </a:solidFill>
                <a:latin typeface="Segoe UI" panose="020B0502040204020203" pitchFamily="34" charset="0"/>
                <a:cs typeface="Segoe UI" panose="020B0502040204020203" pitchFamily="34" charset="0"/>
              </a:rPr>
              <a:t>KẾT LUẬN</a:t>
            </a:r>
            <a:endParaRPr lang="en-US" sz="2000" i="1">
              <a:solidFill>
                <a:schemeClr val="bg1"/>
              </a:solidFill>
              <a:latin typeface="Segoe UI" panose="020B0502040204020203" pitchFamily="34" charset="0"/>
              <a:cs typeface="Segoe UI" panose="020B0502040204020203" pitchFamily="34" charset="0"/>
            </a:endParaRPr>
          </a:p>
        </p:txBody>
      </p:sp>
      <p:grpSp>
        <p:nvGrpSpPr>
          <p:cNvPr id="7" name="Group 6">
            <a:extLst>
              <a:ext uri="{FF2B5EF4-FFF2-40B4-BE49-F238E27FC236}">
                <a16:creationId xmlns:a16="http://schemas.microsoft.com/office/drawing/2014/main" id="{582AE830-29F3-4521-AB62-C682F228F8B9}"/>
              </a:ext>
            </a:extLst>
          </p:cNvPr>
          <p:cNvGrpSpPr/>
          <p:nvPr/>
        </p:nvGrpSpPr>
        <p:grpSpPr>
          <a:xfrm>
            <a:off x="40323" y="742950"/>
            <a:ext cx="616902" cy="563179"/>
            <a:chOff x="366269" y="672458"/>
            <a:chExt cx="949941" cy="783613"/>
          </a:xfrm>
          <a:solidFill>
            <a:srgbClr val="0070C0"/>
          </a:solidFill>
        </p:grpSpPr>
        <p:sp>
          <p:nvSpPr>
            <p:cNvPr id="8" name="5-Point Star 18">
              <a:extLst>
                <a:ext uri="{FF2B5EF4-FFF2-40B4-BE49-F238E27FC236}">
                  <a16:creationId xmlns:a16="http://schemas.microsoft.com/office/drawing/2014/main" id="{095A5C3B-97C6-4A2E-A286-E2E38CB39EDB}"/>
                </a:ext>
              </a:extLst>
            </p:cNvPr>
            <p:cNvSpPr/>
            <p:nvPr/>
          </p:nvSpPr>
          <p:spPr>
            <a:xfrm>
              <a:off x="366269" y="672458"/>
              <a:ext cx="949941" cy="783613"/>
            </a:xfrm>
            <a:prstGeom prst="star5">
              <a:avLst>
                <a:gd name="adj" fmla="val 28157"/>
                <a:gd name="hf" fmla="val 105146"/>
                <a:gd name="vf" fmla="val 11055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A8165F7-2B4C-4AFC-A7B9-8E8D52B91BD9}"/>
                </a:ext>
              </a:extLst>
            </p:cNvPr>
            <p:cNvSpPr/>
            <p:nvPr/>
          </p:nvSpPr>
          <p:spPr>
            <a:xfrm>
              <a:off x="484431" y="796607"/>
              <a:ext cx="731140" cy="556719"/>
            </a:xfrm>
            <a:prstGeom prst="rect">
              <a:avLst/>
            </a:prstGeom>
            <a:noFill/>
          </p:spPr>
          <p:txBody>
            <a:bodyPr wrap="none">
              <a:spAutoFit/>
            </a:bodyPr>
            <a:lstStyle/>
            <a:p>
              <a:r>
                <a:rPr lang="en-US" sz="2000" b="1">
                  <a:solidFill>
                    <a:schemeClr val="bg1"/>
                  </a:solidFill>
                  <a:effectLst>
                    <a:outerShdw blurRad="38100" dist="38100" dir="2700000" algn="tl">
                      <a:srgbClr val="000000">
                        <a:alpha val="43137"/>
                      </a:srgbClr>
                    </a:outerShdw>
                  </a:effectLst>
                </a:rPr>
                <a:t>VI.</a:t>
              </a:r>
            </a:p>
          </p:txBody>
        </p:sp>
      </p:grpSp>
      <p:sp>
        <p:nvSpPr>
          <p:cNvPr id="10" name="Rectangle 9">
            <a:extLst>
              <a:ext uri="{FF2B5EF4-FFF2-40B4-BE49-F238E27FC236}">
                <a16:creationId xmlns:a16="http://schemas.microsoft.com/office/drawing/2014/main" id="{99B9AE5D-AB31-4DB2-86C4-3E1E91E14BB2}"/>
              </a:ext>
            </a:extLst>
          </p:cNvPr>
          <p:cNvSpPr/>
          <p:nvPr/>
        </p:nvSpPr>
        <p:spPr>
          <a:xfrm>
            <a:off x="1875022" y="1385826"/>
            <a:ext cx="8448239" cy="646331"/>
          </a:xfrm>
          <a:prstGeom prst="rect">
            <a:avLst/>
          </a:prstGeom>
        </p:spPr>
        <p:txBody>
          <a:bodyPr wrap="square">
            <a:spAutoFit/>
          </a:bodyPr>
          <a:lstStyle/>
          <a:p>
            <a:pPr algn="ctr"/>
            <a:r>
              <a:rPr lang="en-US" b="1">
                <a:solidFill>
                  <a:srgbClr val="00B0F0"/>
                </a:solidFill>
                <a:latin typeface="Segoe UI" panose="020B0502040204020203" pitchFamily="34" charset="0"/>
                <a:cs typeface="Segoe UI" panose="020B0502040204020203" pitchFamily="34" charset="0"/>
              </a:rPr>
              <a:t>SÁCH GIÁO KHOA HOẠT ĐỘNG TRẢI NGHIỆM 5</a:t>
            </a:r>
          </a:p>
          <a:p>
            <a:pPr algn="ctr"/>
            <a:r>
              <a:rPr lang="en-US" b="1">
                <a:solidFill>
                  <a:schemeClr val="accent2">
                    <a:lumMod val="75000"/>
                  </a:schemeClr>
                </a:solidFill>
                <a:latin typeface="Segoe UI" pitchFamily="34" charset="0"/>
                <a:cs typeface="Segoe UI" pitchFamily="34" charset="0"/>
              </a:rPr>
              <a:t>DỄ THỰC HIỆN với giáo viên, THÚ VỊ đối với HS thông qua những hoạt động</a:t>
            </a:r>
            <a:endParaRPr lang="en-US" b="1" i="1">
              <a:solidFill>
                <a:schemeClr val="accent2">
                  <a:lumMod val="75000"/>
                </a:schemeClr>
              </a:solidFill>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7D888D03-77DE-420E-8911-E72739C932F6}"/>
              </a:ext>
            </a:extLst>
          </p:cNvPr>
          <p:cNvSpPr/>
          <p:nvPr/>
        </p:nvSpPr>
        <p:spPr>
          <a:xfrm>
            <a:off x="4369871" y="4134565"/>
            <a:ext cx="5255392" cy="707886"/>
          </a:xfrm>
          <a:prstGeom prst="rect">
            <a:avLst/>
          </a:prstGeom>
          <a:solidFill>
            <a:schemeClr val="accent4">
              <a:lumMod val="60000"/>
              <a:lumOff val="40000"/>
            </a:schemeClr>
          </a:solidFill>
          <a:ln w="19050">
            <a:solidFill>
              <a:schemeClr val="accent4">
                <a:lumMod val="75000"/>
              </a:schemeClr>
            </a:solidFill>
            <a:prstDash val="dash"/>
          </a:ln>
        </p:spPr>
        <p:txBody>
          <a:bodyPr wrap="square">
            <a:spAutoFit/>
          </a:bodyPr>
          <a:lstStyle/>
          <a:p>
            <a:pPr algn="ctr"/>
            <a:r>
              <a:rPr lang="en-US" sz="2000" b="1">
                <a:latin typeface="Segoe UI" pitchFamily="34" charset="0"/>
                <a:cs typeface="Segoe UI" pitchFamily="34" charset="0"/>
              </a:rPr>
              <a:t>Thể hiện thông điệp của Bộ sách: </a:t>
            </a:r>
          </a:p>
          <a:p>
            <a:pPr algn="ctr"/>
            <a:r>
              <a:rPr lang="en-US" sz="2000" b="1">
                <a:latin typeface="Segoe UI" pitchFamily="34" charset="0"/>
                <a:cs typeface="Segoe UI" pitchFamily="34" charset="0"/>
              </a:rPr>
              <a:t>CHUẨN MỰC- KHOA HỌC- HIỆN ĐẠI</a:t>
            </a:r>
          </a:p>
        </p:txBody>
      </p:sp>
      <p:sp>
        <p:nvSpPr>
          <p:cNvPr id="13" name="Rectangle 12">
            <a:extLst>
              <a:ext uri="{FF2B5EF4-FFF2-40B4-BE49-F238E27FC236}">
                <a16:creationId xmlns:a16="http://schemas.microsoft.com/office/drawing/2014/main" id="{2589FFE3-1A19-44C7-B9B7-DD12AA5776AF}"/>
              </a:ext>
            </a:extLst>
          </p:cNvPr>
          <p:cNvSpPr/>
          <p:nvPr/>
        </p:nvSpPr>
        <p:spPr>
          <a:xfrm>
            <a:off x="1367968" y="2669136"/>
            <a:ext cx="9896291" cy="400110"/>
          </a:xfrm>
          <a:prstGeom prst="rect">
            <a:avLst/>
          </a:prstGeom>
        </p:spPr>
        <p:txBody>
          <a:bodyPr wrap="square">
            <a:spAutoFit/>
          </a:bodyPr>
          <a:lstStyle/>
          <a:p>
            <a:pPr marL="342900" lvl="0" indent="-342900">
              <a:buFont typeface="Wingdings" pitchFamily="2" charset="2"/>
              <a:buChar char="Ø"/>
            </a:pPr>
            <a:r>
              <a:rPr lang="en-US" sz="2000" b="1">
                <a:latin typeface="Segoe UI" pitchFamily="34" charset="0"/>
                <a:cs typeface="Segoe UI" pitchFamily="34" charset="0"/>
              </a:rPr>
              <a:t>Độc đáo, bất ngờ, không nhàm chán </a:t>
            </a:r>
          </a:p>
        </p:txBody>
      </p:sp>
      <p:sp>
        <p:nvSpPr>
          <p:cNvPr id="18" name="Rectangle 17">
            <a:extLst>
              <a:ext uri="{FF2B5EF4-FFF2-40B4-BE49-F238E27FC236}">
                <a16:creationId xmlns:a16="http://schemas.microsoft.com/office/drawing/2014/main" id="{2589FFE3-1A19-44C7-B9B7-DD12AA5776AF}"/>
              </a:ext>
            </a:extLst>
          </p:cNvPr>
          <p:cNvSpPr/>
          <p:nvPr/>
        </p:nvSpPr>
        <p:spPr>
          <a:xfrm>
            <a:off x="1383511" y="3119062"/>
            <a:ext cx="9896291" cy="400110"/>
          </a:xfrm>
          <a:prstGeom prst="rect">
            <a:avLst/>
          </a:prstGeom>
        </p:spPr>
        <p:txBody>
          <a:bodyPr wrap="square">
            <a:spAutoFit/>
          </a:bodyPr>
          <a:lstStyle/>
          <a:p>
            <a:pPr marL="342900" lvl="0" indent="-342900">
              <a:buFont typeface="Wingdings" pitchFamily="2" charset="2"/>
              <a:buChar char="Ø"/>
            </a:pPr>
            <a:r>
              <a:rPr lang="en-US" sz="2000" b="1">
                <a:latin typeface="Segoe UI" pitchFamily="34" charset="0"/>
                <a:cs typeface="Segoe UI" pitchFamily="34" charset="0"/>
              </a:rPr>
              <a:t>Rút ra cách thực hiện, hướng dẫn kỹ năng mới</a:t>
            </a:r>
          </a:p>
        </p:txBody>
      </p:sp>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7059" y="3195588"/>
            <a:ext cx="3855360" cy="3610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54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1000"/>
                                        <p:tgtEl>
                                          <p:spTgt spid="13">
                                            <p:txEl>
                                              <p:pRg st="0" end="0"/>
                                            </p:txEl>
                                          </p:spTgt>
                                        </p:tgtEl>
                                      </p:cBhvr>
                                    </p:animEffect>
                                    <p:anim calcmode="lin" valueType="num">
                                      <p:cBhvr>
                                        <p:cTn id="1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fade">
                                      <p:cBhvr>
                                        <p:cTn id="23" dur="1000"/>
                                        <p:tgtEl>
                                          <p:spTgt spid="18">
                                            <p:txEl>
                                              <p:pRg st="0" end="0"/>
                                            </p:txEl>
                                          </p:spTgt>
                                        </p:tgtEl>
                                      </p:cBhvr>
                                    </p:animEffect>
                                    <p:anim calcmode="lin" valueType="num">
                                      <p:cBhvr>
                                        <p:cTn id="24"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2" presetClass="entr" presetSubtype="8" fill="hold" grpId="0" nodeType="afterEffect">
                                  <p:stCondLst>
                                    <p:cond delay="0"/>
                                  </p:stCondLst>
                                  <p:childTnLst>
                                    <p:set>
                                      <p:cBhvr>
                                        <p:cTn id="28" dur="1" fill="hold">
                                          <p:stCondLst>
                                            <p:cond delay="0"/>
                                          </p:stCondLst>
                                        </p:cTn>
                                        <p:tgtEl>
                                          <p:spTgt spid="14">
                                            <p:bg/>
                                          </p:spTgt>
                                        </p:tgtEl>
                                        <p:attrNameLst>
                                          <p:attrName>style.visibility</p:attrName>
                                        </p:attrNameLst>
                                      </p:cBhvr>
                                      <p:to>
                                        <p:strVal val="visible"/>
                                      </p:to>
                                    </p:set>
                                    <p:animEffect transition="in" filter="wipe(left)">
                                      <p:cBhvr>
                                        <p:cTn id="29" dur="500"/>
                                        <p:tgtEl>
                                          <p:spTgt spid="14">
                                            <p:bg/>
                                          </p:spTgt>
                                        </p:tgtEl>
                                      </p:cBhvr>
                                    </p:animEffect>
                                  </p:childTnLst>
                                </p:cTn>
                              </p:par>
                            </p:childTnLst>
                          </p:cTn>
                        </p:par>
                        <p:par>
                          <p:cTn id="30" fill="hold">
                            <p:stCondLst>
                              <p:cond delay="400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500"/>
                                        <p:tgtEl>
                                          <p:spTgt spid="14">
                                            <p:txEl>
                                              <p:pRg st="0" end="0"/>
                                            </p:txEl>
                                          </p:spTgt>
                                        </p:tgtEl>
                                      </p:cBhvr>
                                    </p:animEffect>
                                  </p:childTnLst>
                                </p:cTn>
                              </p:par>
                            </p:childTnLst>
                          </p:cTn>
                        </p:par>
                        <p:par>
                          <p:cTn id="34" fill="hold">
                            <p:stCondLst>
                              <p:cond delay="4500"/>
                            </p:stCondLst>
                            <p:childTnLst>
                              <p:par>
                                <p:cTn id="35" presetID="22" presetClass="entr" presetSubtype="8" fill="hold" grpId="0" nodeType="after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wipe(left)">
                                      <p:cBhvr>
                                        <p:cTn id="3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6" y="0"/>
            <a:ext cx="12199186" cy="6858000"/>
          </a:xfrm>
          <a:prstGeom prst="rect">
            <a:avLst/>
          </a:prstGeom>
        </p:spPr>
      </p:pic>
    </p:spTree>
    <p:extLst>
      <p:ext uri="{BB962C8B-B14F-4D97-AF65-F5344CB8AC3E}">
        <p14:creationId xmlns:p14="http://schemas.microsoft.com/office/powerpoint/2010/main" val="2608310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0" y="0"/>
            <a:ext cx="12200180" cy="6858000"/>
          </a:xfrm>
          <a:prstGeom prst="rect">
            <a:avLst/>
          </a:prstGeom>
        </p:spPr>
      </p:pic>
      <p:sp>
        <p:nvSpPr>
          <p:cNvPr id="7" name="TextBox 6">
            <a:extLst>
              <a:ext uri="{FF2B5EF4-FFF2-40B4-BE49-F238E27FC236}">
                <a16:creationId xmlns:a16="http://schemas.microsoft.com/office/drawing/2014/main" id="{63658F52-C410-4384-8D93-E937999F0F4D}"/>
              </a:ext>
            </a:extLst>
          </p:cNvPr>
          <p:cNvSpPr txBox="1"/>
          <p:nvPr/>
        </p:nvSpPr>
        <p:spPr>
          <a:xfrm>
            <a:off x="824593" y="1934936"/>
            <a:ext cx="3976007" cy="369332"/>
          </a:xfrm>
          <a:prstGeom prst="rect">
            <a:avLst/>
          </a:prstGeom>
          <a:noFill/>
        </p:spPr>
        <p:txBody>
          <a:bodyPr wrap="square" rtlCol="0">
            <a:spAutoFit/>
          </a:bodyPr>
          <a:lstStyle/>
          <a:p>
            <a:endParaRPr lang="en-US">
              <a:latin typeface="Segoe UI" panose="020B0502040204020203" pitchFamily="34" charset="0"/>
              <a:cs typeface="Segoe UI" panose="020B0502040204020203" pitchFamily="34" charset="0"/>
            </a:endParaRPr>
          </a:p>
        </p:txBody>
      </p:sp>
      <p:sp>
        <p:nvSpPr>
          <p:cNvPr id="8" name="TextBox 1">
            <a:extLst>
              <a:ext uri="{FF2B5EF4-FFF2-40B4-BE49-F238E27FC236}">
                <a16:creationId xmlns:a16="http://schemas.microsoft.com/office/drawing/2014/main" id="{3440D589-46B8-4681-BC20-FDAA302AE26A}"/>
              </a:ext>
            </a:extLst>
          </p:cNvPr>
          <p:cNvSpPr txBox="1">
            <a:spLocks noChangeArrowheads="1"/>
          </p:cNvSpPr>
          <p:nvPr/>
        </p:nvSpPr>
        <p:spPr bwMode="auto">
          <a:xfrm>
            <a:off x="277447" y="1564711"/>
            <a:ext cx="4962249" cy="892552"/>
          </a:xfrm>
          <a:prstGeom prst="rect">
            <a:avLst/>
          </a:prstGeom>
          <a:noFill/>
          <a:ln w="9525">
            <a:noFill/>
            <a:miter lim="800000"/>
            <a:headEnd/>
            <a:tailEnd/>
          </a:ln>
        </p:spPr>
        <p:txBody>
          <a:bodyPr wrap="square">
            <a:spAutoFit/>
          </a:bodyPr>
          <a:lstStyle/>
          <a:p>
            <a:pPr algn="ctr"/>
            <a:r>
              <a:rPr lang="en-US" sz="2600" b="1">
                <a:solidFill>
                  <a:srgbClr val="00B0F0"/>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SÁCH GIÁO KHOA</a:t>
            </a:r>
          </a:p>
          <a:p>
            <a:pPr algn="ctr"/>
            <a:r>
              <a:rPr lang="en-US" altLang="ko-KR" sz="2600" b="1">
                <a:solidFill>
                  <a:srgbClr val="00B0F0"/>
                </a:solidFill>
                <a:effectLst>
                  <a:outerShdw blurRad="38100" dist="38100" dir="2700000" algn="tl">
                    <a:srgbClr val="000000">
                      <a:alpha val="43137"/>
                    </a:srgbClr>
                  </a:outerShdw>
                </a:effectLst>
                <a:latin typeface="Segoe UI" panose="020B0502040204020203" pitchFamily="34" charset="0"/>
                <a:ea typeface="맑은 고딕" pitchFamily="50" charset="-127"/>
                <a:cs typeface="Segoe UI" panose="020B0502040204020203" pitchFamily="34" charset="0"/>
              </a:rPr>
              <a:t>HOẠT ĐỘNG TRẢI NGHIỆM 5</a:t>
            </a:r>
            <a:endParaRPr lang="en-US" altLang="ko-KR" sz="2600" dirty="0">
              <a:solidFill>
                <a:srgbClr val="00B0F0"/>
              </a:solidFill>
              <a:effectLst>
                <a:outerShdw blurRad="38100" dist="38100" dir="2700000" algn="tl">
                  <a:srgbClr val="000000">
                    <a:alpha val="43137"/>
                  </a:srgbClr>
                </a:outerShdw>
              </a:effectLst>
              <a:latin typeface="Segoe UI" panose="020B0502040204020203" pitchFamily="34" charset="0"/>
              <a:ea typeface="맑은 고딕" pitchFamily="50" charset="-127"/>
              <a:cs typeface="Segoe UI" panose="020B0502040204020203" pitchFamily="34" charset="0"/>
            </a:endParaRPr>
          </a:p>
        </p:txBody>
      </p:sp>
      <p:sp>
        <p:nvSpPr>
          <p:cNvPr id="9" name="TextBox 8">
            <a:extLst>
              <a:ext uri="{FF2B5EF4-FFF2-40B4-BE49-F238E27FC236}">
                <a16:creationId xmlns:a16="http://schemas.microsoft.com/office/drawing/2014/main" id="{2DEBD3F5-2E92-43D4-8CF2-37D77F7FA57C}"/>
              </a:ext>
            </a:extLst>
          </p:cNvPr>
          <p:cNvSpPr txBox="1"/>
          <p:nvPr/>
        </p:nvSpPr>
        <p:spPr>
          <a:xfrm>
            <a:off x="347467" y="3033249"/>
            <a:ext cx="7057185" cy="1200329"/>
          </a:xfrm>
          <a:prstGeom prst="rect">
            <a:avLst/>
          </a:prstGeom>
          <a:noFill/>
        </p:spPr>
        <p:txBody>
          <a:bodyPr wrap="square" rtlCol="0">
            <a:spAutoFit/>
          </a:bodyPr>
          <a:lstStyle/>
          <a:p>
            <a:r>
              <a:rPr lang="en-US" altLang="en-US" b="1">
                <a:latin typeface="Segoe UI" panose="020B0502040204020203" pitchFamily="34" charset="0"/>
                <a:cs typeface="Segoe UI" panose="020B0502040204020203" pitchFamily="34" charset="0"/>
              </a:rPr>
              <a:t>Tổng Chủ biên	:  </a:t>
            </a:r>
            <a:r>
              <a:rPr lang="en-US" altLang="en-US">
                <a:latin typeface="Segoe UI" panose="020B0502040204020203" pitchFamily="34" charset="0"/>
                <a:cs typeface="Segoe UI" panose="020B0502040204020203" pitchFamily="34" charset="0"/>
              </a:rPr>
              <a:t>Lưu Thu Thuỷ</a:t>
            </a:r>
          </a:p>
          <a:p>
            <a:r>
              <a:rPr lang="en-US" altLang="en-US" b="1">
                <a:latin typeface="Segoe UI" panose="020B0502040204020203" pitchFamily="34" charset="0"/>
                <a:cs typeface="Segoe UI" panose="020B0502040204020203" pitchFamily="34" charset="0"/>
              </a:rPr>
              <a:t>Chủ biên         	:  </a:t>
            </a:r>
            <a:r>
              <a:rPr lang="en-US" altLang="en-US">
                <a:latin typeface="Segoe UI" panose="020B0502040204020203" pitchFamily="34" charset="0"/>
                <a:cs typeface="Segoe UI" panose="020B0502040204020203" pitchFamily="34" charset="0"/>
              </a:rPr>
              <a:t>Nguyễn Thuỵ Anh</a:t>
            </a:r>
          </a:p>
          <a:p>
            <a:r>
              <a:rPr lang="en-US" altLang="en-US" b="1">
                <a:latin typeface="Segoe UI" panose="020B0502040204020203" pitchFamily="34" charset="0"/>
                <a:cs typeface="Segoe UI" panose="020B0502040204020203" pitchFamily="34" charset="0"/>
              </a:rPr>
              <a:t>Tác giả         	:  </a:t>
            </a:r>
            <a:r>
              <a:rPr lang="en-US" altLang="en-US">
                <a:latin typeface="Segoe UI" panose="020B0502040204020203" pitchFamily="34" charset="0"/>
                <a:cs typeface="Segoe UI" panose="020B0502040204020203" pitchFamily="34" charset="0"/>
              </a:rPr>
              <a:t>Nguyễn Thị Thanh Bình, Bùi Thị Hương Liên, </a:t>
            </a:r>
          </a:p>
          <a:p>
            <a:r>
              <a:rPr lang="en-US" altLang="en-US">
                <a:latin typeface="Segoe UI" panose="020B0502040204020203" pitchFamily="34" charset="0"/>
                <a:cs typeface="Segoe UI" panose="020B0502040204020203" pitchFamily="34" charset="0"/>
              </a:rPr>
              <a:t>		   Trần Thị Tố Oanh</a:t>
            </a:r>
          </a:p>
        </p:txBody>
      </p:sp>
      <p:pic>
        <p:nvPicPr>
          <p:cNvPr id="10" name="Picture 9" descr="A book with a picture of kids digging&#10;&#10;Description automatically generated">
            <a:extLst>
              <a:ext uri="{FF2B5EF4-FFF2-40B4-BE49-F238E27FC236}">
                <a16:creationId xmlns:a16="http://schemas.microsoft.com/office/drawing/2014/main" id="{E791C752-956D-F3AA-4463-39611D7B45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2205" y="1781893"/>
            <a:ext cx="4060323" cy="3465933"/>
          </a:xfrm>
          <a:prstGeom prst="rect">
            <a:avLst/>
          </a:prstGeom>
        </p:spPr>
      </p:pic>
    </p:spTree>
    <p:extLst>
      <p:ext uri="{BB962C8B-B14F-4D97-AF65-F5344CB8AC3E}">
        <p14:creationId xmlns:p14="http://schemas.microsoft.com/office/powerpoint/2010/main" val="333690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8284" cy="6857999"/>
          </a:xfrm>
          <a:prstGeom prst="rect">
            <a:avLst/>
          </a:prstGeom>
        </p:spPr>
      </p:pic>
      <p:sp>
        <p:nvSpPr>
          <p:cNvPr id="6" name="TextBox 5">
            <a:extLst>
              <a:ext uri="{FF2B5EF4-FFF2-40B4-BE49-F238E27FC236}">
                <a16:creationId xmlns:a16="http://schemas.microsoft.com/office/drawing/2014/main" id="{5A9E6C3A-F774-4A50-9948-D69F08E5588E}"/>
              </a:ext>
            </a:extLst>
          </p:cNvPr>
          <p:cNvSpPr txBox="1"/>
          <p:nvPr/>
        </p:nvSpPr>
        <p:spPr>
          <a:xfrm>
            <a:off x="4899824" y="644806"/>
            <a:ext cx="2539478" cy="646331"/>
          </a:xfrm>
          <a:prstGeom prst="rect">
            <a:avLst/>
          </a:prstGeom>
          <a:noFill/>
        </p:spPr>
        <p:txBody>
          <a:bodyPr wrap="none" rtlCol="0">
            <a:spAutoFit/>
          </a:bodyPr>
          <a:lstStyle/>
          <a:p>
            <a:r>
              <a:rPr lang="en-US" sz="3600" b="1">
                <a:solidFill>
                  <a:srgbClr val="C65656"/>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NỘI DUNG</a:t>
            </a:r>
            <a:endParaRPr lang="en-US" sz="3600" b="1" dirty="0">
              <a:solidFill>
                <a:srgbClr val="C65656"/>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grpSp>
        <p:nvGrpSpPr>
          <p:cNvPr id="5" name="Group 4">
            <a:extLst>
              <a:ext uri="{FF2B5EF4-FFF2-40B4-BE49-F238E27FC236}">
                <a16:creationId xmlns:a16="http://schemas.microsoft.com/office/drawing/2014/main" id="{6AC3E1AA-7975-40AA-81FA-56167489FB12}"/>
              </a:ext>
            </a:extLst>
          </p:cNvPr>
          <p:cNvGrpSpPr/>
          <p:nvPr/>
        </p:nvGrpSpPr>
        <p:grpSpPr>
          <a:xfrm>
            <a:off x="928416" y="2105508"/>
            <a:ext cx="7442048" cy="731520"/>
            <a:chOff x="450670" y="2090427"/>
            <a:chExt cx="7442048" cy="731520"/>
          </a:xfrm>
        </p:grpSpPr>
        <p:sp>
          <p:nvSpPr>
            <p:cNvPr id="8" name="Rectangle 7">
              <a:extLst>
                <a:ext uri="{FF2B5EF4-FFF2-40B4-BE49-F238E27FC236}">
                  <a16:creationId xmlns:a16="http://schemas.microsoft.com/office/drawing/2014/main" id="{C3A2B849-84B9-4EAF-BB44-50EA72094083}"/>
                </a:ext>
              </a:extLst>
            </p:cNvPr>
            <p:cNvSpPr/>
            <p:nvPr/>
          </p:nvSpPr>
          <p:spPr>
            <a:xfrm>
              <a:off x="1327877" y="2326539"/>
              <a:ext cx="6564841" cy="369332"/>
            </a:xfrm>
            <a:prstGeom prst="rect">
              <a:avLst/>
            </a:prstGeom>
          </p:spPr>
          <p:txBody>
            <a:bodyPr wrap="square">
              <a:spAutoFit/>
            </a:bodyPr>
            <a:lstStyle/>
            <a:p>
              <a:r>
                <a:rPr lang="en-US" b="1">
                  <a:solidFill>
                    <a:schemeClr val="tx1">
                      <a:lumMod val="85000"/>
                      <a:lumOff val="15000"/>
                    </a:schemeClr>
                  </a:solidFill>
                  <a:latin typeface="Segoe UI" panose="020B0502040204020203" pitchFamily="34" charset="0"/>
                  <a:cs typeface="Segoe UI" panose="020B0502040204020203" pitchFamily="34" charset="0"/>
                </a:rPr>
                <a:t>TÍNH KẾT NỐI, LIÊN THÔNG CỦA SÁCH HĐTN CÁC LỚP</a:t>
              </a: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10" name="Group 9"/>
            <p:cNvGrpSpPr/>
            <p:nvPr/>
          </p:nvGrpSpPr>
          <p:grpSpPr>
            <a:xfrm>
              <a:off x="450670" y="2090427"/>
              <a:ext cx="822960" cy="731520"/>
              <a:chOff x="294136" y="1551471"/>
              <a:chExt cx="822960" cy="731520"/>
            </a:xfrm>
          </p:grpSpPr>
          <p:sp>
            <p:nvSpPr>
              <p:cNvPr id="11" name="5-Point Star 10"/>
              <p:cNvSpPr/>
              <p:nvPr/>
            </p:nvSpPr>
            <p:spPr>
              <a:xfrm>
                <a:off x="294136" y="1551471"/>
                <a:ext cx="822960" cy="731520"/>
              </a:xfrm>
              <a:prstGeom prst="star5">
                <a:avLst>
                  <a:gd name="adj" fmla="val 28157"/>
                  <a:gd name="hf" fmla="val 105146"/>
                  <a:gd name="vf" fmla="val 11055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12" name="Rectangle 11"/>
              <p:cNvSpPr/>
              <p:nvPr/>
            </p:nvSpPr>
            <p:spPr>
              <a:xfrm>
                <a:off x="503847" y="1706639"/>
                <a:ext cx="473206" cy="477054"/>
              </a:xfrm>
              <a:prstGeom prst="rect">
                <a:avLst/>
              </a:prstGeom>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II.</a:t>
                </a:r>
              </a:p>
            </p:txBody>
          </p:sp>
        </p:grpSp>
      </p:grpSp>
      <p:grpSp>
        <p:nvGrpSpPr>
          <p:cNvPr id="2" name="Group 1">
            <a:extLst>
              <a:ext uri="{FF2B5EF4-FFF2-40B4-BE49-F238E27FC236}">
                <a16:creationId xmlns:a16="http://schemas.microsoft.com/office/drawing/2014/main" id="{67766715-7FDE-45E0-B5A5-67AE02F4AC0E}"/>
              </a:ext>
            </a:extLst>
          </p:cNvPr>
          <p:cNvGrpSpPr/>
          <p:nvPr/>
        </p:nvGrpSpPr>
        <p:grpSpPr>
          <a:xfrm>
            <a:off x="928416" y="1300804"/>
            <a:ext cx="8402358" cy="731520"/>
            <a:chOff x="455315" y="1262499"/>
            <a:chExt cx="8233371" cy="731520"/>
          </a:xfrm>
        </p:grpSpPr>
        <p:sp>
          <p:nvSpPr>
            <p:cNvPr id="7" name="Rectangle 6">
              <a:extLst>
                <a:ext uri="{FF2B5EF4-FFF2-40B4-BE49-F238E27FC236}">
                  <a16:creationId xmlns:a16="http://schemas.microsoft.com/office/drawing/2014/main" id="{5ADA6FB7-E037-47EF-9D83-968A50E1D13F}"/>
                </a:ext>
              </a:extLst>
            </p:cNvPr>
            <p:cNvSpPr/>
            <p:nvPr/>
          </p:nvSpPr>
          <p:spPr>
            <a:xfrm>
              <a:off x="1300397" y="1404735"/>
              <a:ext cx="7388289" cy="369332"/>
            </a:xfrm>
            <a:prstGeom prst="rect">
              <a:avLst/>
            </a:prstGeom>
          </p:spPr>
          <p:txBody>
            <a:bodyPr wrap="square">
              <a:spAutoFit/>
            </a:bodyPr>
            <a:lstStyle/>
            <a:p>
              <a:r>
                <a:rPr lang="en-US" b="1">
                  <a:solidFill>
                    <a:schemeClr val="tx1">
                      <a:lumMod val="85000"/>
                      <a:lumOff val="15000"/>
                    </a:schemeClr>
                  </a:solidFill>
                  <a:latin typeface="Segoe UI" panose="020B0502040204020203" pitchFamily="34" charset="0"/>
                  <a:cs typeface="Segoe UI" panose="020B0502040204020203" pitchFamily="34" charset="0"/>
                </a:rPr>
                <a:t>ĐIỂM MỚI CỦA HOẠT ĐỘNG GIÁO DỤC TRONG CHƯƠNG TRÌNH</a:t>
              </a:r>
              <a:endParaRPr lang="en-US" dirty="0">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13" name="Group 12"/>
            <p:cNvGrpSpPr/>
            <p:nvPr/>
          </p:nvGrpSpPr>
          <p:grpSpPr>
            <a:xfrm>
              <a:off x="455315" y="1262499"/>
              <a:ext cx="801160" cy="731520"/>
              <a:chOff x="318659" y="672458"/>
              <a:chExt cx="801160" cy="731520"/>
            </a:xfrm>
          </p:grpSpPr>
          <p:sp>
            <p:nvSpPr>
              <p:cNvPr id="14" name="5-Point Star 13"/>
              <p:cNvSpPr/>
              <p:nvPr/>
            </p:nvSpPr>
            <p:spPr>
              <a:xfrm>
                <a:off x="318659" y="672458"/>
                <a:ext cx="801160" cy="731520"/>
              </a:xfrm>
              <a:prstGeom prst="star5">
                <a:avLst>
                  <a:gd name="adj" fmla="val 28157"/>
                  <a:gd name="hf" fmla="val 105146"/>
                  <a:gd name="vf" fmla="val 110557"/>
                </a:avLst>
              </a:prstGeom>
              <a:solidFill>
                <a:srgbClr val="ED54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15" name="Rectangle 14"/>
              <p:cNvSpPr/>
              <p:nvPr/>
            </p:nvSpPr>
            <p:spPr>
              <a:xfrm>
                <a:off x="565193" y="827626"/>
                <a:ext cx="364732" cy="477054"/>
              </a:xfrm>
              <a:prstGeom prst="rect">
                <a:avLst/>
              </a:prstGeom>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I.</a:t>
                </a:r>
              </a:p>
            </p:txBody>
          </p:sp>
        </p:grpSp>
      </p:grpSp>
      <p:grpSp>
        <p:nvGrpSpPr>
          <p:cNvPr id="19" name="Group 18">
            <a:extLst>
              <a:ext uri="{FF2B5EF4-FFF2-40B4-BE49-F238E27FC236}">
                <a16:creationId xmlns:a16="http://schemas.microsoft.com/office/drawing/2014/main" id="{F1E19E8B-414E-4850-9EF0-6B68056355CA}"/>
              </a:ext>
            </a:extLst>
          </p:cNvPr>
          <p:cNvGrpSpPr/>
          <p:nvPr/>
        </p:nvGrpSpPr>
        <p:grpSpPr>
          <a:xfrm>
            <a:off x="928416" y="3010369"/>
            <a:ext cx="8467512" cy="731520"/>
            <a:chOff x="477437" y="2895893"/>
            <a:chExt cx="7374301" cy="731520"/>
          </a:xfrm>
        </p:grpSpPr>
        <p:sp>
          <p:nvSpPr>
            <p:cNvPr id="9" name="Rectangle 8">
              <a:extLst>
                <a:ext uri="{FF2B5EF4-FFF2-40B4-BE49-F238E27FC236}">
                  <a16:creationId xmlns:a16="http://schemas.microsoft.com/office/drawing/2014/main" id="{71BF546B-4A93-4F64-90E4-6ADBD9B6204E}"/>
                </a:ext>
              </a:extLst>
            </p:cNvPr>
            <p:cNvSpPr/>
            <p:nvPr/>
          </p:nvSpPr>
          <p:spPr>
            <a:xfrm>
              <a:off x="1262856" y="3038300"/>
              <a:ext cx="6588882" cy="369332"/>
            </a:xfrm>
            <a:prstGeom prst="rect">
              <a:avLst/>
            </a:prstGeom>
          </p:spPr>
          <p:txBody>
            <a:bodyPr wrap="square">
              <a:spAutoFit/>
            </a:bodyPr>
            <a:lstStyle/>
            <a:p>
              <a:r>
                <a:rPr lang="en-US" b="1">
                  <a:solidFill>
                    <a:schemeClr val="tx1">
                      <a:lumMod val="85000"/>
                      <a:lumOff val="15000"/>
                    </a:schemeClr>
                  </a:solidFill>
                  <a:latin typeface="Segoe UI" panose="020B0502040204020203" pitchFamily="34" charset="0"/>
                  <a:cs typeface="Segoe UI" panose="020B0502040204020203" pitchFamily="34" charset="0"/>
                </a:rPr>
                <a:t>CẤU TRÚC CỦA MỘT CHỦ ĐỀ TRẢI NGHIỆM</a:t>
              </a:r>
              <a:endParaRPr lang="en-US" b="1" dirty="0">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16" name="Group 15">
              <a:extLst>
                <a:ext uri="{FF2B5EF4-FFF2-40B4-BE49-F238E27FC236}">
                  <a16:creationId xmlns:a16="http://schemas.microsoft.com/office/drawing/2014/main" id="{B516878A-1C9D-4A85-94E5-5DD4D49BAF1F}"/>
                </a:ext>
              </a:extLst>
            </p:cNvPr>
            <p:cNvGrpSpPr/>
            <p:nvPr/>
          </p:nvGrpSpPr>
          <p:grpSpPr>
            <a:xfrm>
              <a:off x="477437" y="2895893"/>
              <a:ext cx="748357" cy="731520"/>
              <a:chOff x="291086" y="2387819"/>
              <a:chExt cx="748357" cy="731520"/>
            </a:xfrm>
          </p:grpSpPr>
          <p:sp>
            <p:nvSpPr>
              <p:cNvPr id="17" name="5-Point Star 16"/>
              <p:cNvSpPr/>
              <p:nvPr/>
            </p:nvSpPr>
            <p:spPr>
              <a:xfrm>
                <a:off x="291086" y="2387819"/>
                <a:ext cx="748357" cy="731520"/>
              </a:xfrm>
              <a:prstGeom prst="star5">
                <a:avLst>
                  <a:gd name="adj" fmla="val 28157"/>
                  <a:gd name="hf" fmla="val 105146"/>
                  <a:gd name="vf" fmla="val 1105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18" name="Rectangle 17"/>
              <p:cNvSpPr/>
              <p:nvPr/>
            </p:nvSpPr>
            <p:spPr>
              <a:xfrm>
                <a:off x="439300" y="2542987"/>
                <a:ext cx="500064" cy="477054"/>
              </a:xfrm>
              <a:prstGeom prst="rect">
                <a:avLst/>
              </a:prstGeom>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III.</a:t>
                </a:r>
              </a:p>
            </p:txBody>
          </p:sp>
        </p:grpSp>
      </p:grpSp>
      <p:grpSp>
        <p:nvGrpSpPr>
          <p:cNvPr id="20" name="Group 19">
            <a:extLst>
              <a:ext uri="{FF2B5EF4-FFF2-40B4-BE49-F238E27FC236}">
                <a16:creationId xmlns:a16="http://schemas.microsoft.com/office/drawing/2014/main" id="{D5E31279-265F-49FE-8F2F-57E9625F9658}"/>
              </a:ext>
            </a:extLst>
          </p:cNvPr>
          <p:cNvGrpSpPr/>
          <p:nvPr/>
        </p:nvGrpSpPr>
        <p:grpSpPr>
          <a:xfrm>
            <a:off x="928416" y="3788471"/>
            <a:ext cx="9214611" cy="731520"/>
            <a:chOff x="449957" y="3777636"/>
            <a:chExt cx="9214611" cy="731520"/>
          </a:xfrm>
        </p:grpSpPr>
        <p:sp>
          <p:nvSpPr>
            <p:cNvPr id="24" name="Rectangle 23">
              <a:extLst>
                <a:ext uri="{FF2B5EF4-FFF2-40B4-BE49-F238E27FC236}">
                  <a16:creationId xmlns:a16="http://schemas.microsoft.com/office/drawing/2014/main" id="{71BF546B-4A93-4F64-90E4-6ADBD9B6204E}"/>
                </a:ext>
              </a:extLst>
            </p:cNvPr>
            <p:cNvSpPr/>
            <p:nvPr/>
          </p:nvSpPr>
          <p:spPr>
            <a:xfrm>
              <a:off x="1343867" y="3977464"/>
              <a:ext cx="8320701" cy="381451"/>
            </a:xfrm>
            <a:prstGeom prst="rect">
              <a:avLst/>
            </a:prstGeom>
          </p:spPr>
          <p:txBody>
            <a:bodyPr wrap="square">
              <a:spAutoFit/>
            </a:bodyPr>
            <a:lstStyle/>
            <a:p>
              <a:pPr>
                <a:lnSpc>
                  <a:spcPct val="114000"/>
                </a:lnSpc>
              </a:pPr>
              <a:r>
                <a:rPr lang="en-US" sz="1800" b="1">
                  <a:solidFill>
                    <a:schemeClr val="tx1">
                      <a:lumMod val="85000"/>
                      <a:lumOff val="15000"/>
                    </a:schemeClr>
                  </a:solidFill>
                  <a:latin typeface="Segoe UI" panose="020B0502040204020203" pitchFamily="34" charset="0"/>
                  <a:cs typeface="Segoe UI" panose="020B0502040204020203" pitchFamily="34" charset="0"/>
                </a:rPr>
                <a:t>NHỮNG ĐIỂM NỔI BẬT VỀ NỘI DUNG SÁCH</a:t>
              </a:r>
              <a:endParaRPr lang="en-US" sz="1800" b="1" dirty="0">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25" name="Group 24">
              <a:extLst>
                <a:ext uri="{FF2B5EF4-FFF2-40B4-BE49-F238E27FC236}">
                  <a16:creationId xmlns:a16="http://schemas.microsoft.com/office/drawing/2014/main" id="{B516878A-1C9D-4A85-94E5-5DD4D49BAF1F}"/>
                </a:ext>
              </a:extLst>
            </p:cNvPr>
            <p:cNvGrpSpPr/>
            <p:nvPr/>
          </p:nvGrpSpPr>
          <p:grpSpPr>
            <a:xfrm>
              <a:off x="449957" y="3777636"/>
              <a:ext cx="822960" cy="731520"/>
              <a:chOff x="291086" y="2387819"/>
              <a:chExt cx="822960" cy="731520"/>
            </a:xfrm>
            <a:solidFill>
              <a:srgbClr val="00B0F0"/>
            </a:solidFill>
          </p:grpSpPr>
          <p:sp>
            <p:nvSpPr>
              <p:cNvPr id="26" name="5-Point Star 25"/>
              <p:cNvSpPr/>
              <p:nvPr/>
            </p:nvSpPr>
            <p:spPr>
              <a:xfrm>
                <a:off x="291086" y="2387819"/>
                <a:ext cx="822960" cy="731520"/>
              </a:xfrm>
              <a:prstGeom prst="star5">
                <a:avLst>
                  <a:gd name="adj" fmla="val 28157"/>
                  <a:gd name="hf" fmla="val 105146"/>
                  <a:gd name="vf" fmla="val 110557"/>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27" name="Rectangle 26"/>
              <p:cNvSpPr/>
              <p:nvPr/>
            </p:nvSpPr>
            <p:spPr>
              <a:xfrm>
                <a:off x="439300" y="2542987"/>
                <a:ext cx="553357" cy="477054"/>
              </a:xfrm>
              <a:prstGeom prst="rect">
                <a:avLst/>
              </a:prstGeom>
              <a:noFill/>
              <a:ln>
                <a:noFill/>
              </a:ln>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IV.</a:t>
                </a:r>
              </a:p>
            </p:txBody>
          </p:sp>
        </p:grpSp>
      </p:grpSp>
      <p:grpSp>
        <p:nvGrpSpPr>
          <p:cNvPr id="35" name="Group 34">
            <a:extLst>
              <a:ext uri="{FF2B5EF4-FFF2-40B4-BE49-F238E27FC236}">
                <a16:creationId xmlns:a16="http://schemas.microsoft.com/office/drawing/2014/main" id="{D28F6FB4-BD55-447C-A42A-6286D8391CF4}"/>
              </a:ext>
            </a:extLst>
          </p:cNvPr>
          <p:cNvGrpSpPr/>
          <p:nvPr/>
        </p:nvGrpSpPr>
        <p:grpSpPr>
          <a:xfrm>
            <a:off x="909019" y="4574221"/>
            <a:ext cx="7461445" cy="731520"/>
            <a:chOff x="455314" y="4634886"/>
            <a:chExt cx="7461445" cy="731520"/>
          </a:xfrm>
        </p:grpSpPr>
        <p:sp>
          <p:nvSpPr>
            <p:cNvPr id="36" name="Rectangle 35">
              <a:extLst>
                <a:ext uri="{FF2B5EF4-FFF2-40B4-BE49-F238E27FC236}">
                  <a16:creationId xmlns:a16="http://schemas.microsoft.com/office/drawing/2014/main" id="{4CC50B24-5884-4B50-8B69-D849C3FD7CDA}"/>
                </a:ext>
              </a:extLst>
            </p:cNvPr>
            <p:cNvSpPr/>
            <p:nvPr/>
          </p:nvSpPr>
          <p:spPr>
            <a:xfrm>
              <a:off x="1327877" y="4883573"/>
              <a:ext cx="6588882" cy="369332"/>
            </a:xfrm>
            <a:prstGeom prst="rect">
              <a:avLst/>
            </a:prstGeom>
          </p:spPr>
          <p:txBody>
            <a:bodyPr wrap="square">
              <a:spAutoFit/>
            </a:bodyPr>
            <a:lstStyle/>
            <a:p>
              <a:r>
                <a:rPr lang="en-US" sz="1800" b="1">
                  <a:solidFill>
                    <a:schemeClr val="tx1">
                      <a:lumMod val="85000"/>
                      <a:lumOff val="15000"/>
                    </a:schemeClr>
                  </a:solidFill>
                  <a:latin typeface="Segoe UI" panose="020B0502040204020203" pitchFamily="34" charset="0"/>
                  <a:cs typeface="Segoe UI" panose="020B0502040204020203" pitchFamily="34" charset="0"/>
                </a:rPr>
                <a:t>GIỚI THIỆU TÀI LIỆU HỖ TRỢ</a:t>
              </a:r>
              <a:endParaRPr lang="en-US" sz="1800" b="1" dirty="0">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37" name="Group 36">
              <a:extLst>
                <a:ext uri="{FF2B5EF4-FFF2-40B4-BE49-F238E27FC236}">
                  <a16:creationId xmlns:a16="http://schemas.microsoft.com/office/drawing/2014/main" id="{A3CE3F33-12B0-4E5B-B95D-7A7B0CE566A4}"/>
                </a:ext>
              </a:extLst>
            </p:cNvPr>
            <p:cNvGrpSpPr/>
            <p:nvPr/>
          </p:nvGrpSpPr>
          <p:grpSpPr>
            <a:xfrm>
              <a:off x="455314" y="4634886"/>
              <a:ext cx="822960" cy="731520"/>
              <a:chOff x="291086" y="2387819"/>
              <a:chExt cx="822960" cy="731520"/>
            </a:xfrm>
            <a:solidFill>
              <a:srgbClr val="9933FF"/>
            </a:solidFill>
          </p:grpSpPr>
          <p:sp>
            <p:nvSpPr>
              <p:cNvPr id="38" name="5-Point Star 29">
                <a:extLst>
                  <a:ext uri="{FF2B5EF4-FFF2-40B4-BE49-F238E27FC236}">
                    <a16:creationId xmlns:a16="http://schemas.microsoft.com/office/drawing/2014/main" id="{DB86C9F4-0D64-4074-89FD-8F19E9F0813C}"/>
                  </a:ext>
                </a:extLst>
              </p:cNvPr>
              <p:cNvSpPr/>
              <p:nvPr/>
            </p:nvSpPr>
            <p:spPr>
              <a:xfrm>
                <a:off x="291086" y="2387819"/>
                <a:ext cx="822960" cy="731520"/>
              </a:xfrm>
              <a:prstGeom prst="star5">
                <a:avLst>
                  <a:gd name="adj" fmla="val 28157"/>
                  <a:gd name="hf" fmla="val 105146"/>
                  <a:gd name="vf" fmla="val 11055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39" name="Rectangle 38">
                <a:extLst>
                  <a:ext uri="{FF2B5EF4-FFF2-40B4-BE49-F238E27FC236}">
                    <a16:creationId xmlns:a16="http://schemas.microsoft.com/office/drawing/2014/main" id="{F015CCF4-A6A9-463A-B2B9-F792BF7B45A7}"/>
                  </a:ext>
                </a:extLst>
              </p:cNvPr>
              <p:cNvSpPr/>
              <p:nvPr/>
            </p:nvSpPr>
            <p:spPr>
              <a:xfrm>
                <a:off x="439300" y="2542987"/>
                <a:ext cx="452368" cy="477054"/>
              </a:xfrm>
              <a:prstGeom prst="rect">
                <a:avLst/>
              </a:prstGeom>
              <a:noFill/>
              <a:ln>
                <a:noFill/>
              </a:ln>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V.</a:t>
                </a:r>
              </a:p>
            </p:txBody>
          </p:sp>
        </p:grpSp>
      </p:grpSp>
      <p:grpSp>
        <p:nvGrpSpPr>
          <p:cNvPr id="40" name="Group 39">
            <a:extLst>
              <a:ext uri="{FF2B5EF4-FFF2-40B4-BE49-F238E27FC236}">
                <a16:creationId xmlns:a16="http://schemas.microsoft.com/office/drawing/2014/main" id="{D4220387-BEE9-45B0-89BD-60F7887C555C}"/>
              </a:ext>
            </a:extLst>
          </p:cNvPr>
          <p:cNvGrpSpPr/>
          <p:nvPr/>
        </p:nvGrpSpPr>
        <p:grpSpPr>
          <a:xfrm>
            <a:off x="928416" y="5436917"/>
            <a:ext cx="7461445" cy="731520"/>
            <a:chOff x="455314" y="4634886"/>
            <a:chExt cx="7461445" cy="731520"/>
          </a:xfrm>
        </p:grpSpPr>
        <p:sp>
          <p:nvSpPr>
            <p:cNvPr id="41" name="Rectangle 40">
              <a:extLst>
                <a:ext uri="{FF2B5EF4-FFF2-40B4-BE49-F238E27FC236}">
                  <a16:creationId xmlns:a16="http://schemas.microsoft.com/office/drawing/2014/main" id="{8065D079-F1D0-4920-8768-DB4736B0BD4E}"/>
                </a:ext>
              </a:extLst>
            </p:cNvPr>
            <p:cNvSpPr/>
            <p:nvPr/>
          </p:nvSpPr>
          <p:spPr>
            <a:xfrm>
              <a:off x="1327877" y="4831814"/>
              <a:ext cx="6588882" cy="369332"/>
            </a:xfrm>
            <a:prstGeom prst="rect">
              <a:avLst/>
            </a:prstGeom>
          </p:spPr>
          <p:txBody>
            <a:bodyPr wrap="square">
              <a:spAutoFit/>
            </a:bodyPr>
            <a:lstStyle/>
            <a:p>
              <a:r>
                <a:rPr lang="en-US" b="1">
                  <a:solidFill>
                    <a:schemeClr val="tx1">
                      <a:lumMod val="85000"/>
                      <a:lumOff val="15000"/>
                    </a:schemeClr>
                  </a:solidFill>
                  <a:latin typeface="Segoe UI" panose="020B0502040204020203" pitchFamily="34" charset="0"/>
                  <a:cs typeface="Segoe UI" panose="020B0502040204020203" pitchFamily="34" charset="0"/>
                </a:rPr>
                <a:t>KẾT LUẬN</a:t>
              </a:r>
              <a:endParaRPr lang="en-US" dirty="0">
                <a:solidFill>
                  <a:schemeClr val="tx1">
                    <a:lumMod val="85000"/>
                    <a:lumOff val="15000"/>
                  </a:schemeClr>
                </a:solidFill>
                <a:latin typeface="Segoe UI" panose="020B0502040204020203" pitchFamily="34" charset="0"/>
                <a:cs typeface="Segoe UI" panose="020B0502040204020203" pitchFamily="34" charset="0"/>
              </a:endParaRPr>
            </a:p>
          </p:txBody>
        </p:sp>
        <p:grpSp>
          <p:nvGrpSpPr>
            <p:cNvPr id="42" name="Group 41">
              <a:extLst>
                <a:ext uri="{FF2B5EF4-FFF2-40B4-BE49-F238E27FC236}">
                  <a16:creationId xmlns:a16="http://schemas.microsoft.com/office/drawing/2014/main" id="{E5D02CEA-AAC0-40C3-AC29-5615ACD997F7}"/>
                </a:ext>
              </a:extLst>
            </p:cNvPr>
            <p:cNvGrpSpPr/>
            <p:nvPr/>
          </p:nvGrpSpPr>
          <p:grpSpPr>
            <a:xfrm>
              <a:off x="455314" y="4634886"/>
              <a:ext cx="822960" cy="731520"/>
              <a:chOff x="291086" y="2387819"/>
              <a:chExt cx="822960" cy="731520"/>
            </a:xfrm>
            <a:solidFill>
              <a:srgbClr val="9933FF"/>
            </a:solidFill>
          </p:grpSpPr>
          <p:sp>
            <p:nvSpPr>
              <p:cNvPr id="43" name="5-Point Star 29">
                <a:extLst>
                  <a:ext uri="{FF2B5EF4-FFF2-40B4-BE49-F238E27FC236}">
                    <a16:creationId xmlns:a16="http://schemas.microsoft.com/office/drawing/2014/main" id="{EEBD4066-AE06-48B0-BFB6-59EEBAA55032}"/>
                  </a:ext>
                </a:extLst>
              </p:cNvPr>
              <p:cNvSpPr/>
              <p:nvPr/>
            </p:nvSpPr>
            <p:spPr>
              <a:xfrm>
                <a:off x="291086" y="2387819"/>
                <a:ext cx="822960" cy="731520"/>
              </a:xfrm>
              <a:prstGeom prst="star5">
                <a:avLst>
                  <a:gd name="adj" fmla="val 28157"/>
                  <a:gd name="hf" fmla="val 105146"/>
                  <a:gd name="vf" fmla="val 11055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Segoe UI" panose="020B0502040204020203" pitchFamily="34" charset="0"/>
                  <a:cs typeface="Segoe UI" panose="020B0502040204020203" pitchFamily="34" charset="0"/>
                </a:endParaRPr>
              </a:p>
            </p:txBody>
          </p:sp>
          <p:sp>
            <p:nvSpPr>
              <p:cNvPr id="44" name="Rectangle 43">
                <a:extLst>
                  <a:ext uri="{FF2B5EF4-FFF2-40B4-BE49-F238E27FC236}">
                    <a16:creationId xmlns:a16="http://schemas.microsoft.com/office/drawing/2014/main" id="{F81DA3F3-A5B2-4FF1-B8B6-6DE2012C2CAC}"/>
                  </a:ext>
                </a:extLst>
              </p:cNvPr>
              <p:cNvSpPr/>
              <p:nvPr/>
            </p:nvSpPr>
            <p:spPr>
              <a:xfrm>
                <a:off x="439300" y="2542987"/>
                <a:ext cx="585417" cy="477054"/>
              </a:xfrm>
              <a:prstGeom prst="rect">
                <a:avLst/>
              </a:prstGeom>
              <a:noFill/>
              <a:ln>
                <a:noFill/>
              </a:ln>
            </p:spPr>
            <p:txBody>
              <a:bodyPr wrap="none">
                <a:spAutoFit/>
              </a:bodyPr>
              <a:lstStyle/>
              <a:p>
                <a:r>
                  <a:rPr lang="en-US" sz="2500" b="1">
                    <a:solidFill>
                      <a:schemeClr val="tx1">
                        <a:lumMod val="85000"/>
                        <a:lumOff val="15000"/>
                      </a:schemeClr>
                    </a:solidFill>
                    <a:latin typeface="Segoe UI" panose="020B0502040204020203" pitchFamily="34" charset="0"/>
                    <a:cs typeface="Segoe UI" panose="020B0502040204020203" pitchFamily="34" charset="0"/>
                  </a:rPr>
                  <a:t>VI.</a:t>
                </a:r>
              </a:p>
            </p:txBody>
          </p:sp>
        </p:grpSp>
      </p:grpSp>
    </p:spTree>
    <p:extLst>
      <p:ext uri="{BB962C8B-B14F-4D97-AF65-F5344CB8AC3E}">
        <p14:creationId xmlns:p14="http://schemas.microsoft.com/office/powerpoint/2010/main" val="18515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randombar(horizontal)">
                                      <p:cBhvr>
                                        <p:cTn id="23" dur="500"/>
                                        <p:tgtEl>
                                          <p:spTgt spid="20"/>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randombar(horizontal)">
                                      <p:cBhvr>
                                        <p:cTn id="27" dur="500"/>
                                        <p:tgtEl>
                                          <p:spTgt spid="35"/>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randombar(horizontal)">
                                      <p:cBhvr>
                                        <p:cTn id="3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69" name="Picture 68">
            <a:extLst>
              <a:ext uri="{FF2B5EF4-FFF2-40B4-BE49-F238E27FC236}">
                <a16:creationId xmlns:a16="http://schemas.microsoft.com/office/drawing/2014/main" id="{3C0D9DFB-E2E0-447D-A005-63A3A870E5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8284" cy="6858000"/>
          </a:xfrm>
          <a:prstGeom prst="rect">
            <a:avLst/>
          </a:prstGeom>
        </p:spPr>
      </p:pic>
      <p:grpSp>
        <p:nvGrpSpPr>
          <p:cNvPr id="3" name="Group 2">
            <a:extLst>
              <a:ext uri="{FF2B5EF4-FFF2-40B4-BE49-F238E27FC236}">
                <a16:creationId xmlns:a16="http://schemas.microsoft.com/office/drawing/2014/main" id="{B4B7C3D9-8A77-47C2-AA70-33C5DC14C9E3}"/>
              </a:ext>
            </a:extLst>
          </p:cNvPr>
          <p:cNvGrpSpPr/>
          <p:nvPr/>
        </p:nvGrpSpPr>
        <p:grpSpPr>
          <a:xfrm>
            <a:off x="-235868" y="730866"/>
            <a:ext cx="5665758" cy="666139"/>
            <a:chOff x="-135753" y="721027"/>
            <a:chExt cx="5665758" cy="666139"/>
          </a:xfrm>
        </p:grpSpPr>
        <p:sp>
          <p:nvSpPr>
            <p:cNvPr id="167" name="Google Shape;167;p4"/>
            <p:cNvSpPr/>
            <p:nvPr/>
          </p:nvSpPr>
          <p:spPr>
            <a:xfrm>
              <a:off x="-135753" y="721027"/>
              <a:ext cx="5579805" cy="666139"/>
            </a:xfrm>
            <a:prstGeom prst="roundRect">
              <a:avLst>
                <a:gd name="adj" fmla="val 50000"/>
              </a:avLst>
            </a:prstGeom>
            <a:solidFill>
              <a:srgbClr val="F38D97"/>
            </a:solidFill>
            <a:ln>
              <a:noFill/>
            </a:ln>
          </p:spPr>
          <p:txBody>
            <a:bodyPr spcFirstLastPara="1" wrap="square" lIns="91425" tIns="45700" rIns="91425" bIns="45700" anchor="ctr" anchorCtr="0">
              <a:noAutofit/>
            </a:bodyPr>
            <a:lstStyle/>
            <a:p>
              <a:pPr algn="ctr"/>
              <a:endParaRPr sz="1400">
                <a:solidFill>
                  <a:schemeClr val="lt1"/>
                </a:solidFill>
                <a:latin typeface="Segoe UI" panose="020B0502040204020203" pitchFamily="34" charset="0"/>
                <a:ea typeface="Calibri"/>
                <a:cs typeface="Segoe UI" panose="020B0502040204020203" pitchFamily="34" charset="0"/>
                <a:sym typeface="Calibri"/>
              </a:endParaRPr>
            </a:p>
          </p:txBody>
        </p:sp>
        <p:grpSp>
          <p:nvGrpSpPr>
            <p:cNvPr id="2" name="Group 1">
              <a:extLst>
                <a:ext uri="{FF2B5EF4-FFF2-40B4-BE49-F238E27FC236}">
                  <a16:creationId xmlns:a16="http://schemas.microsoft.com/office/drawing/2014/main" id="{DC034209-B744-4F28-B124-1D326FF53123}"/>
                </a:ext>
              </a:extLst>
            </p:cNvPr>
            <p:cNvGrpSpPr/>
            <p:nvPr/>
          </p:nvGrpSpPr>
          <p:grpSpPr>
            <a:xfrm>
              <a:off x="125078" y="729214"/>
              <a:ext cx="5404927" cy="655853"/>
              <a:chOff x="125078" y="729214"/>
              <a:chExt cx="5404927" cy="655853"/>
            </a:xfrm>
          </p:grpSpPr>
          <p:grpSp>
            <p:nvGrpSpPr>
              <p:cNvPr id="168" name="Google Shape;168;p4"/>
              <p:cNvGrpSpPr/>
              <p:nvPr/>
            </p:nvGrpSpPr>
            <p:grpSpPr>
              <a:xfrm>
                <a:off x="125078" y="792764"/>
                <a:ext cx="495911" cy="440810"/>
                <a:chOff x="506921" y="691898"/>
                <a:chExt cx="822960" cy="731520"/>
              </a:xfrm>
            </p:grpSpPr>
            <p:sp>
              <p:nvSpPr>
                <p:cNvPr id="169" name="Google Shape;169;p4"/>
                <p:cNvSpPr/>
                <p:nvPr/>
              </p:nvSpPr>
              <p:spPr>
                <a:xfrm>
                  <a:off x="506921" y="691898"/>
                  <a:ext cx="822960" cy="731520"/>
                </a:xfrm>
                <a:prstGeom prst="star5">
                  <a:avLst>
                    <a:gd name="adj" fmla="val 28157"/>
                    <a:gd name="hf" fmla="val 105146"/>
                    <a:gd name="vf" fmla="val 110557"/>
                  </a:avLst>
                </a:prstGeom>
                <a:solidFill>
                  <a:srgbClr val="ED5463"/>
                </a:solidFill>
                <a:ln>
                  <a:noFill/>
                </a:ln>
              </p:spPr>
              <p:txBody>
                <a:bodyPr spcFirstLastPara="1" wrap="square" lIns="91425" tIns="45700" rIns="91425" bIns="45700" anchor="ctr" anchorCtr="0">
                  <a:noAutofit/>
                </a:bodyPr>
                <a:lstStyle/>
                <a:p>
                  <a:pPr algn="ctr"/>
                  <a:endParaRPr sz="1400">
                    <a:solidFill>
                      <a:schemeClr val="lt1"/>
                    </a:solidFill>
                    <a:latin typeface="Segoe UI" panose="020B0502040204020203" pitchFamily="34" charset="0"/>
                    <a:ea typeface="Calibri"/>
                    <a:cs typeface="Segoe UI" panose="020B0502040204020203" pitchFamily="34" charset="0"/>
                    <a:sym typeface="Calibri"/>
                  </a:endParaRPr>
                </a:p>
              </p:txBody>
            </p:sp>
            <p:sp>
              <p:nvSpPr>
                <p:cNvPr id="170" name="Google Shape;170;p4"/>
                <p:cNvSpPr/>
                <p:nvPr/>
              </p:nvSpPr>
              <p:spPr>
                <a:xfrm>
                  <a:off x="687635" y="789952"/>
                  <a:ext cx="642245" cy="561761"/>
                </a:xfrm>
                <a:prstGeom prst="rect">
                  <a:avLst/>
                </a:prstGeom>
                <a:noFill/>
                <a:ln>
                  <a:noFill/>
                </a:ln>
              </p:spPr>
              <p:txBody>
                <a:bodyPr spcFirstLastPara="1" wrap="square" lIns="91425" tIns="45700" rIns="91425" bIns="45700" anchor="t" anchorCtr="0">
                  <a:spAutoFit/>
                </a:bodyPr>
                <a:lstStyle/>
                <a:p>
                  <a:r>
                    <a:rPr lang="en-US" sz="1600" b="1">
                      <a:solidFill>
                        <a:schemeClr val="lt1"/>
                      </a:solidFill>
                      <a:latin typeface="Segoe UI" panose="020B0502040204020203" pitchFamily="34" charset="0"/>
                      <a:ea typeface="Calibri"/>
                      <a:cs typeface="Segoe UI" panose="020B0502040204020203" pitchFamily="34" charset="0"/>
                      <a:sym typeface="Calibri"/>
                    </a:rPr>
                    <a:t>I.</a:t>
                  </a:r>
                  <a:endParaRPr sz="1400">
                    <a:latin typeface="Segoe UI" panose="020B0502040204020203" pitchFamily="34" charset="0"/>
                    <a:cs typeface="Segoe UI" panose="020B0502040204020203" pitchFamily="34" charset="0"/>
                  </a:endParaRPr>
                </a:p>
              </p:txBody>
            </p:sp>
          </p:grpSp>
          <p:sp>
            <p:nvSpPr>
              <p:cNvPr id="171" name="Google Shape;171;p4"/>
              <p:cNvSpPr/>
              <p:nvPr/>
            </p:nvSpPr>
            <p:spPr>
              <a:xfrm>
                <a:off x="640827" y="729214"/>
                <a:ext cx="4889178" cy="655853"/>
              </a:xfrm>
              <a:prstGeom prst="rect">
                <a:avLst/>
              </a:prstGeom>
              <a:noFill/>
              <a:ln>
                <a:noFill/>
              </a:ln>
            </p:spPr>
            <p:txBody>
              <a:bodyPr spcFirstLastPara="1" wrap="square" lIns="91425" tIns="45700" rIns="91425" bIns="45700" anchor="ctr" anchorCtr="0">
                <a:noAutofit/>
              </a:bodyPr>
              <a:lstStyle/>
              <a:p>
                <a:r>
                  <a:rPr lang="en-US" sz="1600" b="1">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ĐIỂM MỚI CỦA HOẠT ĐỘNG GIÁO DỤC TRONG CHƯƠNG TRÌNH</a:t>
                </a:r>
                <a:endParaRPr lang="en-US" sz="1600"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grpSp>
      </p:grpSp>
      <p:sp>
        <p:nvSpPr>
          <p:cNvPr id="9" name="Block Arc 8"/>
          <p:cNvSpPr/>
          <p:nvPr/>
        </p:nvSpPr>
        <p:spPr>
          <a:xfrm>
            <a:off x="-5356653" y="386704"/>
            <a:ext cx="6852755" cy="6852755"/>
          </a:xfrm>
          <a:prstGeom prst="blockArc">
            <a:avLst>
              <a:gd name="adj1" fmla="val 19251940"/>
              <a:gd name="adj2" fmla="val 2356377"/>
              <a:gd name="adj3" fmla="val 0"/>
            </a:avLst>
          </a:prstGeom>
        </p:spPr>
        <p:style>
          <a:lnRef idx="2">
            <a:schemeClr val="accent6">
              <a:hueOff val="0"/>
              <a:satOff val="0"/>
              <a:lumOff val="0"/>
              <a:alphaOff val="0"/>
            </a:schemeClr>
          </a:lnRef>
          <a:fillRef idx="0">
            <a:schemeClr val="accent6">
              <a:tint val="90000"/>
              <a:hueOff val="0"/>
              <a:satOff val="0"/>
              <a:lumOff val="0"/>
              <a:alphaOff val="0"/>
            </a:schemeClr>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46" name="Google Shape;136;p4"/>
          <p:cNvSpPr txBox="1"/>
          <p:nvPr/>
        </p:nvSpPr>
        <p:spPr>
          <a:xfrm>
            <a:off x="10236585" y="2637928"/>
            <a:ext cx="1979761" cy="523180"/>
          </a:xfrm>
          <a:prstGeom prst="rect">
            <a:avLst/>
          </a:prstGeom>
          <a:noFill/>
          <a:ln>
            <a:noFill/>
          </a:ln>
        </p:spPr>
        <p:txBody>
          <a:bodyPr spcFirstLastPara="1" wrap="square" lIns="91425" tIns="45700" rIns="91425" bIns="45700" anchor="t" anchorCtr="0">
            <a:spAutoFit/>
          </a:bodyPr>
          <a:lstStyle/>
          <a:p>
            <a:r>
              <a:rPr lang="en-US" sz="1400" b="1">
                <a:solidFill>
                  <a:schemeClr val="bg1"/>
                </a:solidFill>
                <a:latin typeface="Segoe UI" panose="020B0502040204020203" pitchFamily="34" charset="0"/>
                <a:ea typeface="Calibri"/>
                <a:cs typeface="Segoe UI" panose="020B0502040204020203" pitchFamily="34" charset="0"/>
                <a:sym typeface="Calibri"/>
              </a:rPr>
              <a:t>Thực hiện các nhiệm vụ được giao</a:t>
            </a:r>
            <a:endParaRPr b="1">
              <a:solidFill>
                <a:schemeClr val="bg1"/>
              </a:solidFill>
              <a:latin typeface="Segoe UI" panose="020B0502040204020203" pitchFamily="34" charset="0"/>
              <a:cs typeface="Segoe UI" panose="020B0502040204020203" pitchFamily="34" charset="0"/>
            </a:endParaRPr>
          </a:p>
        </p:txBody>
      </p:sp>
      <p:sp>
        <p:nvSpPr>
          <p:cNvPr id="10" name="Freeform 9"/>
          <p:cNvSpPr/>
          <p:nvPr/>
        </p:nvSpPr>
        <p:spPr>
          <a:xfrm>
            <a:off x="862836" y="1535789"/>
            <a:ext cx="10569156" cy="535953"/>
          </a:xfrm>
          <a:custGeom>
            <a:avLst/>
            <a:gdLst>
              <a:gd name="connsiteX0" fmla="*/ 0 w 9099391"/>
              <a:gd name="connsiteY0" fmla="*/ 0 h 535953"/>
              <a:gd name="connsiteX1" fmla="*/ 9099391 w 9099391"/>
              <a:gd name="connsiteY1" fmla="*/ 0 h 535953"/>
              <a:gd name="connsiteX2" fmla="*/ 9099391 w 9099391"/>
              <a:gd name="connsiteY2" fmla="*/ 535953 h 535953"/>
              <a:gd name="connsiteX3" fmla="*/ 0 w 9099391"/>
              <a:gd name="connsiteY3" fmla="*/ 535953 h 535953"/>
              <a:gd name="connsiteX4" fmla="*/ 0 w 9099391"/>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9391" h="535953">
                <a:moveTo>
                  <a:pt x="0" y="0"/>
                </a:moveTo>
                <a:lnTo>
                  <a:pt x="9099391" y="0"/>
                </a:lnTo>
                <a:lnTo>
                  <a:pt x="9099391" y="535953"/>
                </a:lnTo>
                <a:lnTo>
                  <a:pt x="0" y="53595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kern="1200"/>
              <a:t>Tạo điều kiện cho học sinh bổ sung những khuyết thiếu về trải nghiệm thực tế, giúp </a:t>
            </a:r>
            <a:r>
              <a:rPr lang="en-US" sz="1600" b="1" kern="1200"/>
              <a:t>tiếp cận thực tế</a:t>
            </a:r>
            <a:r>
              <a:rPr lang="en-US" sz="1600" kern="1200"/>
              <a:t> gần nhất; </a:t>
            </a:r>
          </a:p>
        </p:txBody>
      </p:sp>
      <p:sp>
        <p:nvSpPr>
          <p:cNvPr id="11" name="Oval 10"/>
          <p:cNvSpPr/>
          <p:nvPr/>
        </p:nvSpPr>
        <p:spPr>
          <a:xfrm>
            <a:off x="436425" y="1468795"/>
            <a:ext cx="669941" cy="669941"/>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Freeform 11"/>
          <p:cNvSpPr/>
          <p:nvPr/>
        </p:nvSpPr>
        <p:spPr>
          <a:xfrm>
            <a:off x="1303693" y="2339617"/>
            <a:ext cx="10128299" cy="535953"/>
          </a:xfrm>
          <a:custGeom>
            <a:avLst/>
            <a:gdLst>
              <a:gd name="connsiteX0" fmla="*/ 0 w 8658532"/>
              <a:gd name="connsiteY0" fmla="*/ 0 h 535953"/>
              <a:gd name="connsiteX1" fmla="*/ 8658532 w 8658532"/>
              <a:gd name="connsiteY1" fmla="*/ 0 h 535953"/>
              <a:gd name="connsiteX2" fmla="*/ 8658532 w 8658532"/>
              <a:gd name="connsiteY2" fmla="*/ 535953 h 535953"/>
              <a:gd name="connsiteX3" fmla="*/ 0 w 8658532"/>
              <a:gd name="connsiteY3" fmla="*/ 535953 h 535953"/>
              <a:gd name="connsiteX4" fmla="*/ 0 w 8658532"/>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8532" h="535953">
                <a:moveTo>
                  <a:pt x="0" y="0"/>
                </a:moveTo>
                <a:lnTo>
                  <a:pt x="8658532" y="0"/>
                </a:lnTo>
                <a:lnTo>
                  <a:pt x="8658532" y="535953"/>
                </a:lnTo>
                <a:lnTo>
                  <a:pt x="0" y="535953"/>
                </a:lnTo>
                <a:lnTo>
                  <a:pt x="0" y="0"/>
                </a:lnTo>
                <a:close/>
              </a:path>
            </a:pathLst>
          </a:custGeom>
        </p:spPr>
        <p:style>
          <a:lnRef idx="2">
            <a:schemeClr val="lt1">
              <a:hueOff val="0"/>
              <a:satOff val="0"/>
              <a:lumOff val="0"/>
              <a:alphaOff val="0"/>
            </a:schemeClr>
          </a:lnRef>
          <a:fillRef idx="1">
            <a:schemeClr val="accent5">
              <a:hueOff val="-1470669"/>
              <a:satOff val="-2046"/>
              <a:lumOff val="-784"/>
              <a:alphaOff val="0"/>
            </a:schemeClr>
          </a:fillRef>
          <a:effectRef idx="0">
            <a:schemeClr val="accent5">
              <a:hueOff val="-1470669"/>
              <a:satOff val="-2046"/>
              <a:lumOff val="-784"/>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kern="1200"/>
              <a:t>Giúp học sinh có cơ hội </a:t>
            </a:r>
            <a:r>
              <a:rPr lang="en-US" sz="1600" b="1" kern="1200"/>
              <a:t>kết nối kiến thức và kĩ năng của các môn học với thực tiễn cuộc sống</a:t>
            </a:r>
            <a:r>
              <a:rPr lang="en-US" sz="1600" kern="1200"/>
              <a:t>, huy động tổng hợp những kiến thức đó và vận dụng các kinh nghiệm đã có để xử lí tình huống, hoàn thành nhiệm vụ cụ thể được giao;</a:t>
            </a:r>
          </a:p>
        </p:txBody>
      </p:sp>
      <p:sp>
        <p:nvSpPr>
          <p:cNvPr id="13" name="Oval 12"/>
          <p:cNvSpPr/>
          <p:nvPr/>
        </p:nvSpPr>
        <p:spPr>
          <a:xfrm>
            <a:off x="877283" y="2272623"/>
            <a:ext cx="669941" cy="669941"/>
          </a:xfrm>
          <a:prstGeom prst="ellipse">
            <a:avLst/>
          </a:prstGeom>
        </p:spPr>
        <p:style>
          <a:lnRef idx="2">
            <a:schemeClr val="accent5">
              <a:hueOff val="-1470669"/>
              <a:satOff val="-2046"/>
              <a:lumOff val="-784"/>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Freeform 13"/>
          <p:cNvSpPr/>
          <p:nvPr/>
        </p:nvSpPr>
        <p:spPr>
          <a:xfrm>
            <a:off x="1505286" y="3143445"/>
            <a:ext cx="9926706" cy="535953"/>
          </a:xfrm>
          <a:custGeom>
            <a:avLst/>
            <a:gdLst>
              <a:gd name="connsiteX0" fmla="*/ 0 w 8456939"/>
              <a:gd name="connsiteY0" fmla="*/ 0 h 535953"/>
              <a:gd name="connsiteX1" fmla="*/ 8456939 w 8456939"/>
              <a:gd name="connsiteY1" fmla="*/ 0 h 535953"/>
              <a:gd name="connsiteX2" fmla="*/ 8456939 w 8456939"/>
              <a:gd name="connsiteY2" fmla="*/ 535953 h 535953"/>
              <a:gd name="connsiteX3" fmla="*/ 0 w 8456939"/>
              <a:gd name="connsiteY3" fmla="*/ 535953 h 535953"/>
              <a:gd name="connsiteX4" fmla="*/ 0 w 8456939"/>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6939" h="535953">
                <a:moveTo>
                  <a:pt x="0" y="0"/>
                </a:moveTo>
                <a:lnTo>
                  <a:pt x="8456939" y="0"/>
                </a:lnTo>
                <a:lnTo>
                  <a:pt x="8456939" y="535953"/>
                </a:lnTo>
                <a:lnTo>
                  <a:pt x="0" y="535953"/>
                </a:lnTo>
                <a:lnTo>
                  <a:pt x="0" y="0"/>
                </a:lnTo>
                <a:close/>
              </a:path>
            </a:pathLst>
          </a:custGeom>
        </p:spPr>
        <p:style>
          <a:lnRef idx="2">
            <a:schemeClr val="lt1">
              <a:hueOff val="0"/>
              <a:satOff val="0"/>
              <a:lumOff val="0"/>
              <a:alphaOff val="0"/>
            </a:schemeClr>
          </a:lnRef>
          <a:fillRef idx="1">
            <a:schemeClr val="accent5">
              <a:hueOff val="-2941338"/>
              <a:satOff val="-4091"/>
              <a:lumOff val="-1569"/>
              <a:alphaOff val="0"/>
            </a:schemeClr>
          </a:fillRef>
          <a:effectRef idx="0">
            <a:schemeClr val="accent5">
              <a:hueOff val="-2941338"/>
              <a:satOff val="-4091"/>
              <a:lumOff val="-1569"/>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kern="1200"/>
              <a:t>Mang lại cho học sinh </a:t>
            </a:r>
            <a:r>
              <a:rPr lang="en-US" sz="1600" b="1" kern="1200"/>
              <a:t>những bài học mới, kinh nghiệm mới, kiến thức và kĩ năng mới </a:t>
            </a:r>
            <a:r>
              <a:rPr lang="en-US" sz="1600" kern="1200"/>
              <a:t>thông qua việc giải quyết các nhiệm vụ một cách sáng tạo, vượt qua khó khăn;</a:t>
            </a:r>
          </a:p>
        </p:txBody>
      </p:sp>
      <p:sp>
        <p:nvSpPr>
          <p:cNvPr id="15" name="Oval 14"/>
          <p:cNvSpPr/>
          <p:nvPr/>
        </p:nvSpPr>
        <p:spPr>
          <a:xfrm>
            <a:off x="1078876" y="3076451"/>
            <a:ext cx="669941" cy="669941"/>
          </a:xfrm>
          <a:prstGeom prst="ellipse">
            <a:avLst/>
          </a:prstGeom>
        </p:spPr>
        <p:style>
          <a:lnRef idx="2">
            <a:schemeClr val="accent5">
              <a:hueOff val="-2941338"/>
              <a:satOff val="-4091"/>
              <a:lumOff val="-1569"/>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Freeform 15"/>
          <p:cNvSpPr/>
          <p:nvPr/>
        </p:nvSpPr>
        <p:spPr>
          <a:xfrm>
            <a:off x="1505286" y="3946764"/>
            <a:ext cx="9926706" cy="535953"/>
          </a:xfrm>
          <a:custGeom>
            <a:avLst/>
            <a:gdLst>
              <a:gd name="connsiteX0" fmla="*/ 0 w 8456939"/>
              <a:gd name="connsiteY0" fmla="*/ 0 h 535953"/>
              <a:gd name="connsiteX1" fmla="*/ 8456939 w 8456939"/>
              <a:gd name="connsiteY1" fmla="*/ 0 h 535953"/>
              <a:gd name="connsiteX2" fmla="*/ 8456939 w 8456939"/>
              <a:gd name="connsiteY2" fmla="*/ 535953 h 535953"/>
              <a:gd name="connsiteX3" fmla="*/ 0 w 8456939"/>
              <a:gd name="connsiteY3" fmla="*/ 535953 h 535953"/>
              <a:gd name="connsiteX4" fmla="*/ 0 w 8456939"/>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6939" h="535953">
                <a:moveTo>
                  <a:pt x="0" y="0"/>
                </a:moveTo>
                <a:lnTo>
                  <a:pt x="8456939" y="0"/>
                </a:lnTo>
                <a:lnTo>
                  <a:pt x="8456939" y="535953"/>
                </a:lnTo>
                <a:lnTo>
                  <a:pt x="0" y="535953"/>
                </a:lnTo>
                <a:lnTo>
                  <a:pt x="0" y="0"/>
                </a:lnTo>
                <a:close/>
              </a:path>
            </a:pathLst>
          </a:custGeom>
        </p:spPr>
        <p:style>
          <a:lnRef idx="2">
            <a:schemeClr val="lt1">
              <a:hueOff val="0"/>
              <a:satOff val="0"/>
              <a:lumOff val="0"/>
              <a:alphaOff val="0"/>
            </a:schemeClr>
          </a:lnRef>
          <a:fillRef idx="1">
            <a:schemeClr val="accent5">
              <a:hueOff val="-4412007"/>
              <a:satOff val="-6137"/>
              <a:lumOff val="-2353"/>
              <a:alphaOff val="0"/>
            </a:schemeClr>
          </a:fillRef>
          <a:effectRef idx="0">
            <a:schemeClr val="accent5">
              <a:hueOff val="-4412007"/>
              <a:satOff val="-6137"/>
              <a:lumOff val="-2353"/>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kern="1200"/>
              <a:t>Giúp học sinh </a:t>
            </a:r>
            <a:r>
              <a:rPr lang="en-US" sz="1600" b="1" kern="1200"/>
              <a:t>thể nghiệm các cảm xúc tích cực,</a:t>
            </a:r>
            <a:r>
              <a:rPr lang="en-US" sz="1600" kern="1200"/>
              <a:t> thay đổi thái độ và hành vi, xây dựng lối sống bền vững; </a:t>
            </a:r>
          </a:p>
        </p:txBody>
      </p:sp>
      <p:sp>
        <p:nvSpPr>
          <p:cNvPr id="17" name="Oval 16"/>
          <p:cNvSpPr/>
          <p:nvPr/>
        </p:nvSpPr>
        <p:spPr>
          <a:xfrm>
            <a:off x="1078876" y="3879770"/>
            <a:ext cx="669941" cy="669941"/>
          </a:xfrm>
          <a:prstGeom prst="ellipse">
            <a:avLst/>
          </a:prstGeom>
        </p:spPr>
        <p:style>
          <a:lnRef idx="2">
            <a:schemeClr val="accent5">
              <a:hueOff val="-4412007"/>
              <a:satOff val="-6137"/>
              <a:lumOff val="-235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Freeform 17"/>
          <p:cNvSpPr/>
          <p:nvPr/>
        </p:nvSpPr>
        <p:spPr>
          <a:xfrm>
            <a:off x="1303693" y="4750592"/>
            <a:ext cx="10128299" cy="535953"/>
          </a:xfrm>
          <a:custGeom>
            <a:avLst/>
            <a:gdLst>
              <a:gd name="connsiteX0" fmla="*/ 0 w 8658532"/>
              <a:gd name="connsiteY0" fmla="*/ 0 h 535953"/>
              <a:gd name="connsiteX1" fmla="*/ 8658532 w 8658532"/>
              <a:gd name="connsiteY1" fmla="*/ 0 h 535953"/>
              <a:gd name="connsiteX2" fmla="*/ 8658532 w 8658532"/>
              <a:gd name="connsiteY2" fmla="*/ 535953 h 535953"/>
              <a:gd name="connsiteX3" fmla="*/ 0 w 8658532"/>
              <a:gd name="connsiteY3" fmla="*/ 535953 h 535953"/>
              <a:gd name="connsiteX4" fmla="*/ 0 w 8658532"/>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8532" h="535953">
                <a:moveTo>
                  <a:pt x="0" y="0"/>
                </a:moveTo>
                <a:lnTo>
                  <a:pt x="8658532" y="0"/>
                </a:lnTo>
                <a:lnTo>
                  <a:pt x="8658532" y="535953"/>
                </a:lnTo>
                <a:lnTo>
                  <a:pt x="0" y="535953"/>
                </a:lnTo>
                <a:lnTo>
                  <a:pt x="0" y="0"/>
                </a:lnTo>
                <a:close/>
              </a:path>
            </a:pathLst>
          </a:custGeom>
        </p:spPr>
        <p:style>
          <a:lnRef idx="2">
            <a:schemeClr val="lt1">
              <a:hueOff val="0"/>
              <a:satOff val="0"/>
              <a:lumOff val="0"/>
              <a:alphaOff val="0"/>
            </a:schemeClr>
          </a:lnRef>
          <a:fillRef idx="1">
            <a:schemeClr val="accent5">
              <a:hueOff val="-5882677"/>
              <a:satOff val="-8182"/>
              <a:lumOff val="-3138"/>
              <a:alphaOff val="0"/>
            </a:schemeClr>
          </a:fillRef>
          <a:effectRef idx="0">
            <a:schemeClr val="accent5">
              <a:hueOff val="-5882677"/>
              <a:satOff val="-8182"/>
              <a:lumOff val="-3138"/>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kern="1200"/>
              <a:t>Giúp hình thành và </a:t>
            </a:r>
            <a:r>
              <a:rPr lang="en-US" sz="1600" b="1" kern="1200"/>
              <a:t>trau dồi các phẩm chất và năng lực</a:t>
            </a:r>
            <a:r>
              <a:rPr lang="en-US" sz="1600" kern="1200"/>
              <a:t> cần thiết để </a:t>
            </a:r>
            <a:r>
              <a:rPr lang="en-US" sz="1600" b="1" kern="1200"/>
              <a:t>phát huy tiềm năng sáng tạo và khả năng thích ứng với cuộc sống</a:t>
            </a:r>
            <a:r>
              <a:rPr lang="en-US" sz="1600" kern="1200"/>
              <a:t>, môi trường và nghề nghiệp tương lai;</a:t>
            </a:r>
          </a:p>
        </p:txBody>
      </p:sp>
      <p:sp>
        <p:nvSpPr>
          <p:cNvPr id="19" name="Oval 18"/>
          <p:cNvSpPr/>
          <p:nvPr/>
        </p:nvSpPr>
        <p:spPr>
          <a:xfrm>
            <a:off x="877283" y="4683598"/>
            <a:ext cx="669941" cy="669941"/>
          </a:xfrm>
          <a:prstGeom prst="ellipse">
            <a:avLst/>
          </a:prstGeom>
        </p:spPr>
        <p:style>
          <a:lnRef idx="2">
            <a:schemeClr val="accent5">
              <a:hueOff val="-5882677"/>
              <a:satOff val="-8182"/>
              <a:lumOff val="-313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Freeform 19"/>
          <p:cNvSpPr/>
          <p:nvPr/>
        </p:nvSpPr>
        <p:spPr>
          <a:xfrm>
            <a:off x="862836" y="5554420"/>
            <a:ext cx="10569156" cy="535953"/>
          </a:xfrm>
          <a:custGeom>
            <a:avLst/>
            <a:gdLst>
              <a:gd name="connsiteX0" fmla="*/ 0 w 9099391"/>
              <a:gd name="connsiteY0" fmla="*/ 0 h 535953"/>
              <a:gd name="connsiteX1" fmla="*/ 9099391 w 9099391"/>
              <a:gd name="connsiteY1" fmla="*/ 0 h 535953"/>
              <a:gd name="connsiteX2" fmla="*/ 9099391 w 9099391"/>
              <a:gd name="connsiteY2" fmla="*/ 535953 h 535953"/>
              <a:gd name="connsiteX3" fmla="*/ 0 w 9099391"/>
              <a:gd name="connsiteY3" fmla="*/ 535953 h 535953"/>
              <a:gd name="connsiteX4" fmla="*/ 0 w 9099391"/>
              <a:gd name="connsiteY4" fmla="*/ 0 h 535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9391" h="535953">
                <a:moveTo>
                  <a:pt x="0" y="0"/>
                </a:moveTo>
                <a:lnTo>
                  <a:pt x="9099391" y="0"/>
                </a:lnTo>
                <a:lnTo>
                  <a:pt x="9099391" y="535953"/>
                </a:lnTo>
                <a:lnTo>
                  <a:pt x="0" y="535953"/>
                </a:lnTo>
                <a:lnTo>
                  <a:pt x="0" y="0"/>
                </a:lnTo>
                <a:close/>
              </a:path>
            </a:pathLst>
          </a:custGeom>
        </p:spPr>
        <p:style>
          <a:lnRef idx="2">
            <a:schemeClr val="lt1">
              <a:hueOff val="0"/>
              <a:satOff val="0"/>
              <a:lumOff val="0"/>
              <a:alphaOff val="0"/>
            </a:schemeClr>
          </a:lnRef>
          <a:fillRef idx="1">
            <a:schemeClr val="accent5">
              <a:hueOff val="-7353345"/>
              <a:satOff val="-10228"/>
              <a:lumOff val="-3922"/>
              <a:alphaOff val="0"/>
            </a:schemeClr>
          </a:fillRef>
          <a:effectRef idx="0">
            <a:schemeClr val="accent5">
              <a:hueOff val="-7353345"/>
              <a:satOff val="-10228"/>
              <a:lumOff val="-3922"/>
              <a:alphaOff val="0"/>
            </a:schemeClr>
          </a:effectRef>
          <a:fontRef idx="minor">
            <a:schemeClr val="lt1"/>
          </a:fontRef>
        </p:style>
        <p:txBody>
          <a:bodyPr spcFirstLastPara="0" vert="horz" wrap="square" lIns="425413" tIns="33020" rIns="33020" bIns="33020" numCol="1" spcCol="1270" anchor="ctr" anchorCtr="0">
            <a:noAutofit/>
          </a:bodyPr>
          <a:lstStyle/>
          <a:p>
            <a:pPr lvl="0" algn="l" defTabSz="577850">
              <a:lnSpc>
                <a:spcPct val="90000"/>
              </a:lnSpc>
              <a:spcBef>
                <a:spcPct val="0"/>
              </a:spcBef>
              <a:spcAft>
                <a:spcPct val="35000"/>
              </a:spcAft>
            </a:pPr>
            <a:r>
              <a:rPr lang="en-US" sz="1600" b="1" kern="1200"/>
              <a:t>Giúp kết nối gia đình, nhà trường và xã hội</a:t>
            </a:r>
            <a:r>
              <a:rPr lang="en-US" sz="1600" kern="1200"/>
              <a:t> qua việc mở rộng không gian trải nghiệm của học sinh và việc vận dụng các kiến thức mới vào thực tế. </a:t>
            </a:r>
          </a:p>
        </p:txBody>
      </p:sp>
      <p:sp>
        <p:nvSpPr>
          <p:cNvPr id="21" name="Oval 20"/>
          <p:cNvSpPr/>
          <p:nvPr/>
        </p:nvSpPr>
        <p:spPr>
          <a:xfrm>
            <a:off x="436425" y="5487426"/>
            <a:ext cx="669941" cy="669941"/>
          </a:xfrm>
          <a:prstGeom prst="ellipse">
            <a:avLst/>
          </a:prstGeom>
        </p:spPr>
        <p:style>
          <a:lnRef idx="2">
            <a:schemeClr val="accent5">
              <a:hueOff val="-7353345"/>
              <a:satOff val="-10228"/>
              <a:lumOff val="-3922"/>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 name="TextBox 3"/>
          <p:cNvSpPr txBox="1"/>
          <p:nvPr/>
        </p:nvSpPr>
        <p:spPr>
          <a:xfrm>
            <a:off x="590650" y="1536156"/>
            <a:ext cx="304750" cy="523220"/>
          </a:xfrm>
          <a:prstGeom prst="rect">
            <a:avLst/>
          </a:prstGeom>
          <a:noFill/>
        </p:spPr>
        <p:txBody>
          <a:bodyPr wrap="square" rtlCol="0">
            <a:spAutoFit/>
          </a:bodyPr>
          <a:lstStyle/>
          <a:p>
            <a:r>
              <a:rPr lang="en-US" sz="2800" b="1">
                <a:solidFill>
                  <a:schemeClr val="accent5"/>
                </a:solidFill>
              </a:rPr>
              <a:t>1</a:t>
            </a:r>
          </a:p>
        </p:txBody>
      </p:sp>
      <p:sp>
        <p:nvSpPr>
          <p:cNvPr id="49" name="TextBox 48"/>
          <p:cNvSpPr txBox="1"/>
          <p:nvPr/>
        </p:nvSpPr>
        <p:spPr>
          <a:xfrm>
            <a:off x="1047800" y="2328970"/>
            <a:ext cx="304750" cy="523220"/>
          </a:xfrm>
          <a:prstGeom prst="rect">
            <a:avLst/>
          </a:prstGeom>
          <a:noFill/>
        </p:spPr>
        <p:txBody>
          <a:bodyPr wrap="square" rtlCol="0">
            <a:spAutoFit/>
          </a:bodyPr>
          <a:lstStyle/>
          <a:p>
            <a:r>
              <a:rPr lang="en-US" sz="2800" b="1">
                <a:solidFill>
                  <a:srgbClr val="00B0F0"/>
                </a:solidFill>
              </a:rPr>
              <a:t>2</a:t>
            </a:r>
          </a:p>
        </p:txBody>
      </p:sp>
      <p:sp>
        <p:nvSpPr>
          <p:cNvPr id="50" name="TextBox 49"/>
          <p:cNvSpPr txBox="1"/>
          <p:nvPr/>
        </p:nvSpPr>
        <p:spPr>
          <a:xfrm>
            <a:off x="1259333" y="3164432"/>
            <a:ext cx="304750" cy="523220"/>
          </a:xfrm>
          <a:prstGeom prst="rect">
            <a:avLst/>
          </a:prstGeom>
          <a:noFill/>
        </p:spPr>
        <p:txBody>
          <a:bodyPr wrap="square" rtlCol="0">
            <a:spAutoFit/>
          </a:bodyPr>
          <a:lstStyle/>
          <a:p>
            <a:r>
              <a:rPr lang="en-US" sz="2800" b="1">
                <a:solidFill>
                  <a:srgbClr val="00CC99"/>
                </a:solidFill>
              </a:rPr>
              <a:t>3</a:t>
            </a:r>
          </a:p>
        </p:txBody>
      </p:sp>
      <p:sp>
        <p:nvSpPr>
          <p:cNvPr id="51" name="TextBox 50"/>
          <p:cNvSpPr txBox="1"/>
          <p:nvPr/>
        </p:nvSpPr>
        <p:spPr>
          <a:xfrm>
            <a:off x="1232699" y="3945667"/>
            <a:ext cx="304750" cy="523220"/>
          </a:xfrm>
          <a:prstGeom prst="rect">
            <a:avLst/>
          </a:prstGeom>
          <a:noFill/>
        </p:spPr>
        <p:txBody>
          <a:bodyPr wrap="square" rtlCol="0">
            <a:spAutoFit/>
          </a:bodyPr>
          <a:lstStyle/>
          <a:p>
            <a:r>
              <a:rPr lang="en-US" sz="2800" b="1">
                <a:solidFill>
                  <a:srgbClr val="45B664"/>
                </a:solidFill>
              </a:rPr>
              <a:t>4</a:t>
            </a:r>
          </a:p>
        </p:txBody>
      </p:sp>
      <p:sp>
        <p:nvSpPr>
          <p:cNvPr id="52" name="TextBox 51"/>
          <p:cNvSpPr txBox="1"/>
          <p:nvPr/>
        </p:nvSpPr>
        <p:spPr>
          <a:xfrm>
            <a:off x="1047800" y="4744658"/>
            <a:ext cx="304750" cy="523220"/>
          </a:xfrm>
          <a:prstGeom prst="rect">
            <a:avLst/>
          </a:prstGeom>
          <a:noFill/>
        </p:spPr>
        <p:txBody>
          <a:bodyPr wrap="square" rtlCol="0">
            <a:spAutoFit/>
          </a:bodyPr>
          <a:lstStyle/>
          <a:p>
            <a:r>
              <a:rPr lang="en-US" sz="2800" b="1">
                <a:solidFill>
                  <a:srgbClr val="45B664"/>
                </a:solidFill>
              </a:rPr>
              <a:t>5</a:t>
            </a:r>
          </a:p>
        </p:txBody>
      </p:sp>
      <p:sp>
        <p:nvSpPr>
          <p:cNvPr id="53" name="TextBox 52"/>
          <p:cNvSpPr txBox="1"/>
          <p:nvPr/>
        </p:nvSpPr>
        <p:spPr>
          <a:xfrm>
            <a:off x="590650" y="5570281"/>
            <a:ext cx="304750" cy="523220"/>
          </a:xfrm>
          <a:prstGeom prst="rect">
            <a:avLst/>
          </a:prstGeom>
          <a:noFill/>
        </p:spPr>
        <p:txBody>
          <a:bodyPr wrap="square" rtlCol="0">
            <a:spAutoFit/>
          </a:bodyPr>
          <a:lstStyle/>
          <a:p>
            <a:r>
              <a:rPr lang="en-US" sz="2800" b="1">
                <a:solidFill>
                  <a:srgbClr val="70AD47"/>
                </a:solidFill>
              </a:rPr>
              <a:t>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barn(inVertical)">
                                      <p:cBhvr>
                                        <p:cTn id="16" dur="500"/>
                                        <p:tgtEl>
                                          <p:spTgt spid="4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left)">
                                      <p:cBhvr>
                                        <p:cTn id="25" dur="500"/>
                                        <p:tgtEl>
                                          <p:spTgt spid="50"/>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barn(inVertical)">
                                      <p:cBhvr>
                                        <p:cTn id="34" dur="500"/>
                                        <p:tgtEl>
                                          <p:spTgt spid="51"/>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barn(inVertical)">
                                      <p:cBhvr>
                                        <p:cTn id="43" dur="500"/>
                                        <p:tgtEl>
                                          <p:spTgt spid="52"/>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18" grpId="0" animBg="1"/>
      <p:bldP spid="20" grpId="0" animBg="1"/>
      <p:bldP spid="4" grpId="0"/>
      <p:bldP spid="49" grpId="0"/>
      <p:bldP spid="50" grpId="0"/>
      <p:bldP spid="51" grpId="0"/>
      <p:bldP spid="52" grpId="0"/>
      <p:bldP spid="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C0D9DFB-E2E0-447D-A005-63A3A870E5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288"/>
            <a:ext cx="12198284" cy="6858000"/>
          </a:xfrm>
          <a:prstGeom prst="rect">
            <a:avLst/>
          </a:prstGeom>
        </p:spPr>
      </p:pic>
      <p:sp>
        <p:nvSpPr>
          <p:cNvPr id="5" name="Rounded Rectangle 15">
            <a:extLst>
              <a:ext uri="{FF2B5EF4-FFF2-40B4-BE49-F238E27FC236}">
                <a16:creationId xmlns:a16="http://schemas.microsoft.com/office/drawing/2014/main" id="{67F7C106-A5BC-49C9-A7F1-6F340A0A241F}"/>
              </a:ext>
            </a:extLst>
          </p:cNvPr>
          <p:cNvSpPr/>
          <p:nvPr/>
        </p:nvSpPr>
        <p:spPr>
          <a:xfrm>
            <a:off x="-365224" y="858374"/>
            <a:ext cx="6464366" cy="617500"/>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6" name="Rectangle 5">
            <a:extLst>
              <a:ext uri="{FF2B5EF4-FFF2-40B4-BE49-F238E27FC236}">
                <a16:creationId xmlns:a16="http://schemas.microsoft.com/office/drawing/2014/main" id="{D135E9DF-1BDE-4A12-B3FE-2D75BE76F016}"/>
              </a:ext>
            </a:extLst>
          </p:cNvPr>
          <p:cNvSpPr/>
          <p:nvPr/>
        </p:nvSpPr>
        <p:spPr>
          <a:xfrm>
            <a:off x="592436" y="989523"/>
            <a:ext cx="6577866" cy="369332"/>
          </a:xfrm>
          <a:prstGeom prst="rect">
            <a:avLst/>
          </a:prstGeom>
        </p:spPr>
        <p:txBody>
          <a:bodyPr wrap="square">
            <a:spAutoFit/>
          </a:bodyPr>
          <a:lstStyle/>
          <a:p>
            <a:r>
              <a:rPr lang="en-US" b="1">
                <a:solidFill>
                  <a:schemeClr val="bg1"/>
                </a:solidFill>
                <a:effectLst>
                  <a:outerShdw blurRad="38100" dist="38100" dir="2700000" algn="tl">
                    <a:srgbClr val="000000">
                      <a:alpha val="43137"/>
                    </a:srgbClr>
                  </a:outerShdw>
                </a:effectLst>
                <a:cs typeface="Segoe UI" panose="020B0502040204020203" pitchFamily="34" charset="0"/>
              </a:rPr>
              <a:t>TÍNH KẾT NỐI, LIÊN THÔNG CỦA SÁCH HĐTN CÁC LỚP</a:t>
            </a:r>
            <a:endParaRPr lang="en-US">
              <a:solidFill>
                <a:schemeClr val="bg1"/>
              </a:solidFill>
              <a:effectLst>
                <a:outerShdw blurRad="38100" dist="38100" dir="2700000" algn="tl">
                  <a:srgbClr val="000000">
                    <a:alpha val="43137"/>
                  </a:srgbClr>
                </a:outerShdw>
              </a:effectLst>
              <a:cs typeface="Segoe UI" panose="020B0502040204020203" pitchFamily="34" charset="0"/>
            </a:endParaRPr>
          </a:p>
        </p:txBody>
      </p:sp>
      <p:grpSp>
        <p:nvGrpSpPr>
          <p:cNvPr id="7" name="Group 6">
            <a:extLst>
              <a:ext uri="{FF2B5EF4-FFF2-40B4-BE49-F238E27FC236}">
                <a16:creationId xmlns:a16="http://schemas.microsoft.com/office/drawing/2014/main" id="{582AE830-29F3-4521-AB62-C682F228F8B9}"/>
              </a:ext>
            </a:extLst>
          </p:cNvPr>
          <p:cNvGrpSpPr/>
          <p:nvPr/>
        </p:nvGrpSpPr>
        <p:grpSpPr>
          <a:xfrm>
            <a:off x="77172" y="928558"/>
            <a:ext cx="495911" cy="440810"/>
            <a:chOff x="318658" y="672458"/>
            <a:chExt cx="822960" cy="731520"/>
          </a:xfrm>
          <a:solidFill>
            <a:schemeClr val="accent4"/>
          </a:solidFill>
        </p:grpSpPr>
        <p:sp>
          <p:nvSpPr>
            <p:cNvPr id="8" name="5-Point Star 18">
              <a:extLst>
                <a:ext uri="{FF2B5EF4-FFF2-40B4-BE49-F238E27FC236}">
                  <a16:creationId xmlns:a16="http://schemas.microsoft.com/office/drawing/2014/main" id="{095A5C3B-97C6-4A2E-A286-E2E38CB39EDB}"/>
                </a:ext>
              </a:extLst>
            </p:cNvPr>
            <p:cNvSpPr/>
            <p:nvPr/>
          </p:nvSpPr>
          <p:spPr>
            <a:xfrm>
              <a:off x="318658" y="672458"/>
              <a:ext cx="822960" cy="731520"/>
            </a:xfrm>
            <a:prstGeom prst="star5">
              <a:avLst>
                <a:gd name="adj" fmla="val 28157"/>
                <a:gd name="hf" fmla="val 105146"/>
                <a:gd name="vf" fmla="val 11055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A8165F7-2B4C-4AFC-A7B9-8E8D52B91BD9}"/>
                </a:ext>
              </a:extLst>
            </p:cNvPr>
            <p:cNvSpPr/>
            <p:nvPr/>
          </p:nvSpPr>
          <p:spPr>
            <a:xfrm>
              <a:off x="435041" y="732566"/>
              <a:ext cx="649615" cy="663979"/>
            </a:xfrm>
            <a:prstGeom prst="rect">
              <a:avLst/>
            </a:prstGeom>
            <a:noFill/>
          </p:spPr>
          <p:txBody>
            <a:bodyPr wrap="none">
              <a:spAutoFit/>
            </a:bodyPr>
            <a:lstStyle/>
            <a:p>
              <a:r>
                <a:rPr lang="en-US" sz="2000" b="1">
                  <a:solidFill>
                    <a:schemeClr val="bg1"/>
                  </a:solidFill>
                  <a:effectLst>
                    <a:outerShdw blurRad="38100" dist="38100" dir="2700000" algn="tl">
                      <a:srgbClr val="000000">
                        <a:alpha val="43137"/>
                      </a:srgbClr>
                    </a:outerShdw>
                  </a:effectLst>
                </a:rPr>
                <a:t>II.</a:t>
              </a:r>
            </a:p>
          </p:txBody>
        </p:sp>
      </p:grpSp>
      <p:sp>
        <p:nvSpPr>
          <p:cNvPr id="3" name="Flowchart: Process 2"/>
          <p:cNvSpPr/>
          <p:nvPr/>
        </p:nvSpPr>
        <p:spPr>
          <a:xfrm>
            <a:off x="367273" y="2482199"/>
            <a:ext cx="5356871" cy="782960"/>
          </a:xfrm>
          <a:prstGeom prst="flowChartProcess">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Wingdings" pitchFamily="2" charset="2"/>
              <a:buChar char="Ø"/>
            </a:pPr>
            <a:r>
              <a:rPr lang="en-US" b="1">
                <a:solidFill>
                  <a:schemeClr val="tx1">
                    <a:lumMod val="85000"/>
                    <a:lumOff val="15000"/>
                  </a:schemeClr>
                </a:solidFill>
              </a:rPr>
              <a:t>Hoạt động hướng vào bản thân</a:t>
            </a:r>
            <a:r>
              <a:rPr lang="en-US" b="1">
                <a:solidFill>
                  <a:schemeClr val="tx1">
                    <a:lumMod val="85000"/>
                    <a:lumOff val="15000"/>
                  </a:schemeClr>
                </a:solidFill>
                <a:cs typeface="Segoe UI" pitchFamily="34" charset="0"/>
              </a:rPr>
              <a:t>:</a:t>
            </a:r>
          </a:p>
          <a:p>
            <a:r>
              <a:rPr lang="en-US">
                <a:solidFill>
                  <a:schemeClr val="tx1">
                    <a:lumMod val="85000"/>
                    <a:lumOff val="15000"/>
                  </a:schemeClr>
                </a:solidFill>
              </a:rPr>
              <a:t>+ Khám phá bản thân </a:t>
            </a:r>
          </a:p>
          <a:p>
            <a:r>
              <a:rPr lang="en-US">
                <a:solidFill>
                  <a:schemeClr val="tx1">
                    <a:lumMod val="85000"/>
                    <a:lumOff val="15000"/>
                  </a:schemeClr>
                </a:solidFill>
              </a:rPr>
              <a:t>+ Rèn luyện bản thân                                        </a:t>
            </a:r>
          </a:p>
        </p:txBody>
      </p:sp>
      <p:sp>
        <p:nvSpPr>
          <p:cNvPr id="4" name="Rounded Rectangle 3"/>
          <p:cNvSpPr/>
          <p:nvPr/>
        </p:nvSpPr>
        <p:spPr>
          <a:xfrm>
            <a:off x="1016000" y="1588977"/>
            <a:ext cx="3733800" cy="67376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Đảm bảo sự liên thông về các mạch nội dung lớn xuyên suốt ở các lớp:</a:t>
            </a:r>
          </a:p>
        </p:txBody>
      </p:sp>
      <p:sp>
        <p:nvSpPr>
          <p:cNvPr id="36" name="Rounded Rectangle 35"/>
          <p:cNvSpPr/>
          <p:nvPr/>
        </p:nvSpPr>
        <p:spPr>
          <a:xfrm>
            <a:off x="6992605" y="1588977"/>
            <a:ext cx="4021135" cy="67376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Đảm bảo sự liên thông về cấu trúc sách</a:t>
            </a:r>
          </a:p>
        </p:txBody>
      </p:sp>
      <p:sp>
        <p:nvSpPr>
          <p:cNvPr id="13" name="Flowchart: Process 12"/>
          <p:cNvSpPr/>
          <p:nvPr/>
        </p:nvSpPr>
        <p:spPr>
          <a:xfrm>
            <a:off x="367273" y="3265159"/>
            <a:ext cx="5356871" cy="1076935"/>
          </a:xfrm>
          <a:prstGeom prst="flowChartProcess">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b="1">
                <a:solidFill>
                  <a:schemeClr val="tx1"/>
                </a:solidFill>
              </a:rPr>
              <a:t>Hoạt động hướng đến xã hội: </a:t>
            </a:r>
          </a:p>
          <a:p>
            <a:r>
              <a:rPr lang="en-US">
                <a:solidFill>
                  <a:schemeClr val="tx1"/>
                </a:solidFill>
              </a:rPr>
              <a:t>+ Chăm sóc gia đình</a:t>
            </a:r>
          </a:p>
          <a:p>
            <a:r>
              <a:rPr lang="en-US">
                <a:solidFill>
                  <a:schemeClr val="tx1"/>
                </a:solidFill>
              </a:rPr>
              <a:t>+  Xây dựng nhà trường</a:t>
            </a:r>
          </a:p>
          <a:p>
            <a:r>
              <a:rPr lang="en-US">
                <a:solidFill>
                  <a:schemeClr val="tx1"/>
                </a:solidFill>
              </a:rPr>
              <a:t>+ Kết nối cộng đồng</a:t>
            </a:r>
          </a:p>
        </p:txBody>
      </p:sp>
      <p:sp>
        <p:nvSpPr>
          <p:cNvPr id="14" name="Flowchart: Process 13"/>
          <p:cNvSpPr/>
          <p:nvPr/>
        </p:nvSpPr>
        <p:spPr>
          <a:xfrm>
            <a:off x="367273" y="4337454"/>
            <a:ext cx="5356871" cy="874626"/>
          </a:xfrm>
          <a:prstGeom prst="flowChartProcess">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b="1"/>
              <a:t>Hoạt động hướng đến tự nhiên: </a:t>
            </a:r>
          </a:p>
          <a:p>
            <a:r>
              <a:rPr lang="en-US"/>
              <a:t>+ Hoạt động tìm hiểu và bảo tồn cảnh quan thiên nhiên</a:t>
            </a:r>
          </a:p>
          <a:p>
            <a:r>
              <a:rPr lang="en-US"/>
              <a:t>+ Hoạt động tìm hiểu và bảo vệ môi trường  </a:t>
            </a:r>
          </a:p>
        </p:txBody>
      </p:sp>
      <p:sp>
        <p:nvSpPr>
          <p:cNvPr id="15" name="Flowchart: Process 14"/>
          <p:cNvSpPr/>
          <p:nvPr/>
        </p:nvSpPr>
        <p:spPr>
          <a:xfrm>
            <a:off x="364795" y="5212080"/>
            <a:ext cx="5356871" cy="1098385"/>
          </a:xfrm>
          <a:prstGeom prst="flowChartProcess">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b="1"/>
              <a:t>Hoạt động hướng nghiệp:</a:t>
            </a:r>
          </a:p>
          <a:p>
            <a:r>
              <a:rPr lang="en-US"/>
              <a:t>+ Hoạt động tìm hiểu về nghề nghiệp</a:t>
            </a:r>
          </a:p>
          <a:p>
            <a:r>
              <a:rPr lang="en-US"/>
              <a:t>+ Rèn luyện sử dụng dụng cụ lao động an toàn.</a:t>
            </a:r>
          </a:p>
        </p:txBody>
      </p:sp>
      <p:sp>
        <p:nvSpPr>
          <p:cNvPr id="16" name="Flowchart: Process 15"/>
          <p:cNvSpPr/>
          <p:nvPr/>
        </p:nvSpPr>
        <p:spPr>
          <a:xfrm>
            <a:off x="6503118" y="2507033"/>
            <a:ext cx="5080642" cy="1216126"/>
          </a:xfrm>
          <a:prstGeom prst="flowChartProcess">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a:solidFill>
                  <a:schemeClr val="tx1"/>
                </a:solidFill>
              </a:rPr>
              <a:t>Ngoài mục lục, các kí hiệu sử dụng trong sách, lời giới thiệu, bảng thuật ngữ, sách giáo khoa Hoạt động trải nghiệm 5 bao gồm 9 chủ đề và 1 tuần hoạt động tổng kết cuối năm.</a:t>
            </a:r>
          </a:p>
        </p:txBody>
      </p:sp>
      <p:sp>
        <p:nvSpPr>
          <p:cNvPr id="17" name="Flowchart: Process 16"/>
          <p:cNvSpPr/>
          <p:nvPr/>
        </p:nvSpPr>
        <p:spPr>
          <a:xfrm>
            <a:off x="6503795" y="3721934"/>
            <a:ext cx="5080642" cy="886690"/>
          </a:xfrm>
          <a:prstGeom prst="flowChartProcess">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a:t>Sách với 9 chủ đề lớn thể hiện trọn vẹn các mạch nội dung mà Chương trình quy định</a:t>
            </a:r>
            <a:endParaRPr lang="en-US">
              <a:solidFill>
                <a:schemeClr val="tx1">
                  <a:lumMod val="75000"/>
                  <a:lumOff val="25000"/>
                </a:schemeClr>
              </a:solidFill>
              <a:ea typeface="Ebrima" pitchFamily="2" charset="0"/>
              <a:cs typeface="Segoe UI" pitchFamily="34" charset="0"/>
            </a:endParaRPr>
          </a:p>
        </p:txBody>
      </p:sp>
      <p:sp>
        <p:nvSpPr>
          <p:cNvPr id="18" name="Flowchart: Process 17"/>
          <p:cNvSpPr/>
          <p:nvPr/>
        </p:nvSpPr>
        <p:spPr>
          <a:xfrm>
            <a:off x="6503794" y="4598877"/>
            <a:ext cx="5079965" cy="1439990"/>
          </a:xfrm>
          <a:prstGeom prst="flowChartProcess">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Ø"/>
            </a:pPr>
            <a:r>
              <a:rPr lang="en-US"/>
              <a:t>Tuần 35 là tuần tổng kết năm giúp học sinh hoàn thiện “hồ sơ trải nghiệm” trong cả năm học, đánh giá định tính, định lượng kết quả trải nghiệm và đưa ra kế hoạch hoạt động trải nghiệm cho mùa hè.</a:t>
            </a:r>
            <a:endParaRPr lang="en-US">
              <a:solidFill>
                <a:schemeClr val="bg1"/>
              </a:solidFill>
              <a:ea typeface="Ebrima" pitchFamily="2" charset="0"/>
              <a:cs typeface="Segoe UI" pitchFamily="34" charset="0"/>
            </a:endParaRPr>
          </a:p>
        </p:txBody>
      </p:sp>
    </p:spTree>
    <p:extLst>
      <p:ext uri="{BB962C8B-B14F-4D97-AF65-F5344CB8AC3E}">
        <p14:creationId xmlns:p14="http://schemas.microsoft.com/office/powerpoint/2010/main" val="13896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Vertical)">
                                      <p:cBhvr>
                                        <p:cTn id="12" dur="500"/>
                                        <p:tgtEl>
                                          <p:spTgt spid="3">
                                            <p:bg/>
                                          </p:spTgt>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arn(inVertical)">
                                      <p:cBhvr>
                                        <p:cTn id="16" dur="500"/>
                                        <p:tgtEl>
                                          <p:spTgt spid="3">
                                            <p:txEl>
                                              <p:pRg st="0" end="0"/>
                                            </p:txEl>
                                          </p:spTgt>
                                        </p:tgtEl>
                                      </p:cBhvr>
                                    </p:animEffect>
                                  </p:childTnLst>
                                </p:cTn>
                              </p:par>
                            </p:childTnLst>
                          </p:cTn>
                        </p:par>
                        <p:par>
                          <p:cTn id="17" fill="hold">
                            <p:stCondLst>
                              <p:cond delay="1000"/>
                            </p:stCondLst>
                            <p:childTnLst>
                              <p:par>
                                <p:cTn id="18" presetID="16" presetClass="entr" presetSubtype="21"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par>
                          <p:cTn id="21" fill="hold">
                            <p:stCondLst>
                              <p:cond delay="1500"/>
                            </p:stCondLst>
                            <p:childTnLst>
                              <p:par>
                                <p:cTn id="22" presetID="16" presetClass="entr" presetSubtype="21"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par>
                          <p:cTn id="25" fill="hold">
                            <p:stCondLst>
                              <p:cond delay="2000"/>
                            </p:stCondLst>
                            <p:childTnLst>
                              <p:par>
                                <p:cTn id="26" presetID="16" presetClass="entr" presetSubtype="21" fill="hold" grpId="0" nodeType="afterEffect">
                                  <p:stCondLst>
                                    <p:cond delay="0"/>
                                  </p:stCondLst>
                                  <p:childTnLst>
                                    <p:set>
                                      <p:cBhvr>
                                        <p:cTn id="27" dur="1" fill="hold">
                                          <p:stCondLst>
                                            <p:cond delay="0"/>
                                          </p:stCondLst>
                                        </p:cTn>
                                        <p:tgtEl>
                                          <p:spTgt spid="13">
                                            <p:bg/>
                                          </p:spTgt>
                                        </p:tgtEl>
                                        <p:attrNameLst>
                                          <p:attrName>style.visibility</p:attrName>
                                        </p:attrNameLst>
                                      </p:cBhvr>
                                      <p:to>
                                        <p:strVal val="visible"/>
                                      </p:to>
                                    </p:set>
                                    <p:animEffect transition="in" filter="barn(inVertical)">
                                      <p:cBhvr>
                                        <p:cTn id="28" dur="500"/>
                                        <p:tgtEl>
                                          <p:spTgt spid="13">
                                            <p:bg/>
                                          </p:spTgt>
                                        </p:tgtEl>
                                      </p:cBhvr>
                                    </p:animEffect>
                                  </p:childTnLst>
                                </p:cTn>
                              </p:par>
                            </p:childTnLst>
                          </p:cTn>
                        </p:par>
                        <p:par>
                          <p:cTn id="29" fill="hold">
                            <p:stCondLst>
                              <p:cond delay="2500"/>
                            </p:stCondLst>
                            <p:childTnLst>
                              <p:par>
                                <p:cTn id="30" presetID="16" presetClass="entr" presetSubtype="21" fill="hold" grpId="0" nodeType="after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barn(inVertical)">
                                      <p:cBhvr>
                                        <p:cTn id="32" dur="500"/>
                                        <p:tgtEl>
                                          <p:spTgt spid="13">
                                            <p:txEl>
                                              <p:pRg st="0" end="0"/>
                                            </p:txEl>
                                          </p:spTgt>
                                        </p:tgtEl>
                                      </p:cBhvr>
                                    </p:animEffect>
                                  </p:childTnLst>
                                </p:cTn>
                              </p:par>
                            </p:childTnLst>
                          </p:cTn>
                        </p:par>
                        <p:par>
                          <p:cTn id="33" fill="hold">
                            <p:stCondLst>
                              <p:cond delay="3000"/>
                            </p:stCondLst>
                            <p:childTnLst>
                              <p:par>
                                <p:cTn id="34" presetID="16" presetClass="entr" presetSubtype="21" fill="hold" grpId="0" nodeType="afterEffect">
                                  <p:stCondLst>
                                    <p:cond delay="0"/>
                                  </p:stCondLst>
                                  <p:childTnLst>
                                    <p:set>
                                      <p:cBhvr>
                                        <p:cTn id="35" dur="1" fill="hold">
                                          <p:stCondLst>
                                            <p:cond delay="0"/>
                                          </p:stCondLst>
                                        </p:cTn>
                                        <p:tgtEl>
                                          <p:spTgt spid="13">
                                            <p:txEl>
                                              <p:pRg st="1" end="1"/>
                                            </p:txEl>
                                          </p:spTgt>
                                        </p:tgtEl>
                                        <p:attrNameLst>
                                          <p:attrName>style.visibility</p:attrName>
                                        </p:attrNameLst>
                                      </p:cBhvr>
                                      <p:to>
                                        <p:strVal val="visible"/>
                                      </p:to>
                                    </p:set>
                                    <p:animEffect transition="in" filter="barn(inVertical)">
                                      <p:cBhvr>
                                        <p:cTn id="36" dur="500"/>
                                        <p:tgtEl>
                                          <p:spTgt spid="13">
                                            <p:txEl>
                                              <p:pRg st="1" end="1"/>
                                            </p:txEl>
                                          </p:spTgt>
                                        </p:tgtEl>
                                      </p:cBhvr>
                                    </p:animEffect>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13">
                                            <p:txEl>
                                              <p:pRg st="2" end="2"/>
                                            </p:txEl>
                                          </p:spTgt>
                                        </p:tgtEl>
                                        <p:attrNameLst>
                                          <p:attrName>style.visibility</p:attrName>
                                        </p:attrNameLst>
                                      </p:cBhvr>
                                      <p:to>
                                        <p:strVal val="visible"/>
                                      </p:to>
                                    </p:set>
                                    <p:animEffect transition="in" filter="barn(inVertical)">
                                      <p:cBhvr>
                                        <p:cTn id="40" dur="500"/>
                                        <p:tgtEl>
                                          <p:spTgt spid="13">
                                            <p:txEl>
                                              <p:pRg st="2" end="2"/>
                                            </p:txEl>
                                          </p:spTgt>
                                        </p:tgtEl>
                                      </p:cBhvr>
                                    </p:animEffect>
                                  </p:childTnLst>
                                </p:cTn>
                              </p:par>
                            </p:childTnLst>
                          </p:cTn>
                        </p:par>
                        <p:par>
                          <p:cTn id="41" fill="hold">
                            <p:stCondLst>
                              <p:cond delay="4000"/>
                            </p:stCondLst>
                            <p:childTnLst>
                              <p:par>
                                <p:cTn id="42" presetID="16" presetClass="entr" presetSubtype="21" fill="hold" grpId="0" nodeType="afterEffect">
                                  <p:stCondLst>
                                    <p:cond delay="0"/>
                                  </p:stCondLst>
                                  <p:childTnLst>
                                    <p:set>
                                      <p:cBhvr>
                                        <p:cTn id="43" dur="1" fill="hold">
                                          <p:stCondLst>
                                            <p:cond delay="0"/>
                                          </p:stCondLst>
                                        </p:cTn>
                                        <p:tgtEl>
                                          <p:spTgt spid="13">
                                            <p:txEl>
                                              <p:pRg st="3" end="3"/>
                                            </p:txEl>
                                          </p:spTgt>
                                        </p:tgtEl>
                                        <p:attrNameLst>
                                          <p:attrName>style.visibility</p:attrName>
                                        </p:attrNameLst>
                                      </p:cBhvr>
                                      <p:to>
                                        <p:strVal val="visible"/>
                                      </p:to>
                                    </p:set>
                                    <p:animEffect transition="in" filter="barn(inVertical)">
                                      <p:cBhvr>
                                        <p:cTn id="44" dur="500"/>
                                        <p:tgtEl>
                                          <p:spTgt spid="13">
                                            <p:txEl>
                                              <p:pRg st="3" end="3"/>
                                            </p:txEl>
                                          </p:spTgt>
                                        </p:tgtEl>
                                      </p:cBhvr>
                                    </p:animEffect>
                                  </p:childTnLst>
                                </p:cTn>
                              </p:par>
                            </p:childTnLst>
                          </p:cTn>
                        </p:par>
                        <p:par>
                          <p:cTn id="45" fill="hold">
                            <p:stCondLst>
                              <p:cond delay="4500"/>
                            </p:stCondLst>
                            <p:childTnLst>
                              <p:par>
                                <p:cTn id="46" presetID="16" presetClass="entr" presetSubtype="21" fill="hold" grpId="0" nodeType="afterEffect">
                                  <p:stCondLst>
                                    <p:cond delay="0"/>
                                  </p:stCondLst>
                                  <p:childTnLst>
                                    <p:set>
                                      <p:cBhvr>
                                        <p:cTn id="47" dur="1" fill="hold">
                                          <p:stCondLst>
                                            <p:cond delay="0"/>
                                          </p:stCondLst>
                                        </p:cTn>
                                        <p:tgtEl>
                                          <p:spTgt spid="14">
                                            <p:bg/>
                                          </p:spTgt>
                                        </p:tgtEl>
                                        <p:attrNameLst>
                                          <p:attrName>style.visibility</p:attrName>
                                        </p:attrNameLst>
                                      </p:cBhvr>
                                      <p:to>
                                        <p:strVal val="visible"/>
                                      </p:to>
                                    </p:set>
                                    <p:animEffect transition="in" filter="barn(inVertical)">
                                      <p:cBhvr>
                                        <p:cTn id="48" dur="500"/>
                                        <p:tgtEl>
                                          <p:spTgt spid="14">
                                            <p:bg/>
                                          </p:spTgt>
                                        </p:tgtEl>
                                      </p:cBhvr>
                                    </p:animEffect>
                                  </p:childTnLst>
                                </p:cTn>
                              </p:par>
                            </p:childTnLst>
                          </p:cTn>
                        </p:par>
                        <p:par>
                          <p:cTn id="49" fill="hold">
                            <p:stCondLst>
                              <p:cond delay="5000"/>
                            </p:stCondLst>
                            <p:childTnLst>
                              <p:par>
                                <p:cTn id="50" presetID="16" presetClass="entr" presetSubtype="21" fill="hold" grpId="0" nodeType="after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barn(inVertical)">
                                      <p:cBhvr>
                                        <p:cTn id="52" dur="500"/>
                                        <p:tgtEl>
                                          <p:spTgt spid="14">
                                            <p:txEl>
                                              <p:pRg st="0" end="0"/>
                                            </p:txEl>
                                          </p:spTgt>
                                        </p:tgtEl>
                                      </p:cBhvr>
                                    </p:animEffect>
                                  </p:childTnLst>
                                </p:cTn>
                              </p:par>
                            </p:childTnLst>
                          </p:cTn>
                        </p:par>
                        <p:par>
                          <p:cTn id="53" fill="hold">
                            <p:stCondLst>
                              <p:cond delay="5500"/>
                            </p:stCondLst>
                            <p:childTnLst>
                              <p:par>
                                <p:cTn id="54" presetID="16" presetClass="entr" presetSubtype="21" fill="hold" grpId="0" nodeType="afterEffect">
                                  <p:stCondLst>
                                    <p:cond delay="0"/>
                                  </p:stCondLst>
                                  <p:childTnLst>
                                    <p:set>
                                      <p:cBhvr>
                                        <p:cTn id="55" dur="1" fill="hold">
                                          <p:stCondLst>
                                            <p:cond delay="0"/>
                                          </p:stCondLst>
                                        </p:cTn>
                                        <p:tgtEl>
                                          <p:spTgt spid="14">
                                            <p:txEl>
                                              <p:pRg st="1" end="1"/>
                                            </p:txEl>
                                          </p:spTgt>
                                        </p:tgtEl>
                                        <p:attrNameLst>
                                          <p:attrName>style.visibility</p:attrName>
                                        </p:attrNameLst>
                                      </p:cBhvr>
                                      <p:to>
                                        <p:strVal val="visible"/>
                                      </p:to>
                                    </p:set>
                                    <p:animEffect transition="in" filter="barn(inVertical)">
                                      <p:cBhvr>
                                        <p:cTn id="56" dur="500"/>
                                        <p:tgtEl>
                                          <p:spTgt spid="14">
                                            <p:txEl>
                                              <p:pRg st="1" end="1"/>
                                            </p:txEl>
                                          </p:spTgt>
                                        </p:tgtEl>
                                      </p:cBhvr>
                                    </p:animEffect>
                                  </p:childTnLst>
                                </p:cTn>
                              </p:par>
                            </p:childTnLst>
                          </p:cTn>
                        </p:par>
                        <p:par>
                          <p:cTn id="57" fill="hold">
                            <p:stCondLst>
                              <p:cond delay="6000"/>
                            </p:stCondLst>
                            <p:childTnLst>
                              <p:par>
                                <p:cTn id="58" presetID="16" presetClass="entr" presetSubtype="21" fill="hold" grpId="0" nodeType="afterEffect">
                                  <p:stCondLst>
                                    <p:cond delay="0"/>
                                  </p:stCondLst>
                                  <p:childTnLst>
                                    <p:set>
                                      <p:cBhvr>
                                        <p:cTn id="59" dur="1" fill="hold">
                                          <p:stCondLst>
                                            <p:cond delay="0"/>
                                          </p:stCondLst>
                                        </p:cTn>
                                        <p:tgtEl>
                                          <p:spTgt spid="14">
                                            <p:txEl>
                                              <p:pRg st="2" end="2"/>
                                            </p:txEl>
                                          </p:spTgt>
                                        </p:tgtEl>
                                        <p:attrNameLst>
                                          <p:attrName>style.visibility</p:attrName>
                                        </p:attrNameLst>
                                      </p:cBhvr>
                                      <p:to>
                                        <p:strVal val="visible"/>
                                      </p:to>
                                    </p:set>
                                    <p:animEffect transition="in" filter="barn(inVertical)">
                                      <p:cBhvr>
                                        <p:cTn id="60" dur="500"/>
                                        <p:tgtEl>
                                          <p:spTgt spid="14">
                                            <p:txEl>
                                              <p:pRg st="2" end="2"/>
                                            </p:txEl>
                                          </p:spTgt>
                                        </p:tgtEl>
                                      </p:cBhvr>
                                    </p:animEffect>
                                  </p:childTnLst>
                                </p:cTn>
                              </p:par>
                            </p:childTnLst>
                          </p:cTn>
                        </p:par>
                        <p:par>
                          <p:cTn id="61" fill="hold">
                            <p:stCondLst>
                              <p:cond delay="6500"/>
                            </p:stCondLst>
                            <p:childTnLst>
                              <p:par>
                                <p:cTn id="62" presetID="16" presetClass="entr" presetSubtype="21" fill="hold" grpId="0" nodeType="afterEffect">
                                  <p:stCondLst>
                                    <p:cond delay="0"/>
                                  </p:stCondLst>
                                  <p:childTnLst>
                                    <p:set>
                                      <p:cBhvr>
                                        <p:cTn id="63" dur="1" fill="hold">
                                          <p:stCondLst>
                                            <p:cond delay="0"/>
                                          </p:stCondLst>
                                        </p:cTn>
                                        <p:tgtEl>
                                          <p:spTgt spid="15">
                                            <p:bg/>
                                          </p:spTgt>
                                        </p:tgtEl>
                                        <p:attrNameLst>
                                          <p:attrName>style.visibility</p:attrName>
                                        </p:attrNameLst>
                                      </p:cBhvr>
                                      <p:to>
                                        <p:strVal val="visible"/>
                                      </p:to>
                                    </p:set>
                                    <p:animEffect transition="in" filter="barn(inVertical)">
                                      <p:cBhvr>
                                        <p:cTn id="64" dur="500"/>
                                        <p:tgtEl>
                                          <p:spTgt spid="15">
                                            <p:bg/>
                                          </p:spTgt>
                                        </p:tgtEl>
                                      </p:cBhvr>
                                    </p:animEffect>
                                  </p:childTnLst>
                                </p:cTn>
                              </p:par>
                            </p:childTnLst>
                          </p:cTn>
                        </p:par>
                        <p:par>
                          <p:cTn id="65" fill="hold">
                            <p:stCondLst>
                              <p:cond delay="7000"/>
                            </p:stCondLst>
                            <p:childTnLst>
                              <p:par>
                                <p:cTn id="66" presetID="16" presetClass="entr" presetSubtype="21" fill="hold" grpId="0" nodeType="afterEffect">
                                  <p:stCondLst>
                                    <p:cond delay="0"/>
                                  </p:stCondLst>
                                  <p:childTnLst>
                                    <p:set>
                                      <p:cBhvr>
                                        <p:cTn id="67" dur="1" fill="hold">
                                          <p:stCondLst>
                                            <p:cond delay="0"/>
                                          </p:stCondLst>
                                        </p:cTn>
                                        <p:tgtEl>
                                          <p:spTgt spid="15">
                                            <p:txEl>
                                              <p:pRg st="0" end="0"/>
                                            </p:txEl>
                                          </p:spTgt>
                                        </p:tgtEl>
                                        <p:attrNameLst>
                                          <p:attrName>style.visibility</p:attrName>
                                        </p:attrNameLst>
                                      </p:cBhvr>
                                      <p:to>
                                        <p:strVal val="visible"/>
                                      </p:to>
                                    </p:set>
                                    <p:animEffect transition="in" filter="barn(inVertical)">
                                      <p:cBhvr>
                                        <p:cTn id="68" dur="500"/>
                                        <p:tgtEl>
                                          <p:spTgt spid="15">
                                            <p:txEl>
                                              <p:pRg st="0" end="0"/>
                                            </p:txEl>
                                          </p:spTgt>
                                        </p:tgtEl>
                                      </p:cBhvr>
                                    </p:animEffect>
                                  </p:childTnLst>
                                </p:cTn>
                              </p:par>
                            </p:childTnLst>
                          </p:cTn>
                        </p:par>
                        <p:par>
                          <p:cTn id="69" fill="hold">
                            <p:stCondLst>
                              <p:cond delay="7500"/>
                            </p:stCondLst>
                            <p:childTnLst>
                              <p:par>
                                <p:cTn id="70" presetID="16" presetClass="entr" presetSubtype="21" fill="hold" grpId="0" nodeType="afterEffect">
                                  <p:stCondLst>
                                    <p:cond delay="0"/>
                                  </p:stCondLst>
                                  <p:childTnLst>
                                    <p:set>
                                      <p:cBhvr>
                                        <p:cTn id="71" dur="1" fill="hold">
                                          <p:stCondLst>
                                            <p:cond delay="0"/>
                                          </p:stCondLst>
                                        </p:cTn>
                                        <p:tgtEl>
                                          <p:spTgt spid="15">
                                            <p:txEl>
                                              <p:pRg st="1" end="1"/>
                                            </p:txEl>
                                          </p:spTgt>
                                        </p:tgtEl>
                                        <p:attrNameLst>
                                          <p:attrName>style.visibility</p:attrName>
                                        </p:attrNameLst>
                                      </p:cBhvr>
                                      <p:to>
                                        <p:strVal val="visible"/>
                                      </p:to>
                                    </p:set>
                                    <p:animEffect transition="in" filter="barn(inVertical)">
                                      <p:cBhvr>
                                        <p:cTn id="72" dur="500"/>
                                        <p:tgtEl>
                                          <p:spTgt spid="15">
                                            <p:txEl>
                                              <p:pRg st="1" end="1"/>
                                            </p:txEl>
                                          </p:spTgt>
                                        </p:tgtEl>
                                      </p:cBhvr>
                                    </p:animEffect>
                                  </p:childTnLst>
                                </p:cTn>
                              </p:par>
                            </p:childTnLst>
                          </p:cTn>
                        </p:par>
                        <p:par>
                          <p:cTn id="73" fill="hold">
                            <p:stCondLst>
                              <p:cond delay="8000"/>
                            </p:stCondLst>
                            <p:childTnLst>
                              <p:par>
                                <p:cTn id="74" presetID="16" presetClass="entr" presetSubtype="21" fill="hold" grpId="0" nodeType="afterEffect">
                                  <p:stCondLst>
                                    <p:cond delay="0"/>
                                  </p:stCondLst>
                                  <p:childTnLst>
                                    <p:set>
                                      <p:cBhvr>
                                        <p:cTn id="75" dur="1" fill="hold">
                                          <p:stCondLst>
                                            <p:cond delay="0"/>
                                          </p:stCondLst>
                                        </p:cTn>
                                        <p:tgtEl>
                                          <p:spTgt spid="15">
                                            <p:txEl>
                                              <p:pRg st="2" end="2"/>
                                            </p:txEl>
                                          </p:spTgt>
                                        </p:tgtEl>
                                        <p:attrNameLst>
                                          <p:attrName>style.visibility</p:attrName>
                                        </p:attrNameLst>
                                      </p:cBhvr>
                                      <p:to>
                                        <p:strVal val="visible"/>
                                      </p:to>
                                    </p:set>
                                    <p:animEffect transition="in" filter="barn(inVertical)">
                                      <p:cBhvr>
                                        <p:cTn id="76" dur="500"/>
                                        <p:tgtEl>
                                          <p:spTgt spid="15">
                                            <p:txEl>
                                              <p:pRg st="2" end="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wipe(left)">
                                      <p:cBhvr>
                                        <p:cTn id="81" dur="500"/>
                                        <p:tgtEl>
                                          <p:spTgt spid="3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wipe(left)">
                                      <p:cBhvr>
                                        <p:cTn id="86" dur="500"/>
                                        <p:tgtEl>
                                          <p:spTgt spid="16"/>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wipe(left)">
                                      <p:cBhvr>
                                        <p:cTn id="91" dur="500"/>
                                        <p:tgtEl>
                                          <p:spTgt spid="17"/>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18"/>
                                        </p:tgtEl>
                                        <p:attrNameLst>
                                          <p:attrName>style.visibility</p:attrName>
                                        </p:attrNameLst>
                                      </p:cBhvr>
                                      <p:to>
                                        <p:strVal val="visible"/>
                                      </p:to>
                                    </p:set>
                                    <p:animEffect transition="in" filter="wipe(left)">
                                      <p:cBhvr>
                                        <p:cTn id="9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animBg="1"/>
      <p:bldP spid="36" grpId="0" animBg="1"/>
      <p:bldP spid="13" grpId="0" build="p" animBg="1"/>
      <p:bldP spid="14" grpId="0" build="p" animBg="1"/>
      <p:bldP spid="15" grpId="0" build="p"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BEF6A89-28E4-4BCA-B1DD-6F4A128866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8284" cy="6858000"/>
          </a:xfrm>
          <a:prstGeom prst="rect">
            <a:avLst/>
          </a:prstGeom>
        </p:spPr>
      </p:pic>
      <p:graphicFrame>
        <p:nvGraphicFramePr>
          <p:cNvPr id="19" name="Diagram 18">
            <a:extLst>
              <a:ext uri="{FF2B5EF4-FFF2-40B4-BE49-F238E27FC236}">
                <a16:creationId xmlns:a16="http://schemas.microsoft.com/office/drawing/2014/main" id="{C831323D-9EB0-4999-B205-EAE594D5F5AD}"/>
              </a:ext>
            </a:extLst>
          </p:cNvPr>
          <p:cNvGraphicFramePr/>
          <p:nvPr>
            <p:extLst>
              <p:ext uri="{D42A27DB-BD31-4B8C-83A1-F6EECF244321}">
                <p14:modId xmlns:p14="http://schemas.microsoft.com/office/powerpoint/2010/main" val="2690974979"/>
              </p:ext>
            </p:extLst>
          </p:nvPr>
        </p:nvGraphicFramePr>
        <p:xfrm>
          <a:off x="4443985" y="1095488"/>
          <a:ext cx="7571420" cy="4765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Google Shape;462;p17"/>
          <p:cNvPicPr preferRelativeResize="0"/>
          <p:nvPr/>
        </p:nvPicPr>
        <p:blipFill rotWithShape="1">
          <a:blip r:embed="rId8">
            <a:alphaModFix/>
          </a:blip>
          <a:srcRect/>
          <a:stretch/>
        </p:blipFill>
        <p:spPr>
          <a:xfrm>
            <a:off x="10869958" y="1900497"/>
            <a:ext cx="922715" cy="1016131"/>
          </a:xfrm>
          <a:prstGeom prst="rect">
            <a:avLst/>
          </a:prstGeom>
          <a:noFill/>
          <a:ln>
            <a:noFill/>
          </a:ln>
        </p:spPr>
      </p:pic>
      <p:pic>
        <p:nvPicPr>
          <p:cNvPr id="21" name="Google Shape;463;p17"/>
          <p:cNvPicPr preferRelativeResize="0"/>
          <p:nvPr/>
        </p:nvPicPr>
        <p:blipFill rotWithShape="1">
          <a:blip r:embed="rId9">
            <a:alphaModFix/>
          </a:blip>
          <a:srcRect/>
          <a:stretch/>
        </p:blipFill>
        <p:spPr>
          <a:xfrm>
            <a:off x="10750297" y="2985008"/>
            <a:ext cx="1018411" cy="1169517"/>
          </a:xfrm>
          <a:prstGeom prst="rect">
            <a:avLst/>
          </a:prstGeom>
          <a:noFill/>
          <a:ln>
            <a:noFill/>
          </a:ln>
        </p:spPr>
      </p:pic>
      <p:pic>
        <p:nvPicPr>
          <p:cNvPr id="22" name="Google Shape;464;p17"/>
          <p:cNvPicPr preferRelativeResize="0"/>
          <p:nvPr/>
        </p:nvPicPr>
        <p:blipFill rotWithShape="1">
          <a:blip r:embed="rId10">
            <a:alphaModFix/>
          </a:blip>
          <a:srcRect/>
          <a:stretch/>
        </p:blipFill>
        <p:spPr>
          <a:xfrm>
            <a:off x="10726333" y="4074430"/>
            <a:ext cx="1066340" cy="1224231"/>
          </a:xfrm>
          <a:prstGeom prst="rect">
            <a:avLst/>
          </a:prstGeom>
          <a:noFill/>
          <a:ln>
            <a:noFill/>
          </a:ln>
        </p:spPr>
      </p:pic>
      <p:sp>
        <p:nvSpPr>
          <p:cNvPr id="23" name="Rounded Rectangle 22"/>
          <p:cNvSpPr/>
          <p:nvPr/>
        </p:nvSpPr>
        <p:spPr>
          <a:xfrm>
            <a:off x="0" y="758800"/>
            <a:ext cx="4692155" cy="622896"/>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ADA6FB7-E037-47EF-9D83-968A50E1D13F}"/>
              </a:ext>
            </a:extLst>
          </p:cNvPr>
          <p:cNvSpPr/>
          <p:nvPr/>
        </p:nvSpPr>
        <p:spPr>
          <a:xfrm>
            <a:off x="525257" y="857287"/>
            <a:ext cx="4294242" cy="337913"/>
          </a:xfrm>
          <a:prstGeom prst="rect">
            <a:avLst/>
          </a:prstGeom>
        </p:spPr>
        <p:txBody>
          <a:bodyPr wrap="square">
            <a:spAutoFit/>
          </a:bodyPr>
          <a:lstStyle/>
          <a:p>
            <a:pPr>
              <a:lnSpc>
                <a:spcPct val="114000"/>
              </a:lnSpc>
            </a:pPr>
            <a:r>
              <a:rPr lang="en-US" sz="1400" b="1">
                <a:solidFill>
                  <a:schemeClr val="tx1">
                    <a:lumMod val="75000"/>
                    <a:lumOff val="25000"/>
                  </a:schemeClr>
                </a:solidFill>
                <a:cs typeface="Segoe UI" panose="020B0502040204020203" pitchFamily="34" charset="0"/>
              </a:rPr>
              <a:t>CẤU TRÚC MỘT CHỦ ĐỀ TRẢI NGHIỆM</a:t>
            </a:r>
            <a:endParaRPr lang="en-US" sz="1400">
              <a:solidFill>
                <a:schemeClr val="tx1">
                  <a:lumMod val="75000"/>
                  <a:lumOff val="25000"/>
                </a:schemeClr>
              </a:solidFill>
              <a:cs typeface="Segoe UI" panose="020B0502040204020203" pitchFamily="34" charset="0"/>
            </a:endParaRPr>
          </a:p>
        </p:txBody>
      </p:sp>
      <p:grpSp>
        <p:nvGrpSpPr>
          <p:cNvPr id="25" name="Group 24"/>
          <p:cNvGrpSpPr/>
          <p:nvPr/>
        </p:nvGrpSpPr>
        <p:grpSpPr>
          <a:xfrm>
            <a:off x="61184" y="802037"/>
            <a:ext cx="495911" cy="440810"/>
            <a:chOff x="318658" y="672458"/>
            <a:chExt cx="822960" cy="731520"/>
          </a:xfrm>
          <a:solidFill>
            <a:schemeClr val="accent1"/>
          </a:solidFill>
        </p:grpSpPr>
        <p:sp>
          <p:nvSpPr>
            <p:cNvPr id="26" name="5-Point Star 25"/>
            <p:cNvSpPr/>
            <p:nvPr/>
          </p:nvSpPr>
          <p:spPr>
            <a:xfrm>
              <a:off x="318658" y="672458"/>
              <a:ext cx="822960" cy="731520"/>
            </a:xfrm>
            <a:prstGeom prst="star5">
              <a:avLst>
                <a:gd name="adj" fmla="val 28157"/>
                <a:gd name="hf" fmla="val 105146"/>
                <a:gd name="vf" fmla="val 11055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66269" y="732566"/>
              <a:ext cx="764000" cy="663979"/>
            </a:xfrm>
            <a:prstGeom prst="rect">
              <a:avLst/>
            </a:prstGeom>
            <a:noFill/>
          </p:spPr>
          <p:txBody>
            <a:bodyPr wrap="none">
              <a:spAutoFit/>
            </a:bodyPr>
            <a:lstStyle/>
            <a:p>
              <a:r>
                <a:rPr lang="en-US" sz="2000" b="1">
                  <a:solidFill>
                    <a:schemeClr val="bg1"/>
                  </a:solidFill>
                  <a:effectLst>
                    <a:outerShdw blurRad="38100" dist="38100" dir="2700000" algn="tl">
                      <a:srgbClr val="000000">
                        <a:alpha val="43137"/>
                      </a:srgbClr>
                    </a:outerShdw>
                  </a:effectLst>
                </a:rPr>
                <a:t>III.</a:t>
              </a:r>
            </a:p>
          </p:txBody>
        </p:sp>
      </p:grpSp>
      <p:pic>
        <p:nvPicPr>
          <p:cNvPr id="28"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1493097" y="1667903"/>
            <a:ext cx="3886734" cy="39123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520393" y="2072975"/>
            <a:ext cx="3845790" cy="39813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1520393" y="2492317"/>
            <a:ext cx="3845790" cy="38287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1493097" y="2803559"/>
            <a:ext cx="3886734" cy="6254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1514163" y="3454303"/>
            <a:ext cx="3865668" cy="36424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518189" y="3834463"/>
            <a:ext cx="3842631" cy="40851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523720" y="4232346"/>
            <a:ext cx="3845790" cy="37519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9"/>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523719" y="4610187"/>
            <a:ext cx="3825893" cy="35466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1533661" y="4996180"/>
            <a:ext cx="3795272" cy="37191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1"/>
          <p:cNvPicPr>
            <a:picLocks noChangeAspect="1" noChangeArrowheads="1"/>
          </p:cNvPicPr>
          <p:nvPr/>
        </p:nvPicPr>
        <p:blipFill>
          <a:blip r:embed="rId20">
            <a:extLst>
              <a:ext uri="{28A0092B-C50C-407E-A947-70E740481C1C}">
                <a14:useLocalDpi xmlns:a14="http://schemas.microsoft.com/office/drawing/2010/main" val="0"/>
              </a:ext>
            </a:extLst>
          </a:blip>
          <a:stretch>
            <a:fillRect/>
          </a:stretch>
        </p:blipFill>
        <p:spPr bwMode="auto">
          <a:xfrm>
            <a:off x="1524796" y="5375231"/>
            <a:ext cx="3811864" cy="35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163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6" presetClass="entr" presetSubtype="21"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arn(inVertical)">
                                      <p:cBhvr>
                                        <p:cTn id="11" dur="500"/>
                                        <p:tgtEl>
                                          <p:spTgt spid="29"/>
                                        </p:tgtEl>
                                      </p:cBhvr>
                                    </p:animEffect>
                                  </p:childTnLst>
                                </p:cTn>
                              </p:par>
                            </p:childTnLst>
                          </p:cTn>
                        </p:par>
                        <p:par>
                          <p:cTn id="12" fill="hold">
                            <p:stCondLst>
                              <p:cond delay="1500"/>
                            </p:stCondLst>
                            <p:childTnLst>
                              <p:par>
                                <p:cTn id="13" presetID="16" presetClass="entr" presetSubtype="21"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childTnLst>
                          </p:cTn>
                        </p:par>
                        <p:par>
                          <p:cTn id="20" fill="hold">
                            <p:stCondLst>
                              <p:cond delay="2500"/>
                            </p:stCondLst>
                            <p:childTnLst>
                              <p:par>
                                <p:cTn id="21" presetID="16" presetClass="entr" presetSubtype="21"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inVertical)">
                                      <p:cBhvr>
                                        <p:cTn id="23" dur="500"/>
                                        <p:tgtEl>
                                          <p:spTgt spid="32"/>
                                        </p:tgtEl>
                                      </p:cBhvr>
                                    </p:animEffect>
                                  </p:childTnLst>
                                </p:cTn>
                              </p:par>
                            </p:childTnLst>
                          </p:cTn>
                        </p:par>
                        <p:par>
                          <p:cTn id="24" fill="hold">
                            <p:stCondLst>
                              <p:cond delay="3000"/>
                            </p:stCondLst>
                            <p:childTnLst>
                              <p:par>
                                <p:cTn id="25" presetID="16" presetClass="entr" presetSubtype="21"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cTn>
                              </p:par>
                            </p:childTnLst>
                          </p:cTn>
                        </p:par>
                        <p:par>
                          <p:cTn id="28" fill="hold">
                            <p:stCondLst>
                              <p:cond delay="3500"/>
                            </p:stCondLst>
                            <p:childTnLst>
                              <p:par>
                                <p:cTn id="29" presetID="16" presetClass="entr" presetSubtype="21" fill="hold"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barn(inVertical)">
                                      <p:cBhvr>
                                        <p:cTn id="31" dur="500"/>
                                        <p:tgtEl>
                                          <p:spTgt spid="34"/>
                                        </p:tgtEl>
                                      </p:cBhvr>
                                    </p:animEffect>
                                  </p:childTnLst>
                                </p:cTn>
                              </p:par>
                            </p:childTnLst>
                          </p:cTn>
                        </p:par>
                        <p:par>
                          <p:cTn id="32" fill="hold">
                            <p:stCondLst>
                              <p:cond delay="4000"/>
                            </p:stCondLst>
                            <p:childTnLst>
                              <p:par>
                                <p:cTn id="33" presetID="16" presetClass="entr" presetSubtype="21"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barn(inVertical)">
                                      <p:cBhvr>
                                        <p:cTn id="35" dur="500"/>
                                        <p:tgtEl>
                                          <p:spTgt spid="35"/>
                                        </p:tgtEl>
                                      </p:cBhvr>
                                    </p:animEffect>
                                  </p:childTnLst>
                                </p:cTn>
                              </p:par>
                            </p:childTnLst>
                          </p:cTn>
                        </p:par>
                        <p:par>
                          <p:cTn id="36" fill="hold">
                            <p:stCondLst>
                              <p:cond delay="4500"/>
                            </p:stCondLst>
                            <p:childTnLst>
                              <p:par>
                                <p:cTn id="37" presetID="16" presetClass="entr" presetSubtype="21"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inVertical)">
                                      <p:cBhvr>
                                        <p:cTn id="39" dur="500"/>
                                        <p:tgtEl>
                                          <p:spTgt spid="36"/>
                                        </p:tgtEl>
                                      </p:cBhvr>
                                    </p:animEffect>
                                  </p:childTnLst>
                                </p:cTn>
                              </p:par>
                            </p:childTnLst>
                          </p:cTn>
                        </p:par>
                        <p:par>
                          <p:cTn id="40" fill="hold">
                            <p:stCondLst>
                              <p:cond delay="5000"/>
                            </p:stCondLst>
                            <p:childTnLst>
                              <p:par>
                                <p:cTn id="41" presetID="16" presetClass="entr" presetSubtype="21" fill="hold"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barn(inVertical)">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9">
                                            <p:graphicEl>
                                              <a:dgm id="{B209FE34-A54E-4340-B7BF-19DA11A56356}"/>
                                            </p:graphicEl>
                                          </p:spTgt>
                                        </p:tgtEl>
                                        <p:attrNameLst>
                                          <p:attrName>style.visibility</p:attrName>
                                        </p:attrNameLst>
                                      </p:cBhvr>
                                      <p:to>
                                        <p:strVal val="visible"/>
                                      </p:to>
                                    </p:set>
                                    <p:animEffect transition="in" filter="wipe(left)">
                                      <p:cBhvr>
                                        <p:cTn id="48" dur="500"/>
                                        <p:tgtEl>
                                          <p:spTgt spid="19">
                                            <p:graphicEl>
                                              <a:dgm id="{B209FE34-A54E-4340-B7BF-19DA11A56356}"/>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9">
                                            <p:graphicEl>
                                              <a:dgm id="{B2BD0F27-89A7-4B50-AE4E-D3A20C86EC48}"/>
                                            </p:graphicEl>
                                          </p:spTgt>
                                        </p:tgtEl>
                                        <p:attrNameLst>
                                          <p:attrName>style.visibility</p:attrName>
                                        </p:attrNameLst>
                                      </p:cBhvr>
                                      <p:to>
                                        <p:strVal val="visible"/>
                                      </p:to>
                                    </p:set>
                                    <p:animEffect transition="in" filter="wipe(left)">
                                      <p:cBhvr>
                                        <p:cTn id="53" dur="500"/>
                                        <p:tgtEl>
                                          <p:spTgt spid="19">
                                            <p:graphicEl>
                                              <a:dgm id="{B2BD0F27-89A7-4B50-AE4E-D3A20C86EC48}"/>
                                            </p:graphicEl>
                                          </p:spTgt>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19">
                                            <p:graphicEl>
                                              <a:dgm id="{04BA9262-ABF4-4B59-9827-1C7257C9EBA9}"/>
                                            </p:graphicEl>
                                          </p:spTgt>
                                        </p:tgtEl>
                                        <p:attrNameLst>
                                          <p:attrName>style.visibility</p:attrName>
                                        </p:attrNameLst>
                                      </p:cBhvr>
                                      <p:to>
                                        <p:strVal val="visible"/>
                                      </p:to>
                                    </p:set>
                                    <p:animEffect transition="in" filter="wipe(left)">
                                      <p:cBhvr>
                                        <p:cTn id="56" dur="500"/>
                                        <p:tgtEl>
                                          <p:spTgt spid="19">
                                            <p:graphicEl>
                                              <a:dgm id="{04BA9262-ABF4-4B59-9827-1C7257C9EBA9}"/>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9">
                                            <p:graphicEl>
                                              <a:dgm id="{870A371B-C6C3-4C1B-BAE4-4E07FBA1C76D}"/>
                                            </p:graphicEl>
                                          </p:spTgt>
                                        </p:tgtEl>
                                        <p:attrNameLst>
                                          <p:attrName>style.visibility</p:attrName>
                                        </p:attrNameLst>
                                      </p:cBhvr>
                                      <p:to>
                                        <p:strVal val="visible"/>
                                      </p:to>
                                    </p:set>
                                    <p:animEffect transition="in" filter="wipe(left)">
                                      <p:cBhvr>
                                        <p:cTn id="61" dur="500"/>
                                        <p:tgtEl>
                                          <p:spTgt spid="19">
                                            <p:graphicEl>
                                              <a:dgm id="{870A371B-C6C3-4C1B-BAE4-4E07FBA1C76D}"/>
                                            </p:graphicEl>
                                          </p:spTgt>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19">
                                            <p:graphicEl>
                                              <a:dgm id="{FD107517-50AB-40A2-BD3B-15B9CD134FD7}"/>
                                            </p:graphicEl>
                                          </p:spTgt>
                                        </p:tgtEl>
                                        <p:attrNameLst>
                                          <p:attrName>style.visibility</p:attrName>
                                        </p:attrNameLst>
                                      </p:cBhvr>
                                      <p:to>
                                        <p:strVal val="visible"/>
                                      </p:to>
                                    </p:set>
                                    <p:animEffect transition="in" filter="wipe(left)">
                                      <p:cBhvr>
                                        <p:cTn id="64" dur="500"/>
                                        <p:tgtEl>
                                          <p:spTgt spid="19">
                                            <p:graphicEl>
                                              <a:dgm id="{FD107517-50AB-40A2-BD3B-15B9CD134FD7}"/>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9">
                                            <p:graphicEl>
                                              <a:dgm id="{91890C8D-4750-4F04-AECF-8FF76E1D841E}"/>
                                            </p:graphicEl>
                                          </p:spTgt>
                                        </p:tgtEl>
                                        <p:attrNameLst>
                                          <p:attrName>style.visibility</p:attrName>
                                        </p:attrNameLst>
                                      </p:cBhvr>
                                      <p:to>
                                        <p:strVal val="visible"/>
                                      </p:to>
                                    </p:set>
                                    <p:animEffect transition="in" filter="wipe(left)">
                                      <p:cBhvr>
                                        <p:cTn id="69" dur="500"/>
                                        <p:tgtEl>
                                          <p:spTgt spid="19">
                                            <p:graphicEl>
                                              <a:dgm id="{91890C8D-4750-4F04-AECF-8FF76E1D841E}"/>
                                            </p:graphicEl>
                                          </p:spTgt>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19">
                                            <p:graphicEl>
                                              <a:dgm id="{550967B9-3AA7-4280-9DF0-EEDA2AEFC7BF}"/>
                                            </p:graphicEl>
                                          </p:spTgt>
                                        </p:tgtEl>
                                        <p:attrNameLst>
                                          <p:attrName>style.visibility</p:attrName>
                                        </p:attrNameLst>
                                      </p:cBhvr>
                                      <p:to>
                                        <p:strVal val="visible"/>
                                      </p:to>
                                    </p:set>
                                    <p:animEffect transition="in" filter="wipe(left)">
                                      <p:cBhvr>
                                        <p:cTn id="72" dur="500"/>
                                        <p:tgtEl>
                                          <p:spTgt spid="19">
                                            <p:graphicEl>
                                              <a:dgm id="{550967B9-3AA7-4280-9DF0-EEDA2AEFC7BF}"/>
                                            </p:graphicEl>
                                          </p:spTgt>
                                        </p:tgtEl>
                                      </p:cBhvr>
                                    </p:animEffect>
                                  </p:childTnLst>
                                </p:cTn>
                              </p:par>
                            </p:childTnLst>
                          </p:cTn>
                        </p:par>
                        <p:par>
                          <p:cTn id="73" fill="hold">
                            <p:stCondLst>
                              <p:cond delay="500"/>
                            </p:stCondLst>
                            <p:childTnLst>
                              <p:par>
                                <p:cTn id="74" presetID="6" presetClass="entr" presetSubtype="16" fill="hold"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circle(in)">
                                      <p:cBhvr>
                                        <p:cTn id="76" dur="2000"/>
                                        <p:tgtEl>
                                          <p:spTgt spid="20"/>
                                        </p:tgtEl>
                                      </p:cBhvr>
                                    </p:animEffect>
                                  </p:childTnLst>
                                </p:cTn>
                              </p:par>
                            </p:childTnLst>
                          </p:cTn>
                        </p:par>
                        <p:par>
                          <p:cTn id="77" fill="hold">
                            <p:stCondLst>
                              <p:cond delay="2500"/>
                            </p:stCondLst>
                            <p:childTnLst>
                              <p:par>
                                <p:cTn id="78" presetID="6" presetClass="entr" presetSubtype="16" fill="hold"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circle(in)">
                                      <p:cBhvr>
                                        <p:cTn id="80" dur="2000"/>
                                        <p:tgtEl>
                                          <p:spTgt spid="21"/>
                                        </p:tgtEl>
                                      </p:cBhvr>
                                    </p:animEffect>
                                  </p:childTnLst>
                                </p:cTn>
                              </p:par>
                            </p:childTnLst>
                          </p:cTn>
                        </p:par>
                        <p:par>
                          <p:cTn id="81" fill="hold">
                            <p:stCondLst>
                              <p:cond delay="4500"/>
                            </p:stCondLst>
                            <p:childTnLst>
                              <p:par>
                                <p:cTn id="82" presetID="6" presetClass="entr" presetSubtype="16" fill="hold"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circle(in)">
                                      <p:cBhvr>
                                        <p:cTn id="84" dur="2000"/>
                                        <p:tgtEl>
                                          <p:spTgt spid="22"/>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19">
                                            <p:graphicEl>
                                              <a:dgm id="{D9D1EEE6-687B-4385-B3E1-684F800DE946}"/>
                                            </p:graphicEl>
                                          </p:spTgt>
                                        </p:tgtEl>
                                        <p:attrNameLst>
                                          <p:attrName>style.visibility</p:attrName>
                                        </p:attrNameLst>
                                      </p:cBhvr>
                                      <p:to>
                                        <p:strVal val="visible"/>
                                      </p:to>
                                    </p:set>
                                    <p:animEffect transition="in" filter="wipe(left)">
                                      <p:cBhvr>
                                        <p:cTn id="89" dur="500"/>
                                        <p:tgtEl>
                                          <p:spTgt spid="19">
                                            <p:graphicEl>
                                              <a:dgm id="{D9D1EEE6-687B-4385-B3E1-684F800DE946}"/>
                                            </p:graphicEl>
                                          </p:spTgt>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19">
                                            <p:graphicEl>
                                              <a:dgm id="{D081C357-8F6E-435C-893A-81AD8A5576AF}"/>
                                            </p:graphicEl>
                                          </p:spTgt>
                                        </p:tgtEl>
                                        <p:attrNameLst>
                                          <p:attrName>style.visibility</p:attrName>
                                        </p:attrNameLst>
                                      </p:cBhvr>
                                      <p:to>
                                        <p:strVal val="visible"/>
                                      </p:to>
                                    </p:set>
                                    <p:animEffect transition="in" filter="wipe(left)">
                                      <p:cBhvr>
                                        <p:cTn id="92" dur="500"/>
                                        <p:tgtEl>
                                          <p:spTgt spid="19">
                                            <p:graphicEl>
                                              <a:dgm id="{D081C357-8F6E-435C-893A-81AD8A5576AF}"/>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9">
                                            <p:graphicEl>
                                              <a:dgm id="{AD239585-D1DA-42BA-9942-BE126A4DC379}"/>
                                            </p:graphicEl>
                                          </p:spTgt>
                                        </p:tgtEl>
                                        <p:attrNameLst>
                                          <p:attrName>style.visibility</p:attrName>
                                        </p:attrNameLst>
                                      </p:cBhvr>
                                      <p:to>
                                        <p:strVal val="visible"/>
                                      </p:to>
                                    </p:set>
                                    <p:animEffect transition="in" filter="wipe(left)">
                                      <p:cBhvr>
                                        <p:cTn id="97" dur="500"/>
                                        <p:tgtEl>
                                          <p:spTgt spid="19">
                                            <p:graphicEl>
                                              <a:dgm id="{AD239585-D1DA-42BA-9942-BE126A4DC379}"/>
                                            </p:graphicEl>
                                          </p:spTgt>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19">
                                            <p:graphicEl>
                                              <a:dgm id="{8E8E4CF3-1B34-4EA4-858A-C985002879A5}"/>
                                            </p:graphicEl>
                                          </p:spTgt>
                                        </p:tgtEl>
                                        <p:attrNameLst>
                                          <p:attrName>style.visibility</p:attrName>
                                        </p:attrNameLst>
                                      </p:cBhvr>
                                      <p:to>
                                        <p:strVal val="visible"/>
                                      </p:to>
                                    </p:set>
                                    <p:animEffect transition="in" filter="wipe(left)">
                                      <p:cBhvr>
                                        <p:cTn id="100" dur="500"/>
                                        <p:tgtEl>
                                          <p:spTgt spid="19">
                                            <p:graphicEl>
                                              <a:dgm id="{8E8E4CF3-1B34-4EA4-858A-C985002879A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3755E5C-DAE9-4A83-AB44-4808C9B65A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1"/>
          <a:stretch/>
        </p:blipFill>
        <p:spPr>
          <a:xfrm>
            <a:off x="0" y="0"/>
            <a:ext cx="12198284" cy="6858000"/>
          </a:xfrm>
          <a:prstGeom prst="rect">
            <a:avLst/>
          </a:prstGeom>
        </p:spPr>
      </p:pic>
      <p:sp>
        <p:nvSpPr>
          <p:cNvPr id="3" name="TextBox 2"/>
          <p:cNvSpPr txBox="1"/>
          <p:nvPr/>
        </p:nvSpPr>
        <p:spPr>
          <a:xfrm>
            <a:off x="2348594" y="1934936"/>
            <a:ext cx="3976007" cy="369332"/>
          </a:xfrm>
          <a:prstGeom prst="rect">
            <a:avLst/>
          </a:prstGeom>
          <a:noFill/>
        </p:spPr>
        <p:txBody>
          <a:bodyPr wrap="square" rtlCol="0">
            <a:spAutoFit/>
          </a:bodyPr>
          <a:lstStyle/>
          <a:p>
            <a:endParaRPr lang="en-US"/>
          </a:p>
        </p:txBody>
      </p:sp>
      <p:sp>
        <p:nvSpPr>
          <p:cNvPr id="17" name="Rounded Rectangle 4">
            <a:extLst>
              <a:ext uri="{FF2B5EF4-FFF2-40B4-BE49-F238E27FC236}">
                <a16:creationId xmlns:a16="http://schemas.microsoft.com/office/drawing/2014/main" id="{F0582E18-53F8-49C7-A9FC-7E0B02774484}"/>
              </a:ext>
            </a:extLst>
          </p:cNvPr>
          <p:cNvSpPr/>
          <p:nvPr/>
        </p:nvSpPr>
        <p:spPr>
          <a:xfrm>
            <a:off x="-252316" y="725297"/>
            <a:ext cx="6748365" cy="633946"/>
          </a:xfrm>
          <a:prstGeom prst="roundRect">
            <a:avLst>
              <a:gd name="adj" fmla="val 50000"/>
            </a:avLst>
          </a:prstGeom>
          <a:solidFill>
            <a:srgbClr val="A5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DD4CF7-9E34-469A-A7F7-C48041643227}"/>
              </a:ext>
            </a:extLst>
          </p:cNvPr>
          <p:cNvSpPr/>
          <p:nvPr/>
        </p:nvSpPr>
        <p:spPr>
          <a:xfrm>
            <a:off x="514303" y="888381"/>
            <a:ext cx="6466781" cy="307777"/>
          </a:xfrm>
          <a:prstGeom prst="rect">
            <a:avLst/>
          </a:prstGeom>
        </p:spPr>
        <p:txBody>
          <a:bodyPr wrap="square">
            <a:spAutoFit/>
          </a:bodyPr>
          <a:lstStyle/>
          <a:p>
            <a:r>
              <a:rPr lang="en-US" sz="1400" b="1">
                <a:solidFill>
                  <a:schemeClr val="tx1">
                    <a:lumMod val="75000"/>
                    <a:lumOff val="25000"/>
                  </a:schemeClr>
                </a:solidFill>
                <a:latin typeface="Segoe UI" panose="020B0502040204020203" pitchFamily="34" charset="0"/>
                <a:cs typeface="Segoe UI" panose="020B0502040204020203" pitchFamily="34" charset="0"/>
              </a:rPr>
              <a:t>NHỮNG ĐIỂM NỔI BẬT VỀ NỘI DUNG SÁCH</a:t>
            </a:r>
            <a:endParaRPr lang="en-US" sz="2000">
              <a:solidFill>
                <a:srgbClr val="0070C0"/>
              </a:solidFill>
              <a:latin typeface="Segoe UI" panose="020B0502040204020203" pitchFamily="34" charset="0"/>
              <a:cs typeface="Segoe UI" panose="020B0502040204020203" pitchFamily="34" charset="0"/>
            </a:endParaRPr>
          </a:p>
        </p:txBody>
      </p:sp>
      <p:grpSp>
        <p:nvGrpSpPr>
          <p:cNvPr id="19" name="Group 18">
            <a:extLst>
              <a:ext uri="{FF2B5EF4-FFF2-40B4-BE49-F238E27FC236}">
                <a16:creationId xmlns:a16="http://schemas.microsoft.com/office/drawing/2014/main" id="{7D92675F-BED6-42E1-8FFE-B23A6AB978F2}"/>
              </a:ext>
            </a:extLst>
          </p:cNvPr>
          <p:cNvGrpSpPr/>
          <p:nvPr/>
        </p:nvGrpSpPr>
        <p:grpSpPr>
          <a:xfrm>
            <a:off x="60924" y="788198"/>
            <a:ext cx="495911" cy="440810"/>
            <a:chOff x="517006" y="769084"/>
            <a:chExt cx="822961" cy="731520"/>
          </a:xfrm>
          <a:solidFill>
            <a:srgbClr val="00FFCC"/>
          </a:solidFill>
        </p:grpSpPr>
        <p:sp>
          <p:nvSpPr>
            <p:cNvPr id="20" name="5-Point Star 7">
              <a:extLst>
                <a:ext uri="{FF2B5EF4-FFF2-40B4-BE49-F238E27FC236}">
                  <a16:creationId xmlns:a16="http://schemas.microsoft.com/office/drawing/2014/main" id="{0A7F2C3D-299D-4CAB-A987-AB1712A7D6E7}"/>
                </a:ext>
              </a:extLst>
            </p:cNvPr>
            <p:cNvSpPr/>
            <p:nvPr/>
          </p:nvSpPr>
          <p:spPr>
            <a:xfrm>
              <a:off x="517006" y="769084"/>
              <a:ext cx="822961" cy="731520"/>
            </a:xfrm>
            <a:prstGeom prst="star5">
              <a:avLst>
                <a:gd name="adj" fmla="val 28157"/>
                <a:gd name="hf" fmla="val 105146"/>
                <a:gd name="vf" fmla="val 110557"/>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00AFB4-6E3D-4866-B68C-5F5614C025FA}"/>
                </a:ext>
              </a:extLst>
            </p:cNvPr>
            <p:cNvSpPr/>
            <p:nvPr/>
          </p:nvSpPr>
          <p:spPr>
            <a:xfrm>
              <a:off x="575968" y="880912"/>
              <a:ext cx="698242" cy="612903"/>
            </a:xfrm>
            <a:prstGeom prst="rect">
              <a:avLst/>
            </a:prstGeom>
            <a:noFill/>
          </p:spPr>
          <p:txBody>
            <a:bodyPr wrap="none">
              <a:spAutoFit/>
            </a:bodyPr>
            <a:lstStyle/>
            <a:p>
              <a:r>
                <a:rPr lang="en-US" b="1">
                  <a:solidFill>
                    <a:schemeClr val="bg1"/>
                  </a:solidFill>
                  <a:effectLst>
                    <a:outerShdw blurRad="38100" dist="38100" dir="2700000" algn="tl">
                      <a:srgbClr val="000000">
                        <a:alpha val="43137"/>
                      </a:srgbClr>
                    </a:outerShdw>
                  </a:effectLst>
                </a:rPr>
                <a:t>IV.</a:t>
              </a:r>
            </a:p>
          </p:txBody>
        </p:sp>
      </p:grpSp>
      <p:sp>
        <p:nvSpPr>
          <p:cNvPr id="7" name="TextBox 6"/>
          <p:cNvSpPr txBox="1"/>
          <p:nvPr/>
        </p:nvSpPr>
        <p:spPr>
          <a:xfrm>
            <a:off x="728074" y="2410449"/>
            <a:ext cx="3241040" cy="2862322"/>
          </a:xfrm>
          <a:prstGeom prst="rect">
            <a:avLst/>
          </a:prstGeom>
          <a:solidFill>
            <a:srgbClr val="F8D608"/>
          </a:solidFill>
        </p:spPr>
        <p:txBody>
          <a:bodyPr wrap="square" rtlCol="0">
            <a:spAutoFit/>
          </a:bodyPr>
          <a:lstStyle/>
          <a:p>
            <a:pPr algn="just"/>
            <a:r>
              <a:rPr lang="en-US"/>
              <a:t>Chú trọng việc </a:t>
            </a:r>
            <a:r>
              <a:rPr lang="en-US" b="1"/>
              <a:t>đề xuất các dự án, các nhiệm vụ chung ở trường, ở nhà và trong cộng đồng</a:t>
            </a:r>
            <a:r>
              <a:rPr lang="en-US"/>
              <a:t> để HS có cơ hội đối mặt với những vấn đề này sinh, qua đó rèn luyện các năng lực hợp tác, tự chủ và những đức tính cần thiết cho việc thích ứng với </a:t>
            </a:r>
          </a:p>
          <a:p>
            <a:pPr algn="just"/>
            <a:r>
              <a:rPr lang="en-US"/>
              <a:t>môi trường học tập mới trong tương lai.</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4000" y="1634241"/>
            <a:ext cx="3144518" cy="4414738"/>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23483">
            <a:off x="8503119" y="1254721"/>
            <a:ext cx="2877423" cy="403987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95673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3755E5C-DAE9-4A83-AB44-4808C9B65A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1"/>
          <a:stretch/>
        </p:blipFill>
        <p:spPr>
          <a:xfrm>
            <a:off x="0" y="0"/>
            <a:ext cx="12198284" cy="6858000"/>
          </a:xfrm>
          <a:prstGeom prst="rect">
            <a:avLst/>
          </a:prstGeom>
        </p:spPr>
      </p:pic>
      <p:sp>
        <p:nvSpPr>
          <p:cNvPr id="3" name="TextBox 2"/>
          <p:cNvSpPr txBox="1"/>
          <p:nvPr/>
        </p:nvSpPr>
        <p:spPr>
          <a:xfrm>
            <a:off x="2348594" y="1934936"/>
            <a:ext cx="3976007" cy="369332"/>
          </a:xfrm>
          <a:prstGeom prst="rect">
            <a:avLst/>
          </a:prstGeom>
          <a:noFill/>
        </p:spPr>
        <p:txBody>
          <a:bodyPr wrap="square" rtlCol="0">
            <a:spAutoFit/>
          </a:bodyPr>
          <a:lstStyle/>
          <a:p>
            <a:endParaRPr lang="en-US"/>
          </a:p>
        </p:txBody>
      </p:sp>
      <p:sp>
        <p:nvSpPr>
          <p:cNvPr id="17" name="Rounded Rectangle 4">
            <a:extLst>
              <a:ext uri="{FF2B5EF4-FFF2-40B4-BE49-F238E27FC236}">
                <a16:creationId xmlns:a16="http://schemas.microsoft.com/office/drawing/2014/main" id="{F0582E18-53F8-49C7-A9FC-7E0B02774484}"/>
              </a:ext>
            </a:extLst>
          </p:cNvPr>
          <p:cNvSpPr/>
          <p:nvPr/>
        </p:nvSpPr>
        <p:spPr>
          <a:xfrm>
            <a:off x="-252316" y="725297"/>
            <a:ext cx="6748365" cy="633946"/>
          </a:xfrm>
          <a:prstGeom prst="roundRect">
            <a:avLst>
              <a:gd name="adj" fmla="val 50000"/>
            </a:avLst>
          </a:prstGeom>
          <a:solidFill>
            <a:srgbClr val="A5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DD4CF7-9E34-469A-A7F7-C48041643227}"/>
              </a:ext>
            </a:extLst>
          </p:cNvPr>
          <p:cNvSpPr/>
          <p:nvPr/>
        </p:nvSpPr>
        <p:spPr>
          <a:xfrm>
            <a:off x="514303" y="888381"/>
            <a:ext cx="6466781" cy="307777"/>
          </a:xfrm>
          <a:prstGeom prst="rect">
            <a:avLst/>
          </a:prstGeom>
        </p:spPr>
        <p:txBody>
          <a:bodyPr wrap="square">
            <a:spAutoFit/>
          </a:bodyPr>
          <a:lstStyle/>
          <a:p>
            <a:r>
              <a:rPr lang="en-US" sz="1400" b="1">
                <a:solidFill>
                  <a:schemeClr val="tx1">
                    <a:lumMod val="75000"/>
                    <a:lumOff val="25000"/>
                  </a:schemeClr>
                </a:solidFill>
                <a:latin typeface="Segoe UI" panose="020B0502040204020203" pitchFamily="34" charset="0"/>
                <a:cs typeface="Segoe UI" panose="020B0502040204020203" pitchFamily="34" charset="0"/>
              </a:rPr>
              <a:t>NHỮNG ĐIỂM NỔI BẬT VỀ NỘI DUNG SÁCH</a:t>
            </a:r>
            <a:endParaRPr lang="en-US" sz="2000">
              <a:solidFill>
                <a:srgbClr val="0070C0"/>
              </a:solidFill>
              <a:latin typeface="Segoe UI" panose="020B0502040204020203" pitchFamily="34" charset="0"/>
              <a:cs typeface="Segoe UI" panose="020B0502040204020203" pitchFamily="34" charset="0"/>
            </a:endParaRPr>
          </a:p>
        </p:txBody>
      </p:sp>
      <p:grpSp>
        <p:nvGrpSpPr>
          <p:cNvPr id="19" name="Group 18">
            <a:extLst>
              <a:ext uri="{FF2B5EF4-FFF2-40B4-BE49-F238E27FC236}">
                <a16:creationId xmlns:a16="http://schemas.microsoft.com/office/drawing/2014/main" id="{7D92675F-BED6-42E1-8FFE-B23A6AB978F2}"/>
              </a:ext>
            </a:extLst>
          </p:cNvPr>
          <p:cNvGrpSpPr/>
          <p:nvPr/>
        </p:nvGrpSpPr>
        <p:grpSpPr>
          <a:xfrm>
            <a:off x="60924" y="788198"/>
            <a:ext cx="495911" cy="440810"/>
            <a:chOff x="517006" y="769084"/>
            <a:chExt cx="822961" cy="731520"/>
          </a:xfrm>
          <a:solidFill>
            <a:srgbClr val="00FFCC"/>
          </a:solidFill>
        </p:grpSpPr>
        <p:sp>
          <p:nvSpPr>
            <p:cNvPr id="20" name="5-Point Star 7">
              <a:extLst>
                <a:ext uri="{FF2B5EF4-FFF2-40B4-BE49-F238E27FC236}">
                  <a16:creationId xmlns:a16="http://schemas.microsoft.com/office/drawing/2014/main" id="{0A7F2C3D-299D-4CAB-A987-AB1712A7D6E7}"/>
                </a:ext>
              </a:extLst>
            </p:cNvPr>
            <p:cNvSpPr/>
            <p:nvPr/>
          </p:nvSpPr>
          <p:spPr>
            <a:xfrm>
              <a:off x="517006" y="769084"/>
              <a:ext cx="822961" cy="731520"/>
            </a:xfrm>
            <a:prstGeom prst="star5">
              <a:avLst>
                <a:gd name="adj" fmla="val 28157"/>
                <a:gd name="hf" fmla="val 105146"/>
                <a:gd name="vf" fmla="val 110557"/>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00AFB4-6E3D-4866-B68C-5F5614C025FA}"/>
                </a:ext>
              </a:extLst>
            </p:cNvPr>
            <p:cNvSpPr/>
            <p:nvPr/>
          </p:nvSpPr>
          <p:spPr>
            <a:xfrm>
              <a:off x="575968" y="880912"/>
              <a:ext cx="698242" cy="612903"/>
            </a:xfrm>
            <a:prstGeom prst="rect">
              <a:avLst/>
            </a:prstGeom>
            <a:noFill/>
          </p:spPr>
          <p:txBody>
            <a:bodyPr wrap="none">
              <a:spAutoFit/>
            </a:bodyPr>
            <a:lstStyle/>
            <a:p>
              <a:r>
                <a:rPr lang="en-US" b="1">
                  <a:solidFill>
                    <a:schemeClr val="bg1"/>
                  </a:solidFill>
                  <a:effectLst>
                    <a:outerShdw blurRad="38100" dist="38100" dir="2700000" algn="tl">
                      <a:srgbClr val="000000">
                        <a:alpha val="43137"/>
                      </a:srgbClr>
                    </a:outerShdw>
                  </a:effectLst>
                </a:rPr>
                <a:t>IV.</a:t>
              </a:r>
            </a:p>
          </p:txBody>
        </p:sp>
      </p:grpSp>
      <p:sp>
        <p:nvSpPr>
          <p:cNvPr id="7" name="TextBox 6"/>
          <p:cNvSpPr txBox="1"/>
          <p:nvPr/>
        </p:nvSpPr>
        <p:spPr>
          <a:xfrm>
            <a:off x="4192642" y="1427105"/>
            <a:ext cx="7383662" cy="1754326"/>
          </a:xfrm>
          <a:prstGeom prst="rect">
            <a:avLst/>
          </a:prstGeom>
          <a:solidFill>
            <a:srgbClr val="0070C0"/>
          </a:solidFill>
        </p:spPr>
        <p:txBody>
          <a:bodyPr wrap="square" rtlCol="0">
            <a:spAutoFit/>
          </a:bodyPr>
          <a:lstStyle/>
          <a:p>
            <a:r>
              <a:rPr lang="en-US">
                <a:solidFill>
                  <a:schemeClr val="bg1"/>
                </a:solidFill>
              </a:rPr>
              <a:t>Chú trọng việc </a:t>
            </a:r>
            <a:r>
              <a:rPr lang="en-US" b="1">
                <a:solidFill>
                  <a:schemeClr val="bg1"/>
                </a:solidFill>
              </a:rPr>
              <a:t>rèn luyện khả năng tự chủ của mỗi HS:</a:t>
            </a:r>
            <a:r>
              <a:rPr lang="en-US">
                <a:solidFill>
                  <a:schemeClr val="bg1"/>
                </a:solidFill>
              </a:rPr>
              <a:t> </a:t>
            </a:r>
          </a:p>
          <a:p>
            <a:pPr marL="285750" indent="-285750">
              <a:buFont typeface="Wingdings" pitchFamily="2" charset="2"/>
              <a:buChar char="ü"/>
            </a:pPr>
            <a:r>
              <a:rPr lang="en-US">
                <a:solidFill>
                  <a:schemeClr val="bg1"/>
                </a:solidFill>
              </a:rPr>
              <a:t>Tự chủ trong công việc hằng ngày; </a:t>
            </a:r>
          </a:p>
          <a:p>
            <a:pPr marL="285750" indent="-285750">
              <a:buFont typeface="Wingdings" pitchFamily="2" charset="2"/>
              <a:buChar char="ü"/>
            </a:pPr>
            <a:r>
              <a:rPr lang="en-US">
                <a:solidFill>
                  <a:schemeClr val="bg1"/>
                </a:solidFill>
              </a:rPr>
              <a:t>tự chủ trong việc tham gia mạng xã hội và sử dụng in‒tơ‒nét; </a:t>
            </a:r>
          </a:p>
          <a:p>
            <a:pPr marL="285750" indent="-285750">
              <a:buFont typeface="Wingdings" pitchFamily="2" charset="2"/>
              <a:buChar char="ü"/>
            </a:pPr>
            <a:r>
              <a:rPr lang="en-US">
                <a:solidFill>
                  <a:schemeClr val="bg1"/>
                </a:solidFill>
              </a:rPr>
              <a:t>tự chủ trong hoạt động xã hội và trong học tập; tự chủ trong việc quản lí chi tiêu gia đình; </a:t>
            </a:r>
          </a:p>
          <a:p>
            <a:pPr marL="285750" indent="-285750">
              <a:buFont typeface="Wingdings" pitchFamily="2" charset="2"/>
              <a:buChar char="ü"/>
            </a:pPr>
            <a:r>
              <a:rPr lang="en-US">
                <a:solidFill>
                  <a:schemeClr val="bg1"/>
                </a:solidFill>
              </a:rPr>
              <a:t>tự chủ khi tham gia tổ chức các sự kiện truyền thống của nhà trường.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003" y="1615097"/>
            <a:ext cx="3201800" cy="4494373"/>
          </a:xfrm>
          <a:prstGeom prst="rect">
            <a:avLst/>
          </a:prstGeom>
          <a:ln>
            <a:noFill/>
          </a:ln>
          <a:effectLst>
            <a:outerShdw blurRad="190500" algn="tl" rotWithShape="0">
              <a:srgbClr val="000000">
                <a:alpha val="70000"/>
              </a:srgbClr>
            </a:outerShdw>
          </a:effectLst>
        </p:spPr>
      </p:pic>
      <p:sp>
        <p:nvSpPr>
          <p:cNvPr id="14" name="TextBox 13"/>
          <p:cNvSpPr txBox="1"/>
          <p:nvPr/>
        </p:nvSpPr>
        <p:spPr>
          <a:xfrm>
            <a:off x="6324601" y="4860793"/>
            <a:ext cx="4775751" cy="646331"/>
          </a:xfrm>
          <a:prstGeom prst="rect">
            <a:avLst/>
          </a:prstGeom>
          <a:solidFill>
            <a:srgbClr val="00B0F0"/>
          </a:solidFill>
        </p:spPr>
        <p:txBody>
          <a:bodyPr wrap="square" rtlCol="0">
            <a:spAutoFit/>
          </a:bodyPr>
          <a:lstStyle/>
          <a:p>
            <a:pPr marL="274638"/>
            <a:r>
              <a:rPr lang="en-US">
                <a:solidFill>
                  <a:schemeClr val="bg1"/>
                </a:solidFill>
              </a:rPr>
              <a:t>HS lớp 5 đã đảm đương được vai trò tổ chức để HS các khối khác hưởng ứng, tham gia.</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2162" y="3429000"/>
            <a:ext cx="1957361" cy="27480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9236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3755E5C-DAE9-4A83-AB44-4808C9B65A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1"/>
          <a:stretch/>
        </p:blipFill>
        <p:spPr>
          <a:xfrm>
            <a:off x="0" y="0"/>
            <a:ext cx="12198284" cy="6858000"/>
          </a:xfrm>
          <a:prstGeom prst="rect">
            <a:avLst/>
          </a:prstGeom>
        </p:spPr>
      </p:pic>
      <p:sp>
        <p:nvSpPr>
          <p:cNvPr id="3" name="TextBox 2"/>
          <p:cNvSpPr txBox="1"/>
          <p:nvPr/>
        </p:nvSpPr>
        <p:spPr>
          <a:xfrm>
            <a:off x="2348594" y="1934936"/>
            <a:ext cx="3976007" cy="369332"/>
          </a:xfrm>
          <a:prstGeom prst="rect">
            <a:avLst/>
          </a:prstGeom>
          <a:noFill/>
        </p:spPr>
        <p:txBody>
          <a:bodyPr wrap="square" rtlCol="0">
            <a:spAutoFit/>
          </a:bodyPr>
          <a:lstStyle/>
          <a:p>
            <a:endParaRPr lang="en-US"/>
          </a:p>
        </p:txBody>
      </p:sp>
      <p:sp>
        <p:nvSpPr>
          <p:cNvPr id="17" name="Rounded Rectangle 4">
            <a:extLst>
              <a:ext uri="{FF2B5EF4-FFF2-40B4-BE49-F238E27FC236}">
                <a16:creationId xmlns:a16="http://schemas.microsoft.com/office/drawing/2014/main" id="{F0582E18-53F8-49C7-A9FC-7E0B02774484}"/>
              </a:ext>
            </a:extLst>
          </p:cNvPr>
          <p:cNvSpPr/>
          <p:nvPr/>
        </p:nvSpPr>
        <p:spPr>
          <a:xfrm>
            <a:off x="-252316" y="725297"/>
            <a:ext cx="6748365" cy="633946"/>
          </a:xfrm>
          <a:prstGeom prst="roundRect">
            <a:avLst>
              <a:gd name="adj" fmla="val 50000"/>
            </a:avLst>
          </a:prstGeom>
          <a:solidFill>
            <a:srgbClr val="A5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DD4CF7-9E34-469A-A7F7-C48041643227}"/>
              </a:ext>
            </a:extLst>
          </p:cNvPr>
          <p:cNvSpPr/>
          <p:nvPr/>
        </p:nvSpPr>
        <p:spPr>
          <a:xfrm>
            <a:off x="514303" y="888381"/>
            <a:ext cx="6466781" cy="307777"/>
          </a:xfrm>
          <a:prstGeom prst="rect">
            <a:avLst/>
          </a:prstGeom>
        </p:spPr>
        <p:txBody>
          <a:bodyPr wrap="square">
            <a:spAutoFit/>
          </a:bodyPr>
          <a:lstStyle/>
          <a:p>
            <a:r>
              <a:rPr lang="en-US" sz="1400" b="1">
                <a:solidFill>
                  <a:schemeClr val="tx1">
                    <a:lumMod val="75000"/>
                    <a:lumOff val="25000"/>
                  </a:schemeClr>
                </a:solidFill>
                <a:latin typeface="Segoe UI" panose="020B0502040204020203" pitchFamily="34" charset="0"/>
                <a:cs typeface="Segoe UI" panose="020B0502040204020203" pitchFamily="34" charset="0"/>
              </a:rPr>
              <a:t>NHỮNG ĐIỂM NỔI BẬT VỀ NỘI DUNG SÁCH</a:t>
            </a:r>
            <a:endParaRPr lang="en-US" sz="2000">
              <a:solidFill>
                <a:srgbClr val="0070C0"/>
              </a:solidFill>
              <a:latin typeface="Segoe UI" panose="020B0502040204020203" pitchFamily="34" charset="0"/>
              <a:cs typeface="Segoe UI" panose="020B0502040204020203" pitchFamily="34" charset="0"/>
            </a:endParaRPr>
          </a:p>
        </p:txBody>
      </p:sp>
      <p:grpSp>
        <p:nvGrpSpPr>
          <p:cNvPr id="19" name="Group 18">
            <a:extLst>
              <a:ext uri="{FF2B5EF4-FFF2-40B4-BE49-F238E27FC236}">
                <a16:creationId xmlns:a16="http://schemas.microsoft.com/office/drawing/2014/main" id="{7D92675F-BED6-42E1-8FFE-B23A6AB978F2}"/>
              </a:ext>
            </a:extLst>
          </p:cNvPr>
          <p:cNvGrpSpPr/>
          <p:nvPr/>
        </p:nvGrpSpPr>
        <p:grpSpPr>
          <a:xfrm>
            <a:off x="60924" y="788198"/>
            <a:ext cx="495911" cy="440810"/>
            <a:chOff x="517006" y="769084"/>
            <a:chExt cx="822961" cy="731520"/>
          </a:xfrm>
          <a:solidFill>
            <a:srgbClr val="00FFCC"/>
          </a:solidFill>
        </p:grpSpPr>
        <p:sp>
          <p:nvSpPr>
            <p:cNvPr id="20" name="5-Point Star 7">
              <a:extLst>
                <a:ext uri="{FF2B5EF4-FFF2-40B4-BE49-F238E27FC236}">
                  <a16:creationId xmlns:a16="http://schemas.microsoft.com/office/drawing/2014/main" id="{0A7F2C3D-299D-4CAB-A987-AB1712A7D6E7}"/>
                </a:ext>
              </a:extLst>
            </p:cNvPr>
            <p:cNvSpPr/>
            <p:nvPr/>
          </p:nvSpPr>
          <p:spPr>
            <a:xfrm>
              <a:off x="517006" y="769084"/>
              <a:ext cx="822961" cy="731520"/>
            </a:xfrm>
            <a:prstGeom prst="star5">
              <a:avLst>
                <a:gd name="adj" fmla="val 28157"/>
                <a:gd name="hf" fmla="val 105146"/>
                <a:gd name="vf" fmla="val 110557"/>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00AFB4-6E3D-4866-B68C-5F5614C025FA}"/>
                </a:ext>
              </a:extLst>
            </p:cNvPr>
            <p:cNvSpPr/>
            <p:nvPr/>
          </p:nvSpPr>
          <p:spPr>
            <a:xfrm>
              <a:off x="575968" y="880912"/>
              <a:ext cx="698242" cy="612903"/>
            </a:xfrm>
            <a:prstGeom prst="rect">
              <a:avLst/>
            </a:prstGeom>
            <a:noFill/>
          </p:spPr>
          <p:txBody>
            <a:bodyPr wrap="none">
              <a:spAutoFit/>
            </a:bodyPr>
            <a:lstStyle/>
            <a:p>
              <a:r>
                <a:rPr lang="en-US" b="1">
                  <a:solidFill>
                    <a:schemeClr val="bg1"/>
                  </a:solidFill>
                  <a:effectLst>
                    <a:outerShdw blurRad="38100" dist="38100" dir="2700000" algn="tl">
                      <a:srgbClr val="000000">
                        <a:alpha val="43137"/>
                      </a:srgbClr>
                    </a:outerShdw>
                  </a:effectLst>
                </a:rPr>
                <a:t>IV.</a:t>
              </a:r>
            </a:p>
          </p:txBody>
        </p:sp>
      </p:grpSp>
      <p:sp>
        <p:nvSpPr>
          <p:cNvPr id="7" name="TextBox 6"/>
          <p:cNvSpPr txBox="1"/>
          <p:nvPr/>
        </p:nvSpPr>
        <p:spPr>
          <a:xfrm>
            <a:off x="308879" y="1572302"/>
            <a:ext cx="4182033" cy="2308324"/>
          </a:xfrm>
          <a:prstGeom prst="rect">
            <a:avLst/>
          </a:prstGeom>
          <a:solidFill>
            <a:srgbClr val="00B0F0"/>
          </a:solidFill>
        </p:spPr>
        <p:txBody>
          <a:bodyPr wrap="square" rtlCol="0">
            <a:spAutoFit/>
          </a:bodyPr>
          <a:lstStyle/>
          <a:p>
            <a:r>
              <a:rPr lang="en-US">
                <a:solidFill>
                  <a:schemeClr val="bg1"/>
                </a:solidFill>
              </a:rPr>
              <a:t>Chú trọng </a:t>
            </a:r>
            <a:r>
              <a:rPr lang="en-US" b="1">
                <a:solidFill>
                  <a:schemeClr val="bg1"/>
                </a:solidFill>
              </a:rPr>
              <a:t>những hoạt động kết nối cảm xúc giữa thầy và trò, giữa các thành viên trong tập thể lớp</a:t>
            </a:r>
            <a:r>
              <a:rPr lang="en-US">
                <a:solidFill>
                  <a:schemeClr val="bg1"/>
                </a:solidFill>
              </a:rPr>
              <a:t> để tạo kỉ niệm của năm cuối cấp với những hoạt động thiết thực như:</a:t>
            </a:r>
          </a:p>
          <a:p>
            <a:pPr marL="285750" indent="-285750">
              <a:buFont typeface="Wingdings" pitchFamily="2" charset="2"/>
              <a:buChar char="ü"/>
            </a:pPr>
            <a:r>
              <a:rPr lang="en-US">
                <a:solidFill>
                  <a:schemeClr val="bg1"/>
                </a:solidFill>
              </a:rPr>
              <a:t> Tâm sự thầy trò; </a:t>
            </a:r>
          </a:p>
          <a:p>
            <a:pPr marL="285750" indent="-285750">
              <a:buFont typeface="Wingdings" pitchFamily="2" charset="2"/>
              <a:buChar char="ü"/>
            </a:pPr>
            <a:r>
              <a:rPr lang="en-US">
                <a:solidFill>
                  <a:schemeClr val="bg1"/>
                </a:solidFill>
              </a:rPr>
              <a:t>Cùng làm nên kỉ niệm; </a:t>
            </a:r>
          </a:p>
          <a:p>
            <a:pPr marL="285750" indent="-285750">
              <a:buFont typeface="Wingdings" pitchFamily="2" charset="2"/>
              <a:buChar char="ü"/>
            </a:pPr>
            <a:r>
              <a:rPr lang="en-US">
                <a:solidFill>
                  <a:schemeClr val="bg1"/>
                </a:solidFill>
              </a:rPr>
              <a:t>Sứ giả tình bạn…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9104" y="3192878"/>
            <a:ext cx="2118108" cy="2974164"/>
          </a:xfrm>
          <a:prstGeom prst="rect">
            <a:avLst/>
          </a:prstGeom>
          <a:ln>
            <a:noFill/>
          </a:ln>
          <a:effectLst>
            <a:outerShdw blurRad="190500" algn="tl" rotWithShape="0">
              <a:srgbClr val="000000">
                <a:alpha val="70000"/>
              </a:srgbClr>
            </a:outerShdw>
          </a:effectLst>
        </p:spPr>
      </p:pic>
      <p:sp>
        <p:nvSpPr>
          <p:cNvPr id="16" name="TextBox 15"/>
          <p:cNvSpPr txBox="1"/>
          <p:nvPr/>
        </p:nvSpPr>
        <p:spPr>
          <a:xfrm>
            <a:off x="8247888" y="2128534"/>
            <a:ext cx="3950397" cy="2862322"/>
          </a:xfrm>
          <a:prstGeom prst="rect">
            <a:avLst/>
          </a:prstGeom>
          <a:solidFill>
            <a:srgbClr val="00B0F0"/>
          </a:solidFill>
        </p:spPr>
        <p:txBody>
          <a:bodyPr wrap="square" rtlCol="0">
            <a:spAutoFit/>
          </a:bodyPr>
          <a:lstStyle/>
          <a:p>
            <a:pPr marL="182563"/>
            <a:r>
              <a:rPr lang="en-US">
                <a:solidFill>
                  <a:schemeClr val="bg1"/>
                </a:solidFill>
              </a:rPr>
              <a:t>Các hoạt động này đi sâu vào việc :</a:t>
            </a:r>
          </a:p>
          <a:p>
            <a:pPr marL="468313" indent="-285750">
              <a:buFont typeface="Wingdings" pitchFamily="2" charset="2"/>
              <a:buChar char="§"/>
            </a:pPr>
            <a:r>
              <a:rPr lang="en-US">
                <a:solidFill>
                  <a:schemeClr val="bg1"/>
                </a:solidFill>
              </a:rPr>
              <a:t>xây dựng cảm xúc tích cực giữa thầy, trò và giữa các HS; </a:t>
            </a:r>
          </a:p>
          <a:p>
            <a:pPr marL="468313" indent="-285750">
              <a:buFont typeface="Wingdings" pitchFamily="2" charset="2"/>
              <a:buChar char="§"/>
            </a:pPr>
            <a:r>
              <a:rPr lang="en-US">
                <a:solidFill>
                  <a:schemeClr val="bg1"/>
                </a:solidFill>
              </a:rPr>
              <a:t>trang bị kĩ năng xử lí các mâu thuẫn nảy sinh theo các bước như lắng nghe, để tâm đến cảm xúc của thầy, của bạn; </a:t>
            </a:r>
          </a:p>
          <a:p>
            <a:pPr marL="468313" indent="-285750">
              <a:buFont typeface="Wingdings" pitchFamily="2" charset="2"/>
              <a:buChar char="§"/>
            </a:pPr>
            <a:r>
              <a:rPr lang="en-US">
                <a:solidFill>
                  <a:schemeClr val="bg1"/>
                </a:solidFill>
              </a:rPr>
              <a:t>đặt mình vào vị trí người khác để điều chỉnh suy nghĩ, thái độ, hành vi của mình.</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04352">
            <a:off x="5564355" y="1768538"/>
            <a:ext cx="2804500" cy="39377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81637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2238</TotalTime>
  <Words>1196</Words>
  <Application>Microsoft Office PowerPoint</Application>
  <PresentationFormat>Widescreen</PresentationFormat>
  <Paragraphs>106</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122</cp:revision>
  <dcterms:created xsi:type="dcterms:W3CDTF">2021-01-29T05:16:25Z</dcterms:created>
  <dcterms:modified xsi:type="dcterms:W3CDTF">2024-02-23T14:11:29Z</dcterms:modified>
</cp:coreProperties>
</file>