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mp3" ContentType="audio/mp3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</p:sldMasterIdLst>
  <p:notesMasterIdLst>
    <p:notesMasterId r:id="rId7"/>
  </p:notesMasterIdLst>
  <p:sldIdLst>
    <p:sldId id="256" r:id="rId5"/>
    <p:sldId id="258" r:id="rId6"/>
    <p:sldId id="263" r:id="rId8"/>
    <p:sldId id="259" r:id="rId9"/>
    <p:sldId id="261" r:id="rId10"/>
    <p:sldId id="260" r:id="rId11"/>
    <p:sldId id="262" r:id="rId12"/>
    <p:sldId id="264" r:id="rId13"/>
    <p:sldId id="265" r:id="rId14"/>
    <p:sldId id="266" r:id="rId15"/>
    <p:sldId id="267" r:id="rId16"/>
    <p:sldId id="268" r:id="rId17"/>
    <p:sldId id="269" r:id="rId18"/>
    <p:sldId id="280" r:id="rId19"/>
    <p:sldId id="270" r:id="rId20"/>
    <p:sldId id="271" r:id="rId21"/>
    <p:sldId id="281" r:id="rId22"/>
    <p:sldId id="282" r:id="rId23"/>
    <p:sldId id="272" r:id="rId24"/>
    <p:sldId id="274" r:id="rId25"/>
    <p:sldId id="275" r:id="rId26"/>
    <p:sldId id="283" r:id="rId27"/>
    <p:sldId id="278" r:id="rId28"/>
    <p:sldId id="279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2742" y="-1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47AB03-F7EE-489A-BB7D-4FA99D6D3A6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0CD537-2989-406F-8438-0F62A5FD0D27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CD537-2989-406F-8438-0F62A5FD0D2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CD537-2989-406F-8438-0F62A5FD0D2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6.png"/><Relationship Id="rId3" Type="http://schemas.microsoft.com/office/2007/relationships/media" Target="../media/media7.mp3"/><Relationship Id="rId2" Type="http://schemas.openxmlformats.org/officeDocument/2006/relationships/audio" Target="../media/media7.mp3"/><Relationship Id="rId1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6.png"/><Relationship Id="rId3" Type="http://schemas.microsoft.com/office/2007/relationships/media" Target="../media/media8.mp3"/><Relationship Id="rId2" Type="http://schemas.openxmlformats.org/officeDocument/2006/relationships/audio" Target="../media/media8.mp3"/><Relationship Id="rId1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6.png"/><Relationship Id="rId3" Type="http://schemas.microsoft.com/office/2007/relationships/media" Target="../media/media9.mp3"/><Relationship Id="rId2" Type="http://schemas.openxmlformats.org/officeDocument/2006/relationships/audio" Target="../media/media9.mp3"/><Relationship Id="rId1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6.png"/><Relationship Id="rId3" Type="http://schemas.microsoft.com/office/2007/relationships/media" Target="../media/media10.mp3"/><Relationship Id="rId2" Type="http://schemas.openxmlformats.org/officeDocument/2006/relationships/audio" Target="../media/media10.mp3"/><Relationship Id="rId1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6.png"/><Relationship Id="rId3" Type="http://schemas.microsoft.com/office/2007/relationships/media" Target="../media/media11.mp3"/><Relationship Id="rId2" Type="http://schemas.openxmlformats.org/officeDocument/2006/relationships/audio" Target="../media/media11.mp3"/><Relationship Id="rId1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6.png"/><Relationship Id="rId3" Type="http://schemas.microsoft.com/office/2007/relationships/media" Target="../media/media12.mp3"/><Relationship Id="rId2" Type="http://schemas.openxmlformats.org/officeDocument/2006/relationships/audio" Target="../media/media12.mp3"/><Relationship Id="rId1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6.png"/><Relationship Id="rId3" Type="http://schemas.microsoft.com/office/2007/relationships/media" Target="../media/media13.mp3"/><Relationship Id="rId2" Type="http://schemas.openxmlformats.org/officeDocument/2006/relationships/audio" Target="../media/media13.mp3"/><Relationship Id="rId1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6.png"/><Relationship Id="rId3" Type="http://schemas.microsoft.com/office/2007/relationships/media" Target="../media/media12.mp3"/><Relationship Id="rId2" Type="http://schemas.openxmlformats.org/officeDocument/2006/relationships/audio" Target="../media/media12.mp3"/><Relationship Id="rId1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6.png"/><Relationship Id="rId3" Type="http://schemas.microsoft.com/office/2007/relationships/media" Target="../media/media14.mp3"/><Relationship Id="rId2" Type="http://schemas.openxmlformats.org/officeDocument/2006/relationships/audio" Target="../media/media14.mp3"/><Relationship Id="rId1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16.png"/><Relationship Id="rId3" Type="http://schemas.microsoft.com/office/2007/relationships/media" Target="../media/media15.mp3"/><Relationship Id="rId2" Type="http://schemas.openxmlformats.org/officeDocument/2006/relationships/audio" Target="../media/media15.mp3"/><Relationship Id="rId1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.png"/><Relationship Id="rId3" Type="http://schemas.microsoft.com/office/2007/relationships/media" Target="../media/media2.mp4"/><Relationship Id="rId2" Type="http://schemas.openxmlformats.org/officeDocument/2006/relationships/video" Target="../media/media2.mp4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7" Type="http://schemas.microsoft.com/office/2007/relationships/media" Target="../media/media16.mp3"/><Relationship Id="rId6" Type="http://schemas.openxmlformats.org/officeDocument/2006/relationships/audio" Target="../media/media16.mp3"/><Relationship Id="rId5" Type="http://schemas.openxmlformats.org/officeDocument/2006/relationships/image" Target="../media/image16.png"/><Relationship Id="rId4" Type="http://schemas.microsoft.com/office/2007/relationships/media" Target="../media/media4.mp3"/><Relationship Id="rId3" Type="http://schemas.openxmlformats.org/officeDocument/2006/relationships/audio" Target="../media/media4.mp3"/><Relationship Id="rId2" Type="http://schemas.openxmlformats.org/officeDocument/2006/relationships/image" Target="../media/image14.jpeg"/><Relationship Id="rId1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4.xml"/><Relationship Id="rId6" Type="http://schemas.openxmlformats.org/officeDocument/2006/relationships/image" Target="../media/image16.png"/><Relationship Id="rId5" Type="http://schemas.microsoft.com/office/2007/relationships/media" Target="../media/media4.mp3"/><Relationship Id="rId4" Type="http://schemas.openxmlformats.org/officeDocument/2006/relationships/audio" Target="../media/media4.mp3"/><Relationship Id="rId3" Type="http://schemas.openxmlformats.org/officeDocument/2006/relationships/image" Target="../media/image20.GIF"/><Relationship Id="rId2" Type="http://schemas.openxmlformats.org/officeDocument/2006/relationships/image" Target="../media/image19.GIF"/><Relationship Id="rId1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4.xml"/><Relationship Id="rId6" Type="http://schemas.openxmlformats.org/officeDocument/2006/relationships/image" Target="../media/image16.png"/><Relationship Id="rId5" Type="http://schemas.microsoft.com/office/2007/relationships/media" Target="../media/media4.mp3"/><Relationship Id="rId4" Type="http://schemas.openxmlformats.org/officeDocument/2006/relationships/audio" Target="../media/media4.mp3"/><Relationship Id="rId3" Type="http://schemas.openxmlformats.org/officeDocument/2006/relationships/image" Target="../media/image21.GIF"/><Relationship Id="rId2" Type="http://schemas.openxmlformats.org/officeDocument/2006/relationships/image" Target="../media/image20.GIF"/><Relationship Id="rId1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22.jpeg"/></Relationships>
</file>

<file path=ppt/slides/_rels/slide2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4.xml"/><Relationship Id="rId4" Type="http://schemas.openxmlformats.org/officeDocument/2006/relationships/image" Target="../media/image16.png"/><Relationship Id="rId3" Type="http://schemas.microsoft.com/office/2007/relationships/media" Target="../media/media4.mp3"/><Relationship Id="rId2" Type="http://schemas.openxmlformats.org/officeDocument/2006/relationships/audio" Target="../media/media4.mp3"/><Relationship Id="rId1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7.GIF"/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jpeg"/><Relationship Id="rId1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16.png"/><Relationship Id="rId7" Type="http://schemas.microsoft.com/office/2007/relationships/media" Target="../media/media4.mp3"/><Relationship Id="rId6" Type="http://schemas.openxmlformats.org/officeDocument/2006/relationships/audio" Target="../media/media4.mp3"/><Relationship Id="rId5" Type="http://schemas.openxmlformats.org/officeDocument/2006/relationships/image" Target="../media/image15.png"/><Relationship Id="rId4" Type="http://schemas.microsoft.com/office/2007/relationships/media" Target="../media/media3.mp3"/><Relationship Id="rId3" Type="http://schemas.openxmlformats.org/officeDocument/2006/relationships/audio" Target="../media/media3.mp3"/><Relationship Id="rId2" Type="http://schemas.openxmlformats.org/officeDocument/2006/relationships/image" Target="../media/image14.jpeg"/><Relationship Id="rId1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6.png"/><Relationship Id="rId3" Type="http://schemas.microsoft.com/office/2007/relationships/media" Target="../media/media5.mp3"/><Relationship Id="rId2" Type="http://schemas.openxmlformats.org/officeDocument/2006/relationships/audio" Target="../media/media5.mp3"/><Relationship Id="rId1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6.png"/><Relationship Id="rId3" Type="http://schemas.microsoft.com/office/2007/relationships/media" Target="../media/media6.mp3"/><Relationship Id="rId2" Type="http://schemas.openxmlformats.org/officeDocument/2006/relationships/audio" Target="../media/media6.mp3"/><Relationship Id="rId1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hac tap chung xuat s - Pa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34020" y="278476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1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91880" y="0"/>
            <a:ext cx="2016224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</a:rPr>
              <a:t>Câu</a:t>
            </a:r>
            <a:r>
              <a:rPr lang="en-US" sz="4000" b="1" dirty="0" smtClean="0">
                <a:solidFill>
                  <a:srgbClr val="FF0000"/>
                </a:solidFill>
              </a:rPr>
              <a:t> 1+2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9512" y="1628800"/>
            <a:ext cx="91450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Reo </a:t>
            </a:r>
            <a:r>
              <a:rPr lang="vi-VN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vang reo, ca vang ca</a:t>
            </a: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</a:t>
            </a:r>
            <a:r>
              <a:rPr lang="vi-VN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ất tiếng hát  vang rừng</a:t>
            </a: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vang </a:t>
            </a:r>
            <a:r>
              <a:rPr lang="vi-VN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vi-VN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 la, tươi xinh tươi</a:t>
            </a: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ánh sáng tưng bừng hoa lá</a:t>
            </a:r>
            <a:br>
              <a:rPr lang="vi-VN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3" name="C1+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72575" y="5301208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5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95936" y="1304"/>
            <a:ext cx="1368152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</a:rPr>
              <a:t>Câu</a:t>
            </a:r>
            <a:r>
              <a:rPr lang="en-US" sz="4000" b="1" dirty="0" smtClean="0">
                <a:solidFill>
                  <a:srgbClr val="FF0000"/>
                </a:solidFill>
              </a:rPr>
              <a:t> 3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7544" y="1484784"/>
            <a:ext cx="806489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 rung cây, hoa đua hoa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khắp nơi mình minh rắc reo hương nồng</a:t>
            </a:r>
            <a:br>
              <a:rPr lang="vi-VN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400" dirty="0">
              <a:solidFill>
                <a:schemeClr val="bg1"/>
              </a:solidFill>
            </a:endParaRPr>
          </a:p>
        </p:txBody>
      </p:sp>
      <p:pic>
        <p:nvPicPr>
          <p:cNvPr id="3" name="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95192" y="3140968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95936" y="1304"/>
            <a:ext cx="1368152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</a:rPr>
              <a:t>Câu</a:t>
            </a:r>
            <a:r>
              <a:rPr lang="en-US" sz="4000" b="1" dirty="0" smtClean="0">
                <a:solidFill>
                  <a:srgbClr val="FF0000"/>
                </a:solidFill>
              </a:rPr>
              <a:t> 4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95536" y="1412776"/>
            <a:ext cx="856895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 đón gió, sáng chiếu sáng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 minh sáng ngập hồn ta.</a:t>
            </a:r>
            <a:br>
              <a:rPr lang="vi-VN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5004048" y="2036023"/>
            <a:ext cx="720080" cy="877164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95936" y="3140968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35896" y="1304"/>
            <a:ext cx="2016224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</a:rPr>
              <a:t>Câu</a:t>
            </a:r>
            <a:r>
              <a:rPr lang="en-US" sz="4000" b="1" dirty="0" smtClean="0">
                <a:solidFill>
                  <a:srgbClr val="FF0000"/>
                </a:solidFill>
              </a:rPr>
              <a:t> 3+ 4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1520" y="1037556"/>
            <a:ext cx="87129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 rung cây, hoa đua hoa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khắp nơi mình minh rắc reo hương </a:t>
            </a:r>
            <a:r>
              <a:rPr lang="vi-VN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nồng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 </a:t>
            </a:r>
            <a:r>
              <a:rPr lang="vi-VN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đón gió, sáng chiếu sáng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 minh sáng ngập hồn ta.</a:t>
            </a:r>
            <a:br>
              <a:rPr lang="vi-VN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3" name="C3+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75856" y="1304"/>
            <a:ext cx="3024336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</a:rPr>
              <a:t>Câu</a:t>
            </a:r>
            <a:r>
              <a:rPr lang="en-US" sz="4000" b="1" dirty="0" smtClean="0">
                <a:solidFill>
                  <a:srgbClr val="FF0000"/>
                </a:solidFill>
              </a:rPr>
              <a:t> 1+2+3+ 4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1519" y="980728"/>
            <a:ext cx="869168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Reo </a:t>
            </a:r>
            <a:r>
              <a:rPr lang="vi-VN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vang reo, ca vang ca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</a:t>
            </a:r>
            <a:r>
              <a:rPr lang="vi-VN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ất tiếng hát  vang rừng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vang </a:t>
            </a:r>
            <a:r>
              <a:rPr lang="vi-VN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bao la, tươi xinh tươi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ánh sáng tưng bừng hoa </a:t>
            </a:r>
            <a:r>
              <a:rPr lang="vi-VN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 </a:t>
            </a:r>
            <a:r>
              <a:rPr lang="vi-VN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rung cây, hoa đua hoa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khắp nơi mình minh rắc reo hương </a:t>
            </a:r>
            <a:r>
              <a:rPr lang="vi-VN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nồng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 </a:t>
            </a:r>
            <a:r>
              <a:rPr lang="vi-VN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đón gió, sáng chiếu sáng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 minh sáng ngập hồn ta.</a:t>
            </a:r>
            <a:br>
              <a:rPr lang="vi-VN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5" name="C1+2+3+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308304" y="3861048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86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8" y="3912"/>
            <a:ext cx="1440160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</a:rPr>
              <a:t>Câu</a:t>
            </a:r>
            <a:r>
              <a:rPr lang="en-US" sz="4000" b="1" dirty="0" smtClean="0">
                <a:solidFill>
                  <a:srgbClr val="FF0000"/>
                </a:solidFill>
              </a:rPr>
              <a:t> 5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55576" y="1700808"/>
            <a:ext cx="804579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vi-VN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Líu líu lo lo chim oanh hót say sưa</a:t>
            </a:r>
            <a:endParaRPr lang="en-US" sz="4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691680" y="1676831"/>
            <a:ext cx="720080" cy="877164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8" y="3912"/>
            <a:ext cx="1440160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</a:rPr>
              <a:t>Câu</a:t>
            </a:r>
            <a:r>
              <a:rPr lang="en-US" sz="4000" b="1" dirty="0" smtClean="0">
                <a:solidFill>
                  <a:srgbClr val="FF0000"/>
                </a:solidFill>
              </a:rPr>
              <a:t> 6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95536" y="1678175"/>
            <a:ext cx="896448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vi-VN" sz="5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ót </a:t>
            </a:r>
            <a:r>
              <a:rPr lang="vi-VN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 chào mừng bình minh luôn tươi sáng</a:t>
            </a:r>
            <a:br>
              <a:rPr lang="vi-VN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5400" dirty="0">
              <a:solidFill>
                <a:schemeClr val="bg1"/>
              </a:solidFill>
            </a:endParaRPr>
          </a:p>
        </p:txBody>
      </p:sp>
      <p:pic>
        <p:nvPicPr>
          <p:cNvPr id="5" name="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20072" y="328498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2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8" y="3912"/>
            <a:ext cx="1440160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</a:rPr>
              <a:t>Câu</a:t>
            </a:r>
            <a:r>
              <a:rPr lang="en-US" sz="4000" b="1" dirty="0" smtClean="0">
                <a:solidFill>
                  <a:srgbClr val="FF0000"/>
                </a:solidFill>
              </a:rPr>
              <a:t> 7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95536" y="1844824"/>
            <a:ext cx="85689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sz="6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6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6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en-US" sz="6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6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ca hát say sưa</a:t>
            </a:r>
            <a:br>
              <a:rPr lang="vi-VN" sz="6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1416015" y="1937156"/>
            <a:ext cx="720080" cy="877164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5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8" y="3912"/>
            <a:ext cx="1440160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</a:rPr>
              <a:t>Câu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>
                <a:solidFill>
                  <a:srgbClr val="FF0000"/>
                </a:solidFill>
              </a:rPr>
              <a:t>8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1560" y="1484784"/>
            <a:ext cx="87129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6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 lên chào mừng bình minh sáng muôn năm.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5868144" y="2546612"/>
            <a:ext cx="1512168" cy="877164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39837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6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03848" y="30317"/>
            <a:ext cx="3024336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</a:rPr>
              <a:t>Câu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</a:rPr>
              <a:t>5+6+7+8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41784" y="1196751"/>
            <a:ext cx="874846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Líu líu lo lo chim oanh hót say </a:t>
            </a:r>
            <a:r>
              <a:rPr lang="vi-VN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sưa</a:t>
            </a:r>
            <a:r>
              <a:rPr lang="en-US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H</a:t>
            </a:r>
            <a:r>
              <a:rPr lang="vi-VN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ót </a:t>
            </a:r>
            <a:r>
              <a:rPr lang="vi-VN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 chào mừng bình minh luôn tươi </a:t>
            </a:r>
            <a:r>
              <a:rPr lang="vi-VN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La </a:t>
            </a:r>
            <a:r>
              <a:rPr lang="en-US" sz="4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4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ca hát say </a:t>
            </a:r>
            <a:r>
              <a:rPr lang="vi-VN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sưa</a:t>
            </a:r>
            <a:r>
              <a:rPr lang="en-US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 </a:t>
            </a:r>
            <a:r>
              <a:rPr lang="vi-VN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 chào mừng bình minh sáng muôn năm.</a:t>
            </a:r>
            <a:endParaRPr lang="en-US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C5+6+7+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96336" y="349068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8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708920"/>
            <a:ext cx="18085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HĐ: KHỞI ĐỘNG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MV DANCE HOẠT HÌNH - CÙNG KUN CHÀO NGÀY MỚI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51720" y="476672"/>
            <a:ext cx="5184576" cy="38164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524328" y="116632"/>
            <a:ext cx="1800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 bwMode="auto">
          <a:xfrm>
            <a:off x="0" y="0"/>
            <a:ext cx="9144000" cy="6381328"/>
            <a:chOff x="960" y="96"/>
            <a:chExt cx="3888" cy="4128"/>
          </a:xfrm>
        </p:grpSpPr>
        <p:pic>
          <p:nvPicPr>
            <p:cNvPr id="9" name="Picture 8" descr="Picture8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0" y="96"/>
              <a:ext cx="3888" cy="41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960" y="96"/>
              <a:ext cx="3888" cy="4128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.VnTime" panose="020B7200000000000000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.VnTime" panose="020B7200000000000000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.VnTime" panose="020B7200000000000000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.VnTime" panose="020B7200000000000000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.VnTime" panose="020B7200000000000000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.VnTime" panose="020B7200000000000000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.VnTime" panose="020B7200000000000000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.VnTime" panose="020B7200000000000000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.VnTime" panose="020B7200000000000000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.VnTime" panose="020B7200000000000000" pitchFamily="34" charset="0"/>
                <a:ea typeface="+mn-ea"/>
                <a:cs typeface="+mn-cs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0" y="6457890"/>
            <a:ext cx="2987824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</a:rPr>
              <a:t>HĐ: VẬN DỤNG-SÁNG TẠO                     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03818" y="6381328"/>
            <a:ext cx="3240182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FF0000"/>
                </a:solidFill>
              </a:rPr>
              <a:t>Hát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cả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bài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với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các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hình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thức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3856025" y="2276872"/>
            <a:ext cx="604288" cy="4358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2994907" y="4077072"/>
            <a:ext cx="604288" cy="3638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873689" y="5375116"/>
            <a:ext cx="604288" cy="1790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851744" y="4222988"/>
            <a:ext cx="604288" cy="2382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6588224" y="5945480"/>
            <a:ext cx="604288" cy="4358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REO VAG B M Fdur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34276" y="6107"/>
            <a:ext cx="709454" cy="476672"/>
          </a:xfrm>
          <a:prstGeom prst="rect">
            <a:avLst/>
          </a:prstGeom>
        </p:spPr>
      </p:pic>
      <p:pic>
        <p:nvPicPr>
          <p:cNvPr id="2" name="PIANO CA BAI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42144" y="-6035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84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90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39752" y="6091298"/>
            <a:ext cx="4824537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</a:rPr>
              <a:t>Hát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kết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hợp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gõ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đệm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theo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phách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35696" y="3433181"/>
            <a:ext cx="61926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BR" sz="36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Reo vang reo, ca vang ca </a:t>
            </a:r>
            <a:r>
              <a:rPr lang="pt-BR" sz="36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 cất </a:t>
            </a:r>
            <a:endParaRPr lang="en-US" sz="3600" dirty="0">
              <a:solidFill>
                <a:srgbClr val="FF0000"/>
              </a:solidFill>
              <a:latin typeface="Times New Roman" panose="02020603050405020304"/>
              <a:ea typeface="Times New Roman" panose="02020603050405020304"/>
            </a:endParaRPr>
          </a:p>
          <a:p>
            <a:pPr>
              <a:spcAft>
                <a:spcPts val="0"/>
              </a:spcAft>
            </a:pPr>
            <a:r>
              <a:rPr lang="pt-BR" sz="36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  </a:t>
            </a:r>
            <a:r>
              <a:rPr lang="pt-BR" sz="36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                        </a:t>
            </a:r>
            <a:endParaRPr lang="en-US" sz="3600" dirty="0">
              <a:solidFill>
                <a:srgbClr val="FF0000"/>
              </a:solidFill>
              <a:latin typeface="Times New Roman" panose="02020603050405020304"/>
              <a:ea typeface="Times New Roman" panose="02020603050405020304"/>
            </a:endParaRPr>
          </a:p>
          <a:p>
            <a:pPr>
              <a:spcAft>
                <a:spcPts val="0"/>
              </a:spcAft>
            </a:pPr>
            <a:r>
              <a:rPr lang="pt-BR" sz="36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tiếng hát vang rừng xanh</a:t>
            </a:r>
            <a:endParaRPr lang="en-US" sz="3600" dirty="0">
              <a:solidFill>
                <a:srgbClr val="FF0000"/>
              </a:solidFill>
              <a:latin typeface="Times New Roman" panose="02020603050405020304"/>
              <a:ea typeface="Times New Roman" panose="02020603050405020304"/>
            </a:endParaRPr>
          </a:p>
          <a:p>
            <a:pPr>
              <a:spcAft>
                <a:spcPts val="0"/>
              </a:spcAft>
            </a:pPr>
            <a:r>
              <a:rPr lang="pt-BR" sz="36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endParaRPr lang="en-US" sz="3600" dirty="0">
              <a:solidFill>
                <a:srgbClr val="FF0000"/>
              </a:solidFill>
              <a:effectLst/>
              <a:latin typeface="Times New Roman" panose="02020603050405020304"/>
              <a:ea typeface="Times New Roman" panose="02020603050405020304"/>
            </a:endParaRPr>
          </a:p>
        </p:txBody>
      </p:sp>
      <p:pic>
        <p:nvPicPr>
          <p:cNvPr id="1026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35696" y="4191485"/>
            <a:ext cx="504056" cy="358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904148" y="4153256"/>
            <a:ext cx="504056" cy="358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60156" y="4191485"/>
            <a:ext cx="504056" cy="358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85680" y="4201285"/>
            <a:ext cx="504056" cy="358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21515" y="4201285"/>
            <a:ext cx="504056" cy="358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79712" y="5203047"/>
            <a:ext cx="504056" cy="358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69487" y="5203047"/>
            <a:ext cx="504056" cy="358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40558" y="5219732"/>
            <a:ext cx="504056" cy="358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85680" y="5203047"/>
            <a:ext cx="504056" cy="358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istrator\Desktop\hinh nen dep pp\ah dog\1 CO TAY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5680" y="-243408"/>
            <a:ext cx="1472952" cy="1472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REO VAG B M Fdur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433115" y="1844824"/>
            <a:ext cx="597387" cy="9655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84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51066" y="6093296"/>
            <a:ext cx="4536505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</a:rPr>
              <a:t>Hát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kết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hợp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gõ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đệm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theo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nhịp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35696" y="3433181"/>
            <a:ext cx="61926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BR" sz="36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Reo vang reo, ca vang ca </a:t>
            </a:r>
            <a:r>
              <a:rPr lang="pt-BR" sz="36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 cất </a:t>
            </a:r>
            <a:endParaRPr lang="en-US" sz="3600" dirty="0">
              <a:solidFill>
                <a:srgbClr val="FF0000"/>
              </a:solidFill>
              <a:latin typeface="Times New Roman" panose="02020603050405020304"/>
              <a:ea typeface="Times New Roman" panose="02020603050405020304"/>
            </a:endParaRPr>
          </a:p>
          <a:p>
            <a:pPr>
              <a:spcAft>
                <a:spcPts val="0"/>
              </a:spcAft>
            </a:pPr>
            <a:r>
              <a:rPr lang="pt-BR" sz="36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  </a:t>
            </a:r>
            <a:r>
              <a:rPr lang="pt-BR" sz="3600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                       </a:t>
            </a:r>
            <a:endParaRPr lang="en-US" sz="3600" dirty="0">
              <a:solidFill>
                <a:srgbClr val="FF0000"/>
              </a:solidFill>
              <a:latin typeface="Times New Roman" panose="02020603050405020304"/>
              <a:ea typeface="Times New Roman" panose="02020603050405020304"/>
            </a:endParaRPr>
          </a:p>
          <a:p>
            <a:pPr>
              <a:spcAft>
                <a:spcPts val="0"/>
              </a:spcAft>
            </a:pPr>
            <a:r>
              <a:rPr lang="pt-BR" sz="36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tiếng hát vang rừng xanh</a:t>
            </a:r>
            <a:endParaRPr lang="en-US" sz="3600" dirty="0">
              <a:solidFill>
                <a:srgbClr val="FF0000"/>
              </a:solidFill>
              <a:latin typeface="Times New Roman" panose="02020603050405020304"/>
              <a:ea typeface="Times New Roman" panose="02020603050405020304"/>
            </a:endParaRPr>
          </a:p>
          <a:p>
            <a:pPr>
              <a:spcAft>
                <a:spcPts val="0"/>
              </a:spcAft>
            </a:pPr>
            <a:r>
              <a:rPr lang="pt-BR" sz="36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endParaRPr lang="en-US" sz="3600" dirty="0">
              <a:solidFill>
                <a:srgbClr val="FF0000"/>
              </a:solidFill>
              <a:effectLst/>
              <a:latin typeface="Times New Roman" panose="02020603050405020304"/>
              <a:ea typeface="Times New Roman" panose="02020603050405020304"/>
            </a:endParaRPr>
          </a:p>
        </p:txBody>
      </p:sp>
      <p:pic>
        <p:nvPicPr>
          <p:cNvPr id="1027" name="Picture 3" descr="C:\Users\Administrator\Desktop\hinh nen dep pp\ah dog\1 CO TAY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5680" y="-243408"/>
            <a:ext cx="1472952" cy="1472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Administrator\Desktop\hinh nen dep pp\ah dog\Mặt trời Gif (20)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85680" y="4055314"/>
            <a:ext cx="565393" cy="546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dministrator\Desktop\hinh nen dep pp\ah dog\Mặt trời Gif (20)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84168" y="4055314"/>
            <a:ext cx="565393" cy="546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Administrator\Desktop\hinh nen dep pp\ah dog\Mặt trời Gif (20)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123728" y="5301208"/>
            <a:ext cx="565393" cy="546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Administrator\Desktop\hinh nen dep pp\ah dog\Mặt trời Gif (20)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801471" y="5194958"/>
            <a:ext cx="565393" cy="546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REO VAG B M Fdur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576" y="1538153"/>
            <a:ext cx="597387" cy="9655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84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4437112"/>
            <a:ext cx="8280920" cy="3960440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dục-củng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cố-dặn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O VAG B M Fdur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27984" y="4941168"/>
            <a:ext cx="597387" cy="9655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8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504" y="2375398"/>
            <a:ext cx="14401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$Recycle.Bin\S-1-5-21-164611853-1588462545-3568911502-500\$RQE5BF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92787"/>
            <a:ext cx="5112567" cy="3739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istrator\Desktop\hinh nen dep pp\HIH NG NGHEP BAI G\hat mua cat pho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878004"/>
            <a:ext cx="2427009" cy="122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istrator\Desktop\hinh nen dep pp\ah dog\18446753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639" y="1700808"/>
            <a:ext cx="516249" cy="530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Administrator\Desktop\hinh nen dep pp\ah dog\18446753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0897" y="1741025"/>
            <a:ext cx="516249" cy="530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499992" y="486535"/>
            <a:ext cx="2160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chemeClr val="bg1"/>
                </a:solidFill>
              </a:rPr>
              <a:t>Trong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tranh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vẽ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hình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ảnh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gì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13176"/>
            <a:ext cx="2483768" cy="183100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-34833"/>
            <a:ext cx="9252520" cy="2147330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800" b="1" dirty="0" smtClean="0">
                <a:solidFill>
                  <a:srgbClr val="002060"/>
                </a:solidFill>
              </a:rPr>
              <a:t>ÂM NHẠC LỚP 5</a:t>
            </a:r>
            <a:endParaRPr lang="en-US" sz="48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91880" y="764704"/>
            <a:ext cx="15121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</a:rPr>
              <a:t>TIẾT 1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86016" y="1340768"/>
            <a:ext cx="5832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</a:rPr>
              <a:t>Học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hát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bài</a:t>
            </a:r>
            <a:r>
              <a:rPr lang="en-US" sz="3200" b="1" dirty="0" smtClean="0">
                <a:solidFill>
                  <a:srgbClr val="FF0000"/>
                </a:solidFill>
              </a:rPr>
              <a:t>: Reo </a:t>
            </a:r>
            <a:r>
              <a:rPr lang="en-US" sz="3200" b="1" dirty="0" err="1" smtClean="0">
                <a:solidFill>
                  <a:srgbClr val="FF0000"/>
                </a:solidFill>
              </a:rPr>
              <a:t>vang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bình</a:t>
            </a:r>
            <a:r>
              <a:rPr lang="en-US" sz="3200" b="1" dirty="0" smtClean="0">
                <a:solidFill>
                  <a:srgbClr val="FF0000"/>
                </a:solidFill>
              </a:rPr>
              <a:t> minh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03640" y="2080159"/>
            <a:ext cx="3240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err="1" smtClean="0">
                <a:solidFill>
                  <a:srgbClr val="FF0000"/>
                </a:solidFill>
              </a:rPr>
              <a:t>Nhạc</a:t>
            </a:r>
            <a:r>
              <a:rPr lang="en-US" sz="2000" b="1" i="1" dirty="0" smtClean="0">
                <a:solidFill>
                  <a:srgbClr val="FF0000"/>
                </a:solidFill>
              </a:rPr>
              <a:t>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và</a:t>
            </a:r>
            <a:r>
              <a:rPr lang="en-US" sz="2000" b="1" i="1" dirty="0" smtClean="0">
                <a:solidFill>
                  <a:srgbClr val="FF0000"/>
                </a:solidFill>
              </a:rPr>
              <a:t>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lời</a:t>
            </a:r>
            <a:r>
              <a:rPr lang="en-US" sz="2000" b="1" i="1" dirty="0" smtClean="0">
                <a:solidFill>
                  <a:srgbClr val="FF0000"/>
                </a:solidFill>
              </a:rPr>
              <a:t>: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Lưu</a:t>
            </a:r>
            <a:r>
              <a:rPr lang="en-US" sz="2000" b="1" i="1" dirty="0" smtClean="0">
                <a:solidFill>
                  <a:srgbClr val="FF0000"/>
                </a:solidFill>
              </a:rPr>
              <a:t>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Hữu</a:t>
            </a:r>
            <a:r>
              <a:rPr lang="en-US" sz="2000" b="1" i="1" dirty="0" smtClean="0">
                <a:solidFill>
                  <a:srgbClr val="FF0000"/>
                </a:solidFill>
              </a:rPr>
              <a:t>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Phước</a:t>
            </a:r>
            <a:endParaRPr lang="en-US" sz="2000" b="1" i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" y="6414540"/>
            <a:ext cx="26642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CHÀO NGÀY MỚI</a:t>
            </a:r>
            <a:endParaRPr lang="en-US" sz="2400" b="1" dirty="0">
              <a:solidFill>
                <a:srgbClr val="002060"/>
              </a:solidFill>
            </a:endParaRPr>
          </a:p>
        </p:txBody>
      </p:sp>
      <p:pic>
        <p:nvPicPr>
          <p:cNvPr id="2051" name="Picture 3" descr="C:\Users\Administrator\Desktop\4d93d3c41d690499dcf3d031be2765e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18171">
            <a:off x="-48483" y="1323404"/>
            <a:ext cx="1274481" cy="1204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31840" y="1340768"/>
            <a:ext cx="3024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</a:rPr>
              <a:t>Tác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giả</a:t>
            </a:r>
            <a:r>
              <a:rPr lang="en-US" sz="3200" dirty="0" smtClean="0">
                <a:solidFill>
                  <a:srgbClr val="FF0000"/>
                </a:solidFill>
              </a:rPr>
              <a:t>, </a:t>
            </a:r>
            <a:r>
              <a:rPr lang="en-US" sz="3200" dirty="0" err="1" smtClean="0">
                <a:solidFill>
                  <a:srgbClr val="FF0000"/>
                </a:solidFill>
              </a:rPr>
              <a:t>tác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phẩm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19672" y="116632"/>
            <a:ext cx="5184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</a:rPr>
              <a:t>HĐ: TÌM HIỂU-KHÁM PHÁ</a:t>
            </a:r>
            <a:endParaRPr lang="en-US" sz="3600" b="1" dirty="0">
              <a:solidFill>
                <a:srgbClr val="002060"/>
              </a:solidFill>
            </a:endParaRPr>
          </a:p>
        </p:txBody>
      </p:sp>
      <p:sp>
        <p:nvSpPr>
          <p:cNvPr id="2" name="AutoShape 2" descr="BaoBinhDinh - Lưu Hữu Phước và hai tác phẩm viết về Bá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340769"/>
            <a:ext cx="2088232" cy="508963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005826" y="2132856"/>
            <a:ext cx="241226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dirty="0">
                <a:solidFill>
                  <a:srgbClr val="FF0000"/>
                </a:solidFill>
                <a:latin typeface="+mj-lt"/>
              </a:rPr>
              <a:t>Lưu Hữu </a:t>
            </a:r>
            <a:r>
              <a:rPr lang="vi-VN" sz="3200" dirty="0" smtClean="0">
                <a:solidFill>
                  <a:srgbClr val="FF0000"/>
                </a:solidFill>
                <a:latin typeface="+mj-lt"/>
              </a:rPr>
              <a:t>Phước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. </a:t>
            </a:r>
            <a:r>
              <a:rPr lang="vi-VN" sz="3200" dirty="0" smtClean="0">
                <a:solidFill>
                  <a:srgbClr val="FF0000"/>
                </a:solidFill>
                <a:latin typeface="+mj-lt"/>
              </a:rPr>
              <a:t>Ông </a:t>
            </a:r>
            <a:r>
              <a:rPr lang="vi-VN" sz="3200" dirty="0">
                <a:solidFill>
                  <a:srgbClr val="FF0000"/>
                </a:solidFill>
                <a:latin typeface="+mj-lt"/>
              </a:rPr>
              <a:t>sinh ngày 12 tháng 9 năm 1921, quê ở Cần Thơ, Hậu Giang</a:t>
            </a: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475" y="2887682"/>
            <a:ext cx="216024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dirty="0" err="1" smtClean="0">
                <a:solidFill>
                  <a:srgbClr val="FF0000"/>
                </a:solidFill>
              </a:rPr>
              <a:t>Bài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hát</a:t>
            </a:r>
            <a:r>
              <a:rPr lang="en-US" sz="2800" dirty="0" smtClean="0">
                <a:solidFill>
                  <a:srgbClr val="FF0000"/>
                </a:solidFill>
              </a:rPr>
              <a:t> “Reo </a:t>
            </a:r>
            <a:r>
              <a:rPr lang="en-US" sz="2800" dirty="0" err="1" smtClean="0">
                <a:solidFill>
                  <a:srgbClr val="FF0000"/>
                </a:solidFill>
              </a:rPr>
              <a:t>vang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bình</a:t>
            </a:r>
            <a:r>
              <a:rPr lang="en-US" sz="2800" dirty="0" smtClean="0">
                <a:solidFill>
                  <a:srgbClr val="FF0000"/>
                </a:solidFill>
              </a:rPr>
              <a:t> minh” </a:t>
            </a:r>
            <a:r>
              <a:rPr lang="en-US" sz="2800" dirty="0" err="1" smtClean="0">
                <a:solidFill>
                  <a:srgbClr val="FF0000"/>
                </a:solidFill>
              </a:rPr>
              <a:t>sáng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tác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vào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cuối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năm</a:t>
            </a:r>
            <a:r>
              <a:rPr lang="en-US" sz="2800" dirty="0" smtClean="0">
                <a:solidFill>
                  <a:srgbClr val="FF0000"/>
                </a:solidFill>
              </a:rPr>
              <a:t> 1939.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Vui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tươi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trong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sáng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hồn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nhiên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.</a:t>
            </a:r>
            <a:endParaRPr lang="en-US" sz="2800" dirty="0">
              <a:solidFill>
                <a:srgbClr val="FF0000"/>
              </a:solidFill>
              <a:latin typeface="Times New Roman" panose="02020603050405020304"/>
              <a:ea typeface="Times New Roman" panose="02020603050405020304"/>
            </a:endParaRPr>
          </a:p>
          <a:p>
            <a:r>
              <a:rPr lang="en-US" sz="2800" dirty="0" smtClean="0">
                <a:solidFill>
                  <a:srgbClr val="FF0000"/>
                </a:solidFill>
              </a:rPr>
              <a:t> 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504" y="-141668"/>
            <a:ext cx="2592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rgbClr val="FF0000"/>
                </a:solidFill>
              </a:rPr>
              <a:t>Hát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mẫu</a:t>
            </a:r>
            <a:endParaRPr lang="en-US" sz="4800" dirty="0">
              <a:solidFill>
                <a:srgbClr val="FF0000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 bwMode="auto">
          <a:xfrm>
            <a:off x="683568" y="548680"/>
            <a:ext cx="6912768" cy="6309320"/>
            <a:chOff x="960" y="96"/>
            <a:chExt cx="3888" cy="4128"/>
          </a:xfrm>
        </p:grpSpPr>
        <p:pic>
          <p:nvPicPr>
            <p:cNvPr id="7" name="Picture 6" descr="Picture8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0" y="96"/>
              <a:ext cx="3888" cy="41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960" y="96"/>
              <a:ext cx="3888" cy="4128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.VnTime" panose="020B7200000000000000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.VnTime" panose="020B7200000000000000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.VnTime" panose="020B7200000000000000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.VnTime" panose="020B7200000000000000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.VnTime" panose="020B7200000000000000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.VnTime" panose="020B7200000000000000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.VnTime" panose="020B7200000000000000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.VnTime" panose="020B7200000000000000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.VnTime" panose="020B7200000000000000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.VnTime" panose="020B7200000000000000" pitchFamily="34" charset="0"/>
                <a:ea typeface="+mn-ea"/>
                <a:cs typeface="+mn-cs"/>
              </a:endParaRPr>
            </a:p>
          </p:txBody>
        </p:sp>
      </p:grpSp>
      <p:pic>
        <p:nvPicPr>
          <p:cNvPr id="5" name="NGHE MAU RAO VAG BM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71883" y="-141668"/>
            <a:ext cx="609600" cy="609600"/>
          </a:xfrm>
          <a:prstGeom prst="rect">
            <a:avLst/>
          </a:prstGeom>
        </p:spPr>
      </p:pic>
      <p:pic>
        <p:nvPicPr>
          <p:cNvPr id="9" name="REO VAG B M Fdur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960050" y="639354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5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2084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71800" y="116632"/>
            <a:ext cx="2880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rgbClr val="FF0000"/>
                </a:solidFill>
              </a:rPr>
              <a:t>Đọc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lời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ca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87624" y="1772816"/>
            <a:ext cx="518457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1: </a:t>
            </a:r>
            <a:r>
              <a:rPr lang="vi-VN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Reo </a:t>
            </a:r>
            <a:r>
              <a:rPr lang="vi-V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vang reo, ca vang </a:t>
            </a:r>
            <a:r>
              <a:rPr lang="vi-VN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ất </a:t>
            </a:r>
            <a:r>
              <a:rPr lang="vi-V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 hát </a:t>
            </a:r>
            <a:r>
              <a:rPr lang="vi-VN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vang </a:t>
            </a:r>
            <a:r>
              <a:rPr lang="vi-VN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vang </a:t>
            </a:r>
            <a:r>
              <a:rPr lang="vi-V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 </a:t>
            </a:r>
            <a:br>
              <a:rPr lang="vi-V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2: </a:t>
            </a:r>
            <a:r>
              <a:rPr lang="vi-VN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vi-V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 la, tươi xinh </a:t>
            </a:r>
            <a:r>
              <a:rPr lang="vi-VN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tươi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ánh </a:t>
            </a:r>
            <a:r>
              <a:rPr lang="vi-V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 tưng bừng hoa lá</a:t>
            </a:r>
            <a:br>
              <a:rPr lang="vi-V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3: </a:t>
            </a:r>
            <a:r>
              <a:rPr lang="vi-VN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 </a:t>
            </a:r>
            <a:r>
              <a:rPr lang="vi-V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rung cây, hoa đua </a:t>
            </a:r>
            <a:r>
              <a:rPr lang="vi-VN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khắp </a:t>
            </a:r>
            <a:r>
              <a:rPr lang="vi-V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 mình minh rắc reo hương nồng</a:t>
            </a:r>
            <a:br>
              <a:rPr lang="vi-V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4: </a:t>
            </a:r>
            <a:r>
              <a:rPr lang="vi-VN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 </a:t>
            </a:r>
            <a:r>
              <a:rPr lang="vi-V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đón gió, sáng chiếu </a:t>
            </a:r>
            <a:r>
              <a:rPr lang="vi-VN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 </a:t>
            </a:r>
            <a:r>
              <a:rPr lang="vi-V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minh sáng ngập hồn ta.</a:t>
            </a:r>
            <a:br>
              <a:rPr lang="vi-V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5: </a:t>
            </a:r>
            <a:r>
              <a:rPr lang="vi-VN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Líu </a:t>
            </a:r>
            <a:r>
              <a:rPr lang="vi-V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líu lo lo chim oanh hót say </a:t>
            </a:r>
            <a:r>
              <a:rPr lang="vi-VN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sưa</a:t>
            </a:r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6: </a:t>
            </a:r>
            <a:r>
              <a:rPr lang="vi-VN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hót </a:t>
            </a:r>
            <a:r>
              <a:rPr lang="vi-V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 chào mừng bình minh luôn tươi sáng</a:t>
            </a:r>
            <a:br>
              <a:rPr lang="vi-V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7: La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vi-V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 hát say sưa</a:t>
            </a:r>
            <a:br>
              <a:rPr lang="vi-V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8: </a:t>
            </a:r>
            <a:r>
              <a:rPr lang="vi-VN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 </a:t>
            </a:r>
            <a:r>
              <a:rPr lang="vi-V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 chào mừng bình minh sáng muôn năm.</a:t>
            </a:r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9608"/>
            <a:ext cx="1457908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</a:rPr>
              <a:t>Dạy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hát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52161" y="4725144"/>
            <a:ext cx="3888432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HĐ: THỰC HÀNH-LUYỆN TẬP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67944" y="0"/>
            <a:ext cx="1440160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</a:rPr>
              <a:t>Câu</a:t>
            </a:r>
            <a:r>
              <a:rPr lang="en-US" sz="4000" b="1" dirty="0" smtClean="0">
                <a:solidFill>
                  <a:srgbClr val="FF0000"/>
                </a:solidFill>
              </a:rPr>
              <a:t> 1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2" name="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23928" y="3123866"/>
            <a:ext cx="609600" cy="609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47873" y="1772816"/>
            <a:ext cx="78488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Reo vang reo, ca vang ca</a:t>
            </a: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</a:t>
            </a:r>
            <a:r>
              <a:rPr lang="vi-VN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ất tiếng hát  vang rừng</a:t>
            </a: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vang đồng </a:t>
            </a:r>
            <a:br>
              <a:rPr lang="vi-VN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5916" y="-26405"/>
            <a:ext cx="1440160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</a:rPr>
              <a:t>Câu</a:t>
            </a:r>
            <a:r>
              <a:rPr lang="en-US" sz="4000" b="1" dirty="0" smtClean="0">
                <a:solidFill>
                  <a:srgbClr val="FF0000"/>
                </a:solidFill>
              </a:rPr>
              <a:t> 2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7544" y="1340768"/>
            <a:ext cx="81369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bao la, tươi xinh tươi</a:t>
            </a:r>
            <a:r>
              <a:rPr lang="en-US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ánh sáng tưng bừng hoa lá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7164288" y="2217931"/>
            <a:ext cx="720080" cy="877164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83112" y="328498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2291</Words>
  <Application>WPS Presentation</Application>
  <PresentationFormat>On-screen Show (4:3)</PresentationFormat>
  <Paragraphs>106</Paragraphs>
  <Slides>24</Slides>
  <Notes>2</Notes>
  <HiddenSlides>0</HiddenSlides>
  <MMClips>21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24</vt:i4>
      </vt:variant>
    </vt:vector>
  </HeadingPairs>
  <TitlesOfParts>
    <vt:vector size="36" baseType="lpstr">
      <vt:lpstr>Arial</vt:lpstr>
      <vt:lpstr>SimSun</vt:lpstr>
      <vt:lpstr>Wingdings</vt:lpstr>
      <vt:lpstr>Times New Roman</vt:lpstr>
      <vt:lpstr>Times New Roman</vt:lpstr>
      <vt:lpstr>.VnTime</vt:lpstr>
      <vt:lpstr>Microsoft YaHei</vt:lpstr>
      <vt:lpstr>Arial Unicode MS</vt:lpstr>
      <vt:lpstr>Calibri</vt:lpstr>
      <vt:lpstr>Office Theme</vt:lpstr>
      <vt:lpstr>1_Office Theme</vt:lpstr>
      <vt:lpstr>2_Office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ASUS</cp:lastModifiedBy>
  <cp:revision>59</cp:revision>
  <dcterms:created xsi:type="dcterms:W3CDTF">2021-05-09T14:16:00Z</dcterms:created>
  <dcterms:modified xsi:type="dcterms:W3CDTF">2021-08-29T16:01:04Z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03FA6BA58C744E3584A2C4F4A09710E8</vt:lpwstr>
  </property>
  <property fmtid="{D5CDD505-2E9C-101B-9397-08002B2CF9AE}" pid="3" name="KSOProductBuildVer">
    <vt:lpwstr>1033-11.2.0.10265</vt:lpwstr>
  </property>
</Properties>
</file>