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"/>
  </p:notesMasterIdLst>
  <p:sldIdLst>
    <p:sldId id="256" r:id="rId4"/>
    <p:sldId id="258" r:id="rId5"/>
    <p:sldId id="263" r:id="rId7"/>
    <p:sldId id="259" r:id="rId8"/>
    <p:sldId id="281" r:id="rId9"/>
    <p:sldId id="282" r:id="rId10"/>
    <p:sldId id="275" r:id="rId11"/>
    <p:sldId id="284" r:id="rId12"/>
    <p:sldId id="283" r:id="rId13"/>
    <p:sldId id="285" r:id="rId14"/>
    <p:sldId id="286" r:id="rId15"/>
    <p:sldId id="287" r:id="rId16"/>
    <p:sldId id="288" r:id="rId17"/>
    <p:sldId id="289" r:id="rId18"/>
    <p:sldId id="290" r:id="rId19"/>
    <p:sldId id="278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17.GIF"/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3.png"/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8.png"/><Relationship Id="rId3" Type="http://schemas.microsoft.com/office/2007/relationships/media" Target="../media/media5.mp4"/><Relationship Id="rId2" Type="http://schemas.openxmlformats.org/officeDocument/2006/relationships/video" Target="../media/media5.mp4"/><Relationship Id="rId1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vi.wikipedia.org/wiki/Th%E1%BB%9Di_k%E1%BB%B3_c%E1%BB%95_%C4%91%E1%BA%A1i" TargetMode="External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8.png"/><Relationship Id="rId3" Type="http://schemas.microsoft.com/office/2007/relationships/media" Target="../media/media5.mp4"/><Relationship Id="rId2" Type="http://schemas.openxmlformats.org/officeDocument/2006/relationships/video" Target="../media/media5.mp4"/><Relationship Id="rId1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9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9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9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13.png"/><Relationship Id="rId6" Type="http://schemas.microsoft.com/office/2007/relationships/media" Target="../media/media4.mp4"/><Relationship Id="rId5" Type="http://schemas.openxmlformats.org/officeDocument/2006/relationships/video" Target="../media/media4.mp4"/><Relationship Id="rId4" Type="http://schemas.openxmlformats.org/officeDocument/2006/relationships/image" Target="../media/image9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5785" y="779058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Trưng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thiệp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đẹp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tiết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trước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20" y="1302278"/>
            <a:ext cx="4387579" cy="23953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302279"/>
            <a:ext cx="4000500" cy="23953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75" y="3861048"/>
            <a:ext cx="4330424" cy="21602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850105"/>
            <a:ext cx="3990410" cy="2001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TRQAH DEP 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509028"/>
            <a:ext cx="2376264" cy="155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57808" y="188640"/>
            <a:ext cx="810039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2 NHẠC CỤ: GÕ ĐỆM CHO BÀI HÁT VỚI TIẾT TẤU PHÙ HỢP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88" y="1071465"/>
            <a:ext cx="360040" cy="12707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715" y="1125916"/>
            <a:ext cx="477457" cy="120955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371" y="994148"/>
            <a:ext cx="360040" cy="12707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84" y="1156824"/>
            <a:ext cx="477457" cy="120955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743" y="1234062"/>
            <a:ext cx="477457" cy="1209558"/>
          </a:xfrm>
          <a:prstGeom prst="rect">
            <a:avLst/>
          </a:prstGeom>
        </p:spPr>
      </p:pic>
      <p:pic>
        <p:nvPicPr>
          <p:cNvPr id="1031" name="Picture 7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2695512"/>
            <a:ext cx="552320" cy="59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157" y="2662224"/>
            <a:ext cx="552320" cy="59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7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698" y="2695512"/>
            <a:ext cx="552320" cy="59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778" y="2564904"/>
            <a:ext cx="552320" cy="59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7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350" y="2662224"/>
            <a:ext cx="552320" cy="59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826" y="1195218"/>
            <a:ext cx="484138" cy="11469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053" y="1294634"/>
            <a:ext cx="444373" cy="101961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157" y="1212341"/>
            <a:ext cx="484138" cy="11469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365" y="1364954"/>
            <a:ext cx="444373" cy="101961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490" y="1088588"/>
            <a:ext cx="360040" cy="1270728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3021596" y="4014356"/>
            <a:ext cx="317281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TÌM HIỂU-KHÁM PHÁ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59392" y="764704"/>
            <a:ext cx="493702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Ứng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dụng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tiết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tấu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trên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vào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bài</a:t>
            </a:r>
            <a:r>
              <a:rPr lang="vi-VN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6" name="Picture 3" descr="C:\Users\Administrator\Desktop\TRQAH DEP 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3" y="4509120"/>
            <a:ext cx="2197418" cy="165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02" y="1816028"/>
            <a:ext cx="8640960" cy="1477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7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232" y="3306143"/>
            <a:ext cx="552320" cy="59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569" y="3293172"/>
            <a:ext cx="552320" cy="59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365" y="3306143"/>
            <a:ext cx="552320" cy="59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3306143"/>
            <a:ext cx="552320" cy="59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830" y="3293172"/>
            <a:ext cx="552320" cy="59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3073686" y="188640"/>
            <a:ext cx="365855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THỰC HÀNH-LUYỆN TẬP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6632"/>
            <a:ext cx="7704856" cy="4464496"/>
          </a:xfrm>
          <a:prstGeom prst="rect">
            <a:avLst/>
          </a:prstGeom>
        </p:spPr>
      </p:pic>
      <p:sp>
        <p:nvSpPr>
          <p:cNvPr id="5" name="Snip Same Side Corner Rectangle 4"/>
          <p:cNvSpPr/>
          <p:nvPr/>
        </p:nvSpPr>
        <p:spPr>
          <a:xfrm>
            <a:off x="107504" y="3212976"/>
            <a:ext cx="8928992" cy="3645024"/>
          </a:xfrm>
          <a:prstGeom prst="snip2Same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116632"/>
            <a:ext cx="971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TÌM HIỂU-KHÁM PHÁ</a:t>
            </a:r>
            <a:endParaRPr 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67730" y="3221234"/>
            <a:ext cx="66085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Hỏi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trong</a:t>
            </a:r>
            <a:r>
              <a:rPr lang="en-US" sz="2800" dirty="0" smtClean="0">
                <a:solidFill>
                  <a:srgbClr val="FF0000"/>
                </a:solidFill>
              </a:rPr>
              <a:t> video </a:t>
            </a:r>
            <a:r>
              <a:rPr lang="en-US" sz="2800" dirty="0" err="1" smtClean="0">
                <a:solidFill>
                  <a:srgbClr val="FF0000"/>
                </a:solidFill>
              </a:rPr>
              <a:t>nhắc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đến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bao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nhiêu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cụ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9" name="GIOI THIEUNHAC CU SAO-BAU-NH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600" y="3744454"/>
            <a:ext cx="7488832" cy="27178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20688"/>
            <a:ext cx="7704856" cy="3960440"/>
          </a:xfrm>
          <a:prstGeom prst="rect">
            <a:avLst/>
          </a:prstGeom>
        </p:spPr>
      </p:pic>
      <p:sp>
        <p:nvSpPr>
          <p:cNvPr id="5" name="Snip Same Side Corner Rectangle 4"/>
          <p:cNvSpPr/>
          <p:nvPr/>
        </p:nvSpPr>
        <p:spPr>
          <a:xfrm>
            <a:off x="143508" y="3190274"/>
            <a:ext cx="8928992" cy="3645024"/>
          </a:xfrm>
          <a:prstGeom prst="snip2Same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242879" y="97468"/>
            <a:ext cx="2829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Giới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thiệu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cụ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AutoShape 2" descr="Top 6 lời khuyên cho những bạn mới bắt đầu học sáo - Toplist.v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3" name="AutoShape 4" descr="Top 6 lời khuyên cho những bạn mới bắt đầu học sáo - Toplist.v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41" y="3227914"/>
            <a:ext cx="2718139" cy="184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AutoShape 7" descr="Đàn Bầu Tạ Thâm BGM1 | Swallow Vietnam | Tiki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27" y="3190275"/>
            <a:ext cx="3017513" cy="1822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203800"/>
            <a:ext cx="1682247" cy="1795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55575" y="5229200"/>
            <a:ext cx="34067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solidFill>
                  <a:srgbClr val="002060"/>
                </a:solidFill>
              </a:rPr>
              <a:t>Sáo</a:t>
            </a:r>
            <a:r>
              <a:rPr lang="vi-VN" dirty="0">
                <a:solidFill>
                  <a:srgbClr val="FF0000"/>
                </a:solidFill>
              </a:rPr>
              <a:t> là nhạc cụ thổi hơi có từ </a:t>
            </a:r>
            <a:r>
              <a:rPr lang="vi-VN" dirty="0">
                <a:solidFill>
                  <a:srgbClr val="FF0000"/>
                </a:solidFill>
                <a:hlinkClick r:id="rId5"/>
              </a:rPr>
              <a:t>thời kỳ cổ </a:t>
            </a:r>
            <a:r>
              <a:rPr lang="vi-VN" dirty="0" smtClean="0">
                <a:solidFill>
                  <a:srgbClr val="FF0000"/>
                </a:solidFill>
                <a:hlinkClick r:id="rId5"/>
              </a:rPr>
              <a:t>đại</a:t>
            </a:r>
            <a:r>
              <a:rPr lang="vi-VN" dirty="0" smtClean="0">
                <a:solidFill>
                  <a:srgbClr val="FF0000"/>
                </a:solidFill>
              </a:rPr>
              <a:t>. </a:t>
            </a:r>
            <a:r>
              <a:rPr lang="vi-VN" dirty="0">
                <a:solidFill>
                  <a:srgbClr val="FF0000"/>
                </a:solidFill>
              </a:rPr>
              <a:t>Ở Việt Nam sáo ngang rất thông dụng và có nhiều loại. Sáo ngang lúc đầu có 6 lỗ bấm cách đều nhau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62327" y="5217369"/>
            <a:ext cx="30258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>
                <a:solidFill>
                  <a:srgbClr val="002060"/>
                </a:solidFill>
              </a:rPr>
              <a:t>Đàn bầu </a:t>
            </a:r>
            <a:r>
              <a:rPr lang="vi-VN" dirty="0">
                <a:solidFill>
                  <a:srgbClr val="FF0000"/>
                </a:solidFill>
              </a:rPr>
              <a:t>còn gọi là độc huyền cầm là loại </a:t>
            </a:r>
            <a:r>
              <a:rPr lang="vi-VN" dirty="0" smtClean="0">
                <a:solidFill>
                  <a:srgbClr val="FF0000"/>
                </a:solidFill>
              </a:rPr>
              <a:t>đàn </a:t>
            </a:r>
            <a:r>
              <a:rPr lang="vi-VN" dirty="0">
                <a:solidFill>
                  <a:srgbClr val="FF0000"/>
                </a:solidFill>
              </a:rPr>
              <a:t>của người Việt, thanh âm phát ra nhờ việc sử dụng que hay miếng gảy vào dây đàn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907670" y="5216809"/>
            <a:ext cx="216483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b="1" dirty="0">
                <a:solidFill>
                  <a:srgbClr val="002060"/>
                </a:solidFill>
                <a:latin typeface="Arial" panose="020B0604020202020204"/>
              </a:rPr>
              <a:t>Đàn nhị</a:t>
            </a:r>
            <a:r>
              <a:rPr lang="vi-VN" sz="2000" dirty="0">
                <a:solidFill>
                  <a:srgbClr val="FF0000"/>
                </a:solidFill>
                <a:latin typeface="Arial" panose="020B0604020202020204"/>
              </a:rPr>
              <a:t> là </a:t>
            </a:r>
            <a:r>
              <a:rPr lang="vi-VN" sz="2000" b="1" dirty="0">
                <a:solidFill>
                  <a:srgbClr val="FF0000"/>
                </a:solidFill>
                <a:latin typeface="Arial" panose="020B0604020202020204"/>
              </a:rPr>
              <a:t>nhạc cụ</a:t>
            </a:r>
            <a:r>
              <a:rPr lang="vi-VN" sz="2000" dirty="0">
                <a:solidFill>
                  <a:srgbClr val="FF0000"/>
                </a:solidFill>
                <a:latin typeface="Arial" panose="020B0604020202020204"/>
              </a:rPr>
              <a:t> thuộc bộ dây có cung vĩ, do đàn có 2 dây nên gọi là đàn </a:t>
            </a:r>
            <a:r>
              <a:rPr lang="vi-VN" sz="2000" b="1" dirty="0">
                <a:solidFill>
                  <a:srgbClr val="FF0000"/>
                </a:solidFill>
                <a:latin typeface="Arial" panose="020B0604020202020204"/>
              </a:rPr>
              <a:t>nhị</a:t>
            </a:r>
            <a:r>
              <a:rPr lang="vi-VN" sz="2000" dirty="0">
                <a:solidFill>
                  <a:srgbClr val="FF0000"/>
                </a:solidFill>
                <a:latin typeface="Arial" panose="020B0604020202020204"/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9059" y="97468"/>
            <a:ext cx="53693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HÀNH-LUYỆN TẬP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6632"/>
            <a:ext cx="7704856" cy="4464496"/>
          </a:xfrm>
          <a:prstGeom prst="rect">
            <a:avLst/>
          </a:prstGeom>
        </p:spPr>
      </p:pic>
      <p:sp>
        <p:nvSpPr>
          <p:cNvPr id="5" name="Snip Same Side Corner Rectangle 4"/>
          <p:cNvSpPr/>
          <p:nvPr/>
        </p:nvSpPr>
        <p:spPr>
          <a:xfrm>
            <a:off x="107504" y="3212976"/>
            <a:ext cx="8928992" cy="3645024"/>
          </a:xfrm>
          <a:prstGeom prst="snip2Same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99321" y="3221234"/>
            <a:ext cx="36631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Nghe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âm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sắc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cụ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9" name="GIOI THIEUNHAC CU SAO-BAU-NH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600" y="3744454"/>
            <a:ext cx="7488832" cy="27178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1680" y="35623"/>
            <a:ext cx="7776864" cy="2889321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UG BOG HOA N B CA A' 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67944" y="501317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08920"/>
            <a:ext cx="1808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KHỞI ĐỘNG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 CHIM H HOT D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0" y="5373216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19" y="358322"/>
            <a:ext cx="5256585" cy="39347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75857" y="499318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Câu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giai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điệu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bức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tranh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này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bài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hát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nào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đã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học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2375398"/>
            <a:ext cx="1440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19" y="358322"/>
            <a:ext cx="5256585" cy="393477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31840" y="506525"/>
            <a:ext cx="4392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1839" y="3396463"/>
            <a:ext cx="79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20/11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717032"/>
            <a:ext cx="3564396" cy="31132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56566" y="6309320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NHỚ ƠN THẦY CÔ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7704" y="-34834"/>
            <a:ext cx="7560840" cy="2147331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</a:rPr>
              <a:t>ÂM NHẠC LỚP 5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60032" y="620688"/>
            <a:ext cx="12995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2400" b="1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TIẾT </a:t>
            </a:r>
            <a:r>
              <a:rPr lang="en-AU" sz="24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20090" y="1205463"/>
            <a:ext cx="64087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AU" sz="16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ÔN BÀI HÁT: NHỮNG </a:t>
            </a:r>
            <a:r>
              <a:rPr lang="en-AU" sz="1600" b="1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BÔNG HOA NHỮNG BÀI CA</a:t>
            </a:r>
            <a:endParaRPr lang="en-US" sz="1600" dirty="0">
              <a:solidFill>
                <a:srgbClr val="FF0000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59832" y="1544017"/>
            <a:ext cx="64087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AU" sz="16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NHẠC CỤ: GÕ ĐỆM CHO BÀI HÁT VỚI TIẾT TẤU PHÙ HỢP</a:t>
            </a:r>
            <a:endParaRPr lang="en-US" sz="1600" dirty="0">
              <a:solidFill>
                <a:srgbClr val="FF0000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43808" y="1882571"/>
            <a:ext cx="64087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AU" sz="16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GIỚI THIỆU NHẠC CỤ DÂN TỘC</a:t>
            </a:r>
            <a:endParaRPr lang="en-US" sz="1600" dirty="0">
              <a:solidFill>
                <a:srgbClr val="FF0000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79712" y="5589240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20/11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HUG BOG HOA N B CA A' 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99992" y="41285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75656" y="3821798"/>
            <a:ext cx="64807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</a:rPr>
              <a:t>Hát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nhẩm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bài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hát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sau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đó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hát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lại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bài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hát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để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đúng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giai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điệu</a:t>
            </a:r>
            <a:r>
              <a:rPr lang="en-US" sz="4000" dirty="0">
                <a:solidFill>
                  <a:srgbClr val="FF0000"/>
                </a:solidFill>
              </a:rPr>
              <a:t>, </a:t>
            </a:r>
            <a:r>
              <a:rPr lang="en-US" sz="4000" dirty="0" err="1">
                <a:solidFill>
                  <a:srgbClr val="FF0000"/>
                </a:solidFill>
              </a:rPr>
              <a:t>sắc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thái</a:t>
            </a:r>
            <a:r>
              <a:rPr lang="en-US" sz="4000" dirty="0" smtClean="0">
                <a:solidFill>
                  <a:srgbClr val="FF0000"/>
                </a:solidFill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</a:rPr>
              <a:t>sửa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những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chỗ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sai</a:t>
            </a:r>
            <a:r>
              <a:rPr lang="en-US" sz="4000" dirty="0" smtClean="0">
                <a:solidFill>
                  <a:srgbClr val="FF0000"/>
                </a:solidFill>
              </a:rPr>
              <a:t>…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2483768" y="587727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THỰC HÀNH-LUYỆN TẬP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32584" y="3356992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1: ÔN BÀI HÁT</a:t>
            </a: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282205"/>
            <a:ext cx="115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</a:rPr>
              <a:t>Tổ</a:t>
            </a:r>
            <a:r>
              <a:rPr lang="en-US" sz="4400" b="1" dirty="0" smtClean="0">
                <a:solidFill>
                  <a:schemeClr val="bg1"/>
                </a:solidFill>
              </a:rPr>
              <a:t> 1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6216" y="282205"/>
            <a:ext cx="115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</a:rPr>
              <a:t>Tổ</a:t>
            </a:r>
            <a:r>
              <a:rPr lang="en-US" sz="4400" b="1" dirty="0" smtClean="0">
                <a:solidFill>
                  <a:schemeClr val="bg1"/>
                </a:solidFill>
              </a:rPr>
              <a:t> 2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72" y="2204864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</a:rPr>
              <a:t>Hát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câu</a:t>
            </a:r>
            <a:r>
              <a:rPr lang="en-US" sz="5400" b="1" dirty="0" smtClean="0">
                <a:solidFill>
                  <a:schemeClr val="bg1"/>
                </a:solidFill>
              </a:rPr>
              <a:t>: 1,3,5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6331" y="2160367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</a:rPr>
              <a:t>Hát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câu</a:t>
            </a:r>
            <a:r>
              <a:rPr lang="en-US" sz="5400" b="1" dirty="0" smtClean="0">
                <a:solidFill>
                  <a:schemeClr val="bg1"/>
                </a:solidFill>
              </a:rPr>
              <a:t>: 2,4,6</a:t>
            </a:r>
            <a:endParaRPr lang="en-US" sz="5400" b="1" dirty="0">
              <a:solidFill>
                <a:schemeClr val="bg1"/>
              </a:solidFill>
            </a:endParaRPr>
          </a:p>
        </p:txBody>
      </p:sp>
      <p:pic>
        <p:nvPicPr>
          <p:cNvPr id="8" name="NHUG BOG HOA N B CA A' 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84168" y="357301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03642" y="0"/>
            <a:ext cx="454462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hợp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đệm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nhịp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39532" y="3356992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Câu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đầu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Cùng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nhau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cầm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tay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thăm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thầy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cô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251515" y="4912106"/>
            <a:ext cx="62809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ct val="50000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Câu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cuối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Chúng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xin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tặng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thầy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cô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290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76535" y="3753183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4457" y="3868785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63687" y="4537209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87824" y="4570697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28935" y="4537208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70710" y="5571854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32897" y="5567088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558437"/>
            <a:ext cx="506413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13309" y="5571854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09254" y="5558437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NHUG BOG HOA N B CA A' Truo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69965" y="213285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8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3283" y="-4318"/>
            <a:ext cx="339487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hợp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vận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động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5" name="NHUG BOG HOA N B CA A' 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69965" y="2132856"/>
            <a:ext cx="609600" cy="609600"/>
          </a:xfrm>
          <a:prstGeom prst="rect">
            <a:avLst/>
          </a:prstGeom>
        </p:spPr>
      </p:pic>
      <p:pic>
        <p:nvPicPr>
          <p:cNvPr id="3" name="van dog nhug boh hoa nhug bai ca.mp4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35696" y="3391745"/>
            <a:ext cx="5328592" cy="32056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8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92080" y="1052736"/>
            <a:ext cx="385192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Hỏi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một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vài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câu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hỏi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err="1" smtClean="0">
                <a:solidFill>
                  <a:srgbClr val="002060"/>
                </a:solidFill>
              </a:rPr>
              <a:t>Câu</a:t>
            </a:r>
            <a:r>
              <a:rPr lang="en-US" sz="3200" dirty="0" smtClean="0">
                <a:solidFill>
                  <a:srgbClr val="002060"/>
                </a:solidFill>
              </a:rPr>
              <a:t> 1: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có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sắc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như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thế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nào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err="1" smtClean="0">
                <a:solidFill>
                  <a:srgbClr val="002060"/>
                </a:solidFill>
              </a:rPr>
              <a:t>Câu</a:t>
            </a:r>
            <a:r>
              <a:rPr lang="en-US" sz="3200" dirty="0" smtClean="0">
                <a:solidFill>
                  <a:srgbClr val="002060"/>
                </a:solidFill>
              </a:rPr>
              <a:t> 2: </a:t>
            </a:r>
            <a:r>
              <a:rPr lang="en-US" sz="3200" dirty="0" err="1" smtClean="0">
                <a:solidFill>
                  <a:srgbClr val="FF0000"/>
                </a:solidFill>
              </a:rPr>
              <a:t>Nội</a:t>
            </a:r>
            <a:r>
              <a:rPr lang="en-US" sz="3200" dirty="0" smtClean="0">
                <a:solidFill>
                  <a:srgbClr val="FF0000"/>
                </a:solidFill>
              </a:rPr>
              <a:t> dung ý </a:t>
            </a:r>
            <a:r>
              <a:rPr lang="en-US" sz="3200" dirty="0" err="1" smtClean="0">
                <a:solidFill>
                  <a:srgbClr val="FF0000"/>
                </a:solidFill>
              </a:rPr>
              <a:t>nghĩa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err="1" smtClean="0">
                <a:solidFill>
                  <a:srgbClr val="002060"/>
                </a:solidFill>
              </a:rPr>
              <a:t>Câu</a:t>
            </a:r>
            <a:r>
              <a:rPr lang="en-US" sz="3200" dirty="0" smtClean="0">
                <a:solidFill>
                  <a:srgbClr val="002060"/>
                </a:solidFill>
              </a:rPr>
              <a:t> 3:</a:t>
            </a:r>
            <a:r>
              <a:rPr lang="en-US" sz="3200" dirty="0" smtClean="0">
                <a:solidFill>
                  <a:srgbClr val="FF0000"/>
                </a:solidFill>
              </a:rPr>
              <a:t> Qua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này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nhắc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nhở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em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cần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làm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gì</a:t>
            </a:r>
            <a:r>
              <a:rPr lang="en-US" sz="3200" dirty="0">
                <a:solidFill>
                  <a:srgbClr val="FF0000"/>
                </a:solidFill>
              </a:rPr>
              <a:t>?</a:t>
            </a:r>
            <a:endParaRPr 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8" y="20056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VẬN DỤNG-SÁNG TẠO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1446</Words>
  <Application>WPS Presentation</Application>
  <PresentationFormat>On-screen Show (4:3)</PresentationFormat>
  <Paragraphs>84</Paragraphs>
  <Slides>17</Slides>
  <Notes>3</Notes>
  <HiddenSlides>0</HiddenSlides>
  <MMClips>10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29" baseType="lpstr">
      <vt:lpstr>Arial</vt:lpstr>
      <vt:lpstr>SimSun</vt:lpstr>
      <vt:lpstr>Wingdings</vt:lpstr>
      <vt:lpstr>Times New Roman</vt:lpstr>
      <vt:lpstr>Times New Roman</vt:lpstr>
      <vt:lpstr>.VnTime</vt:lpstr>
      <vt:lpstr>Calibri</vt:lpstr>
      <vt:lpstr>Arial</vt:lpstr>
      <vt:lpstr>Microsoft YaHei</vt:lpstr>
      <vt:lpstr>Arial Unicode MS</vt:lpstr>
      <vt:lpstr>Office Theme</vt:lpstr>
      <vt:lpstr>2_Office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91</cp:revision>
  <dcterms:created xsi:type="dcterms:W3CDTF">2021-05-09T14:16:00Z</dcterms:created>
  <dcterms:modified xsi:type="dcterms:W3CDTF">2021-08-29T16:12:40Z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DAA0D545CFA04424AA44B1582BD689AA</vt:lpwstr>
  </property>
  <property fmtid="{D5CDD505-2E9C-101B-9397-08002B2CF9AE}" pid="3" name="KSOProductBuildVer">
    <vt:lpwstr>1033-11.2.0.10265</vt:lpwstr>
  </property>
</Properties>
</file>