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mp3" ContentType="audio/mp3"/>
  <Default Extension="mp4" ContentType="video/mp4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  <p:sldMasterId id="2147483672" r:id="rId4"/>
    <p:sldMasterId id="2147483684" r:id="rId5"/>
  </p:sldMasterIdLst>
  <p:notesMasterIdLst>
    <p:notesMasterId r:id="rId8"/>
  </p:notesMasterIdLst>
  <p:sldIdLst>
    <p:sldId id="256" r:id="rId6"/>
    <p:sldId id="296" r:id="rId7"/>
    <p:sldId id="259" r:id="rId9"/>
    <p:sldId id="286" r:id="rId10"/>
    <p:sldId id="287" r:id="rId11"/>
    <p:sldId id="288" r:id="rId12"/>
    <p:sldId id="289" r:id="rId13"/>
    <p:sldId id="293" r:id="rId14"/>
    <p:sldId id="291" r:id="rId15"/>
    <p:sldId id="292" r:id="rId16"/>
    <p:sldId id="294" r:id="rId17"/>
    <p:sldId id="297" r:id="rId18"/>
    <p:sldId id="298" r:id="rId19"/>
    <p:sldId id="299" r:id="rId20"/>
    <p:sldId id="278" r:id="rId21"/>
    <p:sldId id="279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94" autoAdjust="0"/>
    <p:restoredTop sz="94660"/>
  </p:normalViewPr>
  <p:slideViewPr>
    <p:cSldViewPr>
      <p:cViewPr varScale="1">
        <p:scale>
          <a:sx n="116" d="100"/>
          <a:sy n="116" d="100"/>
        </p:scale>
        <p:origin x="-132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3.xml"/><Relationship Id="rId8" Type="http://schemas.openxmlformats.org/officeDocument/2006/relationships/notesMaster" Target="notesMasters/notesMaster1.xml"/><Relationship Id="rId7" Type="http://schemas.openxmlformats.org/officeDocument/2006/relationships/slide" Target="slides/slide2.xml"/><Relationship Id="rId6" Type="http://schemas.openxmlformats.org/officeDocument/2006/relationships/slide" Target="slides/slide1.xml"/><Relationship Id="rId5" Type="http://schemas.openxmlformats.org/officeDocument/2006/relationships/slideMaster" Target="slideMasters/slideMaster4.xml"/><Relationship Id="rId4" Type="http://schemas.openxmlformats.org/officeDocument/2006/relationships/slideMaster" Target="slideMasters/slideMaster3.xml"/><Relationship Id="rId3" Type="http://schemas.openxmlformats.org/officeDocument/2006/relationships/slideMaster" Target="slideMasters/slideMaster2.xml"/><Relationship Id="rId25" Type="http://schemas.openxmlformats.org/officeDocument/2006/relationships/tableStyles" Target="tableStyles.xml"/><Relationship Id="rId24" Type="http://schemas.openxmlformats.org/officeDocument/2006/relationships/viewProps" Target="viewProps.xml"/><Relationship Id="rId23" Type="http://schemas.openxmlformats.org/officeDocument/2006/relationships/presProps" Target="presProps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0" Type="http://schemas.openxmlformats.org/officeDocument/2006/relationships/slide" Target="slides/slide14.xml"/><Relationship Id="rId2" Type="http://schemas.openxmlformats.org/officeDocument/2006/relationships/theme" Target="theme/theme1.xml"/><Relationship Id="rId19" Type="http://schemas.openxmlformats.org/officeDocument/2006/relationships/slide" Target="slides/slide13.xml"/><Relationship Id="rId18" Type="http://schemas.openxmlformats.org/officeDocument/2006/relationships/slide" Target="slides/slide12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47AB03-F7EE-489A-BB7D-4FA99D6D3A67}" type="datetimeFigureOut">
              <a:rPr lang="en-US" smtClean="0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0CD537-2989-406F-8438-0F62A5FD0D27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0CD537-2989-406F-8438-0F62A5FD0D27}" type="slidenum">
              <a:rPr lang="en-US" smtClean="0">
                <a:solidFill>
                  <a:prstClr val="black"/>
                </a:solidFill>
              </a:rPr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0CD537-2989-406F-8438-0F62A5FD0D27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0CD537-2989-406F-8438-0F62A5FD0D27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0CD537-2989-406F-8438-0F62A5FD0D27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42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42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9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7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7" y="1535117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4" y="273057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68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4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9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54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9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34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4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6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4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46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7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7" y="1535117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4" y="273057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68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4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9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54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1.xml"/><Relationship Id="rId8" Type="http://schemas.openxmlformats.org/officeDocument/2006/relationships/slideLayout" Target="../slideLayouts/slideLayout30.xml"/><Relationship Id="rId7" Type="http://schemas.openxmlformats.org/officeDocument/2006/relationships/slideLayout" Target="../slideLayouts/slideLayout29.xml"/><Relationship Id="rId6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2" Type="http://schemas.openxmlformats.org/officeDocument/2006/relationships/theme" Target="../theme/theme3.xml"/><Relationship Id="rId11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2.xml"/><Relationship Id="rId1" Type="http://schemas.openxmlformats.org/officeDocument/2006/relationships/slideLayout" Target="../slideLayouts/slideLayout23.xml"/></Relationships>
</file>

<file path=ppt/slideMasters/_rels/slideMaster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42.xml"/><Relationship Id="rId8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0.xml"/><Relationship Id="rId6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6.xml"/><Relationship Id="rId2" Type="http://schemas.openxmlformats.org/officeDocument/2006/relationships/slideLayout" Target="../slideLayouts/slideLayout35.xml"/><Relationship Id="rId12" Type="http://schemas.openxmlformats.org/officeDocument/2006/relationships/theme" Target="../theme/theme4.xml"/><Relationship Id="rId11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3.xml"/><Relationship Id="rId1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6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6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6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6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6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6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2.png"/><Relationship Id="rId3" Type="http://schemas.microsoft.com/office/2007/relationships/media" Target="../media/media1.mp3"/><Relationship Id="rId2" Type="http://schemas.openxmlformats.org/officeDocument/2006/relationships/audio" Target="../media/media1.mp3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4.xml"/><Relationship Id="rId4" Type="http://schemas.openxmlformats.org/officeDocument/2006/relationships/image" Target="../media/image15.png"/><Relationship Id="rId3" Type="http://schemas.microsoft.com/office/2007/relationships/media" Target="../media/media6.mp4"/><Relationship Id="rId2" Type="http://schemas.openxmlformats.org/officeDocument/2006/relationships/video" Target="../media/media6.mp4"/><Relationship Id="rId1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4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3" Type="http://schemas.microsoft.com/office/2007/relationships/media" Target="../media/media6.mp4"/><Relationship Id="rId2" Type="http://schemas.openxmlformats.org/officeDocument/2006/relationships/video" Target="../media/media6.mp4"/><Relationship Id="rId1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image" Target="../media/image18.jpeg"/><Relationship Id="rId1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4.xml"/><Relationship Id="rId4" Type="http://schemas.openxmlformats.org/officeDocument/2006/relationships/image" Target="../media/image11.png"/><Relationship Id="rId3" Type="http://schemas.microsoft.com/office/2007/relationships/media" Target="../media/media8.mp3"/><Relationship Id="rId2" Type="http://schemas.openxmlformats.org/officeDocument/2006/relationships/audio" Target="../media/media8.mp3"/><Relationship Id="rId1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4.xml"/><Relationship Id="rId4" Type="http://schemas.openxmlformats.org/officeDocument/2006/relationships/image" Target="../media/image11.png"/><Relationship Id="rId3" Type="http://schemas.microsoft.com/office/2007/relationships/media" Target="../media/media8.mp3"/><Relationship Id="rId2" Type="http://schemas.openxmlformats.org/officeDocument/2006/relationships/audio" Target="../media/media8.mp3"/><Relationship Id="rId1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3.xml"/><Relationship Id="rId4" Type="http://schemas.openxmlformats.org/officeDocument/2006/relationships/image" Target="../media/image11.png"/><Relationship Id="rId3" Type="http://schemas.microsoft.com/office/2007/relationships/media" Target="../media/media9.mp3"/><Relationship Id="rId2" Type="http://schemas.openxmlformats.org/officeDocument/2006/relationships/audio" Target="../media/media9.mp3"/><Relationship Id="rId1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35.xml"/><Relationship Id="rId4" Type="http://schemas.openxmlformats.org/officeDocument/2006/relationships/image" Target="../media/image2.png"/><Relationship Id="rId3" Type="http://schemas.microsoft.com/office/2007/relationships/media" Target="../media/media2.mp3"/><Relationship Id="rId2" Type="http://schemas.openxmlformats.org/officeDocument/2006/relationships/audio" Target="../media/media2.mp3"/><Relationship Id="rId1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4.xml"/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3.xml"/><Relationship Id="rId7" Type="http://schemas.openxmlformats.org/officeDocument/2006/relationships/slideLayout" Target="../slideLayouts/slideLayout24.xml"/><Relationship Id="rId6" Type="http://schemas.openxmlformats.org/officeDocument/2006/relationships/image" Target="../media/image11.png"/><Relationship Id="rId5" Type="http://schemas.microsoft.com/office/2007/relationships/media" Target="../media/media3.mp3"/><Relationship Id="rId4" Type="http://schemas.openxmlformats.org/officeDocument/2006/relationships/audio" Target="../media/media3.mp3"/><Relationship Id="rId3" Type="http://schemas.openxmlformats.org/officeDocument/2006/relationships/image" Target="../media/image10.jpeg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24.xml"/><Relationship Id="rId3" Type="http://schemas.openxmlformats.org/officeDocument/2006/relationships/image" Target="../media/image12.png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4.xml"/><Relationship Id="rId5" Type="http://schemas.openxmlformats.org/officeDocument/2006/relationships/image" Target="../media/image11.png"/><Relationship Id="rId4" Type="http://schemas.microsoft.com/office/2007/relationships/media" Target="../media/media4.mp3"/><Relationship Id="rId3" Type="http://schemas.openxmlformats.org/officeDocument/2006/relationships/audio" Target="../media/media4.mp3"/><Relationship Id="rId2" Type="http://schemas.openxmlformats.org/officeDocument/2006/relationships/image" Target="../media/image13.jpeg"/><Relationship Id="rId1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4.xml"/><Relationship Id="rId6" Type="http://schemas.openxmlformats.org/officeDocument/2006/relationships/image" Target="../media/image11.png"/><Relationship Id="rId5" Type="http://schemas.microsoft.com/office/2007/relationships/media" Target="../media/media5.mp3"/><Relationship Id="rId4" Type="http://schemas.openxmlformats.org/officeDocument/2006/relationships/audio" Target="../media/media5.mp3"/><Relationship Id="rId3" Type="http://schemas.openxmlformats.org/officeDocument/2006/relationships/image" Target="../media/image14.jpeg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7" Type="http://schemas.openxmlformats.org/officeDocument/2006/relationships/image" Target="../media/image2.png"/><Relationship Id="rId6" Type="http://schemas.microsoft.com/office/2007/relationships/media" Target="../media/media7.mp3"/><Relationship Id="rId5" Type="http://schemas.openxmlformats.org/officeDocument/2006/relationships/audio" Target="../media/media7.mp3"/><Relationship Id="rId4" Type="http://schemas.openxmlformats.org/officeDocument/2006/relationships/image" Target="../media/image15.png"/><Relationship Id="rId3" Type="http://schemas.microsoft.com/office/2007/relationships/media" Target="../media/media6.mp4"/><Relationship Id="rId2" Type="http://schemas.openxmlformats.org/officeDocument/2006/relationships/video" Target="../media/media6.mp4"/><Relationship Id="rId1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nhac tap chung xuat s - Par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34020" y="2784764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17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195643" y="5042118"/>
            <a:ext cx="324036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 smtClean="0">
                <a:solidFill>
                  <a:srgbClr val="FF0000"/>
                </a:solidFill>
              </a:rPr>
              <a:t>chia </a:t>
            </a:r>
            <a:r>
              <a:rPr lang="en-US" sz="2800" i="1" dirty="0" err="1" smtClean="0">
                <a:solidFill>
                  <a:srgbClr val="FF0000"/>
                </a:solidFill>
              </a:rPr>
              <a:t>lớp</a:t>
            </a:r>
            <a:r>
              <a:rPr lang="en-US" sz="2800" i="1" dirty="0" smtClean="0">
                <a:solidFill>
                  <a:srgbClr val="FF0000"/>
                </a:solidFill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</a:rPr>
              <a:t>thành</a:t>
            </a:r>
            <a:r>
              <a:rPr lang="en-US" sz="2800" i="1" dirty="0" smtClean="0">
                <a:solidFill>
                  <a:srgbClr val="FF0000"/>
                </a:solidFill>
              </a:rPr>
              <a:t> 2 </a:t>
            </a:r>
            <a:r>
              <a:rPr lang="en-US" sz="2800" i="1" dirty="0" err="1" smtClean="0">
                <a:solidFill>
                  <a:srgbClr val="FF0000"/>
                </a:solidFill>
              </a:rPr>
              <a:t>tổ</a:t>
            </a:r>
            <a:r>
              <a:rPr lang="en-US" sz="2800" i="1" dirty="0" smtClean="0">
                <a:solidFill>
                  <a:srgbClr val="FF0000"/>
                </a:solidFill>
              </a:rPr>
              <a:t>:</a:t>
            </a:r>
            <a:endParaRPr lang="en-US" sz="2800" i="1" dirty="0" smtClean="0">
              <a:solidFill>
                <a:srgbClr val="FF0000"/>
              </a:solidFill>
            </a:endParaRPr>
          </a:p>
          <a:p>
            <a:r>
              <a:rPr lang="en-US" sz="2800" b="1" i="1" dirty="0" err="1" smtClean="0">
                <a:solidFill>
                  <a:srgbClr val="000066"/>
                </a:solidFill>
              </a:rPr>
              <a:t>Tổ</a:t>
            </a:r>
            <a:r>
              <a:rPr lang="en-US" sz="2800" b="1" i="1" dirty="0" smtClean="0">
                <a:solidFill>
                  <a:srgbClr val="000066"/>
                </a:solidFill>
              </a:rPr>
              <a:t> 1:</a:t>
            </a:r>
            <a:r>
              <a:rPr lang="en-US" sz="2800" i="1" dirty="0" smtClean="0">
                <a:solidFill>
                  <a:srgbClr val="FF0000"/>
                </a:solidFill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</a:rPr>
              <a:t>Đọc</a:t>
            </a:r>
            <a:r>
              <a:rPr lang="en-US" sz="2800" i="1" dirty="0" smtClean="0">
                <a:solidFill>
                  <a:srgbClr val="FF0000"/>
                </a:solidFill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</a:rPr>
              <a:t>nhạc</a:t>
            </a:r>
            <a:endParaRPr lang="en-US" sz="2800" i="1" dirty="0" smtClean="0">
              <a:solidFill>
                <a:srgbClr val="FF0000"/>
              </a:solidFill>
            </a:endParaRPr>
          </a:p>
          <a:p>
            <a:r>
              <a:rPr lang="en-US" sz="2800" b="1" i="1" dirty="0" err="1" smtClean="0">
                <a:solidFill>
                  <a:srgbClr val="000066"/>
                </a:solidFill>
              </a:rPr>
              <a:t>Tổ</a:t>
            </a:r>
            <a:r>
              <a:rPr lang="en-US" sz="2800" b="1" i="1" dirty="0" smtClean="0">
                <a:solidFill>
                  <a:srgbClr val="000066"/>
                </a:solidFill>
              </a:rPr>
              <a:t> 2: </a:t>
            </a:r>
            <a:r>
              <a:rPr lang="en-US" sz="2800" i="1" dirty="0" err="1" smtClean="0">
                <a:solidFill>
                  <a:srgbClr val="FF0000"/>
                </a:solidFill>
              </a:rPr>
              <a:t>nghép</a:t>
            </a:r>
            <a:r>
              <a:rPr lang="en-US" sz="2800" i="1" dirty="0" smtClean="0">
                <a:solidFill>
                  <a:srgbClr val="FF0000"/>
                </a:solidFill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</a:rPr>
              <a:t>lời</a:t>
            </a:r>
            <a:r>
              <a:rPr lang="en-US" sz="2800" i="1" dirty="0" smtClean="0">
                <a:solidFill>
                  <a:srgbClr val="FF0000"/>
                </a:solidFill>
              </a:rPr>
              <a:t> (</a:t>
            </a:r>
            <a:r>
              <a:rPr lang="en-US" sz="2800" i="1" dirty="0" err="1" smtClean="0">
                <a:solidFill>
                  <a:srgbClr val="FF0000"/>
                </a:solidFill>
              </a:rPr>
              <a:t>ngược</a:t>
            </a:r>
            <a:r>
              <a:rPr lang="en-US" sz="2800" i="1" dirty="0" smtClean="0">
                <a:solidFill>
                  <a:srgbClr val="FF0000"/>
                </a:solidFill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</a:rPr>
              <a:t>lại</a:t>
            </a:r>
            <a:r>
              <a:rPr lang="en-US" sz="2800" i="1" dirty="0" smtClean="0">
                <a:solidFill>
                  <a:srgbClr val="FF0000"/>
                </a:solidFill>
              </a:rPr>
              <a:t>)</a:t>
            </a:r>
            <a:endParaRPr lang="en-US" sz="2800" i="1" dirty="0">
              <a:solidFill>
                <a:srgbClr val="FF0000"/>
              </a:solidFill>
            </a:endParaRPr>
          </a:p>
        </p:txBody>
      </p:sp>
      <p:pic>
        <p:nvPicPr>
          <p:cNvPr id="3" name="MP3 TDN TOI HAT SOL LA SOL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39552" y="332656"/>
            <a:ext cx="7992888" cy="43924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023828" y="5887245"/>
            <a:ext cx="32403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 err="1" smtClean="0">
                <a:solidFill>
                  <a:srgbClr val="FF0000"/>
                </a:solidFill>
              </a:rPr>
              <a:t>Đọc</a:t>
            </a:r>
            <a:r>
              <a:rPr lang="en-US" sz="2800" i="1" dirty="0" smtClean="0">
                <a:solidFill>
                  <a:srgbClr val="FF0000"/>
                </a:solidFill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</a:rPr>
              <a:t>nhạc</a:t>
            </a:r>
            <a:r>
              <a:rPr lang="en-US" sz="2800" i="1" dirty="0" smtClean="0">
                <a:solidFill>
                  <a:srgbClr val="FF0000"/>
                </a:solidFill>
              </a:rPr>
              <a:t>, </a:t>
            </a:r>
            <a:r>
              <a:rPr lang="en-US" sz="2800" i="1" dirty="0" err="1" smtClean="0">
                <a:solidFill>
                  <a:srgbClr val="FF0000"/>
                </a:solidFill>
              </a:rPr>
              <a:t>ghép</a:t>
            </a:r>
            <a:r>
              <a:rPr lang="en-US" sz="2800" i="1" dirty="0" smtClean="0">
                <a:solidFill>
                  <a:srgbClr val="FF0000"/>
                </a:solidFill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</a:rPr>
              <a:t>lời</a:t>
            </a:r>
            <a:r>
              <a:rPr lang="en-US" sz="2800" i="1" dirty="0" smtClean="0">
                <a:solidFill>
                  <a:srgbClr val="FF0000"/>
                </a:solidFill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</a:rPr>
              <a:t>gõ</a:t>
            </a:r>
            <a:r>
              <a:rPr lang="en-US" sz="2800" i="1" dirty="0" smtClean="0">
                <a:solidFill>
                  <a:srgbClr val="FF0000"/>
                </a:solidFill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</a:rPr>
              <a:t>đệm</a:t>
            </a:r>
            <a:r>
              <a:rPr lang="en-US" sz="2800" i="1" dirty="0" smtClean="0">
                <a:solidFill>
                  <a:srgbClr val="FF0000"/>
                </a:solidFill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</a:rPr>
              <a:t>theo</a:t>
            </a:r>
            <a:r>
              <a:rPr lang="en-US" sz="2800" i="1" dirty="0" smtClean="0">
                <a:solidFill>
                  <a:srgbClr val="FF0000"/>
                </a:solidFill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</a:rPr>
              <a:t>phách</a:t>
            </a:r>
            <a:endParaRPr lang="en-US" sz="2800" i="1" dirty="0" smtClean="0">
              <a:solidFill>
                <a:srgbClr val="FF0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771800" y="0"/>
            <a:ext cx="4104456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2060"/>
                </a:solidFill>
              </a:rPr>
              <a:t>HĐ: VẬN DỤNG-SÁNG TẠO</a:t>
            </a:r>
            <a:endParaRPr lang="en-US" sz="2800" b="1" dirty="0" smtClean="0">
              <a:solidFill>
                <a:srgbClr val="002060"/>
              </a:solidFill>
            </a:endParaRPr>
          </a:p>
        </p:txBody>
      </p:sp>
      <p:pic>
        <p:nvPicPr>
          <p:cNvPr id="4" name="MP3 TDN TOI HAT SOL LA SOL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39552" y="404664"/>
            <a:ext cx="7992888" cy="4320480"/>
          </a:xfrm>
          <a:prstGeom prst="rect">
            <a:avLst/>
          </a:prstGeom>
        </p:spPr>
      </p:pic>
      <p:pic>
        <p:nvPicPr>
          <p:cNvPr id="2050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2528900"/>
            <a:ext cx="399480" cy="316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2522851"/>
            <a:ext cx="399480" cy="316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2522851"/>
            <a:ext cx="399480" cy="316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2513892"/>
            <a:ext cx="399480" cy="316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4448" y="2528900"/>
            <a:ext cx="399480" cy="316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2516802"/>
            <a:ext cx="399480" cy="316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5416" y="2516802"/>
            <a:ext cx="399480" cy="316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1574" y="2499259"/>
            <a:ext cx="399480" cy="316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3501008"/>
            <a:ext cx="399480" cy="316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6456" y="3506536"/>
            <a:ext cx="399480" cy="316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3828" y="3498098"/>
            <a:ext cx="399480" cy="316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9502" y="3501008"/>
            <a:ext cx="399480" cy="316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1820" y="3498098"/>
            <a:ext cx="399480" cy="316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1550" y="3498098"/>
            <a:ext cx="399480" cy="316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6256" y="3501008"/>
            <a:ext cx="399480" cy="316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4188" y="3498098"/>
            <a:ext cx="399480" cy="316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1560" y="3652209"/>
            <a:ext cx="399480" cy="316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6293" y="3415516"/>
            <a:ext cx="399480" cy="316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6816" y="3506536"/>
            <a:ext cx="399480" cy="316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1684" y="3415516"/>
            <a:ext cx="399480" cy="316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0"/>
            <a:ext cx="6156176" cy="685799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" y="836712"/>
            <a:ext cx="3044444" cy="33765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vi-VN" sz="1600" b="1" dirty="0">
                <a:solidFill>
                  <a:srgbClr val="FF0000"/>
                </a:solidFill>
              </a:rPr>
              <a:t>“Đi học” là một bài hát đã ghi lại cảm xúc hồi hộp lần đầu tiên đến </a:t>
            </a:r>
            <a:r>
              <a:rPr lang="vi-VN" sz="1600" b="1" dirty="0" smtClean="0">
                <a:solidFill>
                  <a:srgbClr val="FF0000"/>
                </a:solidFill>
              </a:rPr>
              <a:t>trưởng</a:t>
            </a:r>
            <a:r>
              <a:rPr lang="en-US" sz="1600" b="1" dirty="0" smtClean="0">
                <a:solidFill>
                  <a:srgbClr val="FF0000"/>
                </a:solidFill>
              </a:rPr>
              <a:t>, </a:t>
            </a:r>
            <a:r>
              <a:rPr lang="en-US" sz="1600" b="1" dirty="0" err="1" smtClean="0">
                <a:solidFill>
                  <a:srgbClr val="FF0000"/>
                </a:solidFill>
              </a:rPr>
              <a:t>bài</a:t>
            </a:r>
            <a:r>
              <a:rPr lang="en-US" sz="1600" b="1" dirty="0" smtClean="0">
                <a:solidFill>
                  <a:srgbClr val="FF0000"/>
                </a:solidFill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</a:rPr>
              <a:t>hát</a:t>
            </a:r>
            <a:r>
              <a:rPr lang="en-US" sz="1600" b="1" dirty="0" smtClean="0">
                <a:solidFill>
                  <a:srgbClr val="FF0000"/>
                </a:solidFill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</a:rPr>
              <a:t>có</a:t>
            </a:r>
            <a:r>
              <a:rPr lang="en-US" sz="1600" b="1" dirty="0" smtClean="0">
                <a:solidFill>
                  <a:srgbClr val="FF0000"/>
                </a:solidFill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</a:rPr>
              <a:t>âm</a:t>
            </a:r>
            <a:r>
              <a:rPr lang="en-US" sz="1600" b="1" dirty="0" smtClean="0">
                <a:solidFill>
                  <a:srgbClr val="FF0000"/>
                </a:solidFill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</a:rPr>
              <a:t>hưởng</a:t>
            </a:r>
            <a:r>
              <a:rPr lang="en-US" sz="1600" b="1" dirty="0" smtClean="0">
                <a:solidFill>
                  <a:srgbClr val="FF0000"/>
                </a:solidFill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</a:rPr>
              <a:t>dân</a:t>
            </a:r>
            <a:r>
              <a:rPr lang="en-US" sz="1600" b="1" dirty="0" smtClean="0">
                <a:solidFill>
                  <a:srgbClr val="FF0000"/>
                </a:solidFill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</a:rPr>
              <a:t>ca</a:t>
            </a:r>
            <a:r>
              <a:rPr lang="en-US" sz="1600" b="1" dirty="0" smtClean="0">
                <a:solidFill>
                  <a:srgbClr val="FF0000"/>
                </a:solidFill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</a:rPr>
              <a:t>miền</a:t>
            </a:r>
            <a:r>
              <a:rPr lang="en-US" sz="1600" b="1" dirty="0" smtClean="0">
                <a:solidFill>
                  <a:srgbClr val="FF0000"/>
                </a:solidFill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</a:rPr>
              <a:t>núi</a:t>
            </a:r>
            <a:r>
              <a:rPr lang="en-US" sz="1600" b="1" dirty="0" smtClean="0">
                <a:solidFill>
                  <a:srgbClr val="FF0000"/>
                </a:solidFill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</a:rPr>
              <a:t>phía</a:t>
            </a:r>
            <a:r>
              <a:rPr lang="en-US" sz="1600" b="1" dirty="0" smtClean="0">
                <a:solidFill>
                  <a:srgbClr val="FF0000"/>
                </a:solidFill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</a:rPr>
              <a:t>bắc</a:t>
            </a:r>
            <a:r>
              <a:rPr lang="en-US" sz="1600" b="1" dirty="0" smtClean="0">
                <a:solidFill>
                  <a:srgbClr val="FF0000"/>
                </a:solidFill>
              </a:rPr>
              <a:t>, </a:t>
            </a:r>
            <a:r>
              <a:rPr lang="en-US" sz="1600" b="1" dirty="0" err="1" smtClean="0">
                <a:solidFill>
                  <a:srgbClr val="FF0000"/>
                </a:solidFill>
              </a:rPr>
              <a:t>với</a:t>
            </a:r>
            <a:r>
              <a:rPr lang="en-US" sz="1600" b="1" dirty="0" smtClean="0">
                <a:solidFill>
                  <a:srgbClr val="FF0000"/>
                </a:solidFill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</a:rPr>
              <a:t>giai</a:t>
            </a:r>
            <a:r>
              <a:rPr lang="en-US" sz="1600" b="1" dirty="0" smtClean="0">
                <a:solidFill>
                  <a:srgbClr val="FF0000"/>
                </a:solidFill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</a:rPr>
              <a:t>điệu</a:t>
            </a:r>
            <a:r>
              <a:rPr lang="en-US" sz="1600" b="1" dirty="0" smtClean="0">
                <a:solidFill>
                  <a:srgbClr val="FF0000"/>
                </a:solidFill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</a:rPr>
              <a:t>rất</a:t>
            </a:r>
            <a:r>
              <a:rPr lang="en-US" sz="1600" b="1" dirty="0" smtClean="0">
                <a:solidFill>
                  <a:srgbClr val="FF0000"/>
                </a:solidFill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</a:rPr>
              <a:t>đẹp</a:t>
            </a:r>
            <a:r>
              <a:rPr lang="en-US" sz="1600" b="1" dirty="0" smtClean="0">
                <a:solidFill>
                  <a:srgbClr val="FF0000"/>
                </a:solidFill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</a:rPr>
              <a:t>và</a:t>
            </a:r>
            <a:r>
              <a:rPr lang="en-US" sz="1600" b="1" dirty="0" smtClean="0">
                <a:solidFill>
                  <a:srgbClr val="FF0000"/>
                </a:solidFill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</a:rPr>
              <a:t>sinh</a:t>
            </a:r>
            <a:r>
              <a:rPr lang="en-US" sz="1600" b="1" dirty="0" smtClean="0">
                <a:solidFill>
                  <a:srgbClr val="FF0000"/>
                </a:solidFill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</a:rPr>
              <a:t>động</a:t>
            </a:r>
            <a:r>
              <a:rPr lang="en-US" sz="1600" b="1" dirty="0" smtClean="0">
                <a:solidFill>
                  <a:srgbClr val="FF0000"/>
                </a:solidFill>
              </a:rPr>
              <a:t>.</a:t>
            </a:r>
            <a:endParaRPr lang="en-US" sz="1600" b="1" dirty="0" smtClean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vi-VN" sz="1600" b="1" dirty="0" smtClean="0">
                <a:solidFill>
                  <a:srgbClr val="FF0000"/>
                </a:solidFill>
                <a:latin typeface="Arial" panose="020B0604020202020204"/>
              </a:rPr>
              <a:t>Nhạc </a:t>
            </a:r>
            <a:r>
              <a:rPr lang="vi-VN" sz="1600" b="1" dirty="0">
                <a:solidFill>
                  <a:srgbClr val="FF0000"/>
                </a:solidFill>
                <a:latin typeface="Arial" panose="020B0604020202020204"/>
              </a:rPr>
              <a:t>sĩ Bùi Đình Thảo</a:t>
            </a:r>
            <a:r>
              <a:rPr lang="vi-VN" sz="1600" dirty="0">
                <a:solidFill>
                  <a:srgbClr val="FF0000"/>
                </a:solidFill>
                <a:latin typeface="Arial" panose="020B0604020202020204"/>
              </a:rPr>
              <a:t> sinh ngày 4 tháng 2 năm 1931, quê ở Đồng Văn, Duy Tiên, Hà Nam </a:t>
            </a:r>
            <a:endParaRPr lang="en-US" sz="1600" dirty="0">
              <a:solidFill>
                <a:srgbClr val="FF0000"/>
              </a:solidFill>
            </a:endParaRPr>
          </a:p>
        </p:txBody>
      </p:sp>
      <p:pic>
        <p:nvPicPr>
          <p:cNvPr id="3074" name="Picture 2" descr="Nhạc sĩ Bùi Đình Thả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933056"/>
            <a:ext cx="2932982" cy="2934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" y="17681"/>
            <a:ext cx="3275855" cy="70788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000066"/>
                </a:solidFill>
              </a:rPr>
              <a:t>NỘI DUNG 2 NGHE NHẠC: HĐ TÌM HIỂU-KHÁM PHÁ </a:t>
            </a:r>
            <a:endParaRPr lang="en-US" sz="2000" b="1" dirty="0" smtClean="0">
              <a:solidFill>
                <a:srgbClr val="000066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860032" y="17681"/>
            <a:ext cx="17281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ĐI HỌC</a:t>
            </a:r>
            <a:endParaRPr lang="en-US" sz="28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6606444" y="204969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rgbClr val="FF0000"/>
                </a:solidFill>
              </a:rPr>
              <a:t>Nhạc</a:t>
            </a:r>
            <a:r>
              <a:rPr lang="en-US" b="1" dirty="0" smtClean="0">
                <a:solidFill>
                  <a:srgbClr val="FF0000"/>
                </a:solidFill>
              </a:rPr>
              <a:t> : </a:t>
            </a:r>
            <a:r>
              <a:rPr lang="en-US" b="1" dirty="0" err="1" smtClean="0">
                <a:solidFill>
                  <a:srgbClr val="FF0000"/>
                </a:solidFill>
              </a:rPr>
              <a:t>Bùi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Đình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Thảo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065912" y="526808"/>
            <a:ext cx="34111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>
                <a:solidFill>
                  <a:srgbClr val="FF0000"/>
                </a:solidFill>
              </a:rPr>
              <a:t>L</a:t>
            </a:r>
            <a:r>
              <a:rPr lang="en-US" b="1" dirty="0" err="1" smtClean="0">
                <a:solidFill>
                  <a:srgbClr val="FF0000"/>
                </a:solidFill>
              </a:rPr>
              <a:t>ời</a:t>
            </a:r>
            <a:r>
              <a:rPr lang="en-US" b="1" dirty="0" smtClean="0">
                <a:solidFill>
                  <a:srgbClr val="FF0000"/>
                </a:solidFill>
              </a:rPr>
              <a:t>: Minh </a:t>
            </a:r>
            <a:r>
              <a:rPr lang="en-US" b="1" dirty="0" err="1" smtClean="0">
                <a:solidFill>
                  <a:srgbClr val="FF0000"/>
                </a:solidFill>
              </a:rPr>
              <a:t>Châu</a:t>
            </a:r>
            <a:r>
              <a:rPr lang="en-US" b="1" dirty="0" smtClean="0">
                <a:solidFill>
                  <a:srgbClr val="FF0000"/>
                </a:solidFill>
              </a:rPr>
              <a:t>- </a:t>
            </a:r>
            <a:r>
              <a:rPr lang="en-US" b="1" dirty="0" err="1" smtClean="0">
                <a:solidFill>
                  <a:srgbClr val="FF0000"/>
                </a:solidFill>
              </a:rPr>
              <a:t>Bùi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Đình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Thảo</a:t>
            </a:r>
            <a:endParaRPr lang="en-US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509739"/>
            <a:ext cx="8496944" cy="434826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70302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FF0000"/>
                </a:solidFill>
              </a:rPr>
              <a:t>Nghe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nhạc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lần</a:t>
            </a:r>
            <a:r>
              <a:rPr lang="en-US" sz="3200" dirty="0" smtClean="0">
                <a:solidFill>
                  <a:srgbClr val="FF0000"/>
                </a:solidFill>
              </a:rPr>
              <a:t> 1, </a:t>
            </a:r>
            <a:r>
              <a:rPr lang="en-US" sz="3200" dirty="0" err="1" smtClean="0">
                <a:solidFill>
                  <a:srgbClr val="FF0000"/>
                </a:solidFill>
              </a:rPr>
              <a:t>sau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đó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hỏi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câu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hỏi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trao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đổi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về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bài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hát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1124744"/>
            <a:ext cx="939653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002060"/>
                </a:solidFill>
              </a:rPr>
              <a:t>Câu</a:t>
            </a:r>
            <a:r>
              <a:rPr lang="en-US" sz="2800" dirty="0" smtClean="0">
                <a:solidFill>
                  <a:srgbClr val="002060"/>
                </a:solidFill>
              </a:rPr>
              <a:t> 1: </a:t>
            </a:r>
            <a:r>
              <a:rPr lang="en-US" sz="2800" dirty="0" err="1" smtClean="0">
                <a:solidFill>
                  <a:srgbClr val="FF0000"/>
                </a:solidFill>
              </a:rPr>
              <a:t>Hỏi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cảm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nhận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về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bài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hát</a:t>
            </a:r>
            <a:r>
              <a:rPr lang="en-US" sz="2800" dirty="0" smtClean="0">
                <a:solidFill>
                  <a:srgbClr val="FF0000"/>
                </a:solidFill>
              </a:rPr>
              <a:t>?</a:t>
            </a:r>
            <a:endParaRPr lang="en-US" sz="2800" dirty="0" smtClean="0">
              <a:solidFill>
                <a:srgbClr val="FF0000"/>
              </a:solidFill>
            </a:endParaRPr>
          </a:p>
          <a:p>
            <a:r>
              <a:rPr lang="en-US" sz="2800" dirty="0" err="1" smtClean="0">
                <a:solidFill>
                  <a:srgbClr val="002060"/>
                </a:solidFill>
              </a:rPr>
              <a:t>Câu</a:t>
            </a:r>
            <a:r>
              <a:rPr lang="en-US" sz="2800" dirty="0" smtClean="0">
                <a:solidFill>
                  <a:srgbClr val="002060"/>
                </a:solidFill>
              </a:rPr>
              <a:t> 2: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Nói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về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những</a:t>
            </a:r>
            <a:r>
              <a:rPr lang="en-US" sz="2800" dirty="0" smtClean="0">
                <a:solidFill>
                  <a:srgbClr val="FF0000"/>
                </a:solidFill>
              </a:rPr>
              <a:t>  </a:t>
            </a:r>
            <a:r>
              <a:rPr lang="en-US" sz="2800" dirty="0" err="1" smtClean="0">
                <a:solidFill>
                  <a:srgbClr val="FF0000"/>
                </a:solidFill>
              </a:rPr>
              <a:t>hình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ảnh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đẹp</a:t>
            </a:r>
            <a:r>
              <a:rPr lang="en-US" sz="2800" dirty="0" smtClean="0">
                <a:solidFill>
                  <a:srgbClr val="FF0000"/>
                </a:solidFill>
              </a:rPr>
              <a:t>, </a:t>
            </a:r>
            <a:r>
              <a:rPr lang="en-US" sz="2800" dirty="0" err="1" smtClean="0">
                <a:solidFill>
                  <a:srgbClr val="FF0000"/>
                </a:solidFill>
              </a:rPr>
              <a:t>xúc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động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trong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bài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hát</a:t>
            </a:r>
            <a:endParaRPr lang="en-US" sz="2800" dirty="0" smtClean="0">
              <a:solidFill>
                <a:srgbClr val="FF0000"/>
              </a:solidFill>
            </a:endParaRPr>
          </a:p>
          <a:p>
            <a:r>
              <a:rPr lang="en-US" sz="2800" dirty="0" err="1" smtClean="0">
                <a:solidFill>
                  <a:srgbClr val="002060"/>
                </a:solidFill>
              </a:rPr>
              <a:t>Câu</a:t>
            </a:r>
            <a:r>
              <a:rPr lang="en-US" sz="2800" dirty="0" smtClean="0">
                <a:solidFill>
                  <a:srgbClr val="002060"/>
                </a:solidFill>
              </a:rPr>
              <a:t> 3: </a:t>
            </a:r>
            <a:r>
              <a:rPr lang="en-US" sz="2800" dirty="0" err="1" smtClean="0">
                <a:solidFill>
                  <a:srgbClr val="FF0000"/>
                </a:solidFill>
              </a:rPr>
              <a:t>Diễn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tả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một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nét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nhạc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bằng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nguyên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âm</a:t>
            </a:r>
            <a:r>
              <a:rPr lang="en-US" sz="2800" dirty="0" smtClean="0">
                <a:solidFill>
                  <a:srgbClr val="FF0000"/>
                </a:solidFill>
              </a:rPr>
              <a:t> La</a:t>
            </a:r>
            <a:endParaRPr lang="en-US" sz="2800" dirty="0">
              <a:solidFill>
                <a:srgbClr val="FF0000"/>
              </a:solidFill>
            </a:endParaRPr>
          </a:p>
        </p:txBody>
      </p:sp>
      <p:pic>
        <p:nvPicPr>
          <p:cNvPr id="2" name="NGHE NHAC DI HOC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127141" y="2204939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207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07504" y="5540044"/>
            <a:ext cx="76328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FF0000"/>
                </a:solidFill>
              </a:rPr>
              <a:t>Nghe</a:t>
            </a:r>
            <a:r>
              <a:rPr lang="en-US" sz="4000" dirty="0" smtClean="0">
                <a:solidFill>
                  <a:srgbClr val="FF0000"/>
                </a:solidFill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</a:rPr>
              <a:t>lần</a:t>
            </a:r>
            <a:r>
              <a:rPr lang="en-US" sz="4000" dirty="0" smtClean="0">
                <a:solidFill>
                  <a:srgbClr val="FF0000"/>
                </a:solidFill>
              </a:rPr>
              <a:t> 2 </a:t>
            </a:r>
            <a:r>
              <a:rPr lang="en-US" sz="4000" dirty="0" err="1" smtClean="0">
                <a:solidFill>
                  <a:srgbClr val="FF0000"/>
                </a:solidFill>
              </a:rPr>
              <a:t>kết</a:t>
            </a:r>
            <a:r>
              <a:rPr lang="en-US" sz="4000" dirty="0" smtClean="0">
                <a:solidFill>
                  <a:srgbClr val="FF0000"/>
                </a:solidFill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</a:rPr>
              <a:t>hợp</a:t>
            </a:r>
            <a:r>
              <a:rPr lang="en-US" sz="4000" dirty="0">
                <a:solidFill>
                  <a:srgbClr val="FF0000"/>
                </a:solidFill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</a:rPr>
              <a:t>vận</a:t>
            </a:r>
            <a:r>
              <a:rPr lang="en-US" sz="4000" dirty="0" smtClean="0">
                <a:solidFill>
                  <a:srgbClr val="FF0000"/>
                </a:solidFill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</a:rPr>
              <a:t>động</a:t>
            </a:r>
            <a:r>
              <a:rPr lang="en-US" sz="4000" dirty="0" smtClean="0">
                <a:solidFill>
                  <a:srgbClr val="FF0000"/>
                </a:solidFill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</a:rPr>
              <a:t>trái</a:t>
            </a:r>
            <a:r>
              <a:rPr lang="en-US" sz="4000" dirty="0" smtClean="0">
                <a:solidFill>
                  <a:srgbClr val="FF0000"/>
                </a:solidFill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</a:rPr>
              <a:t>phải</a:t>
            </a:r>
            <a:r>
              <a:rPr lang="en-US" sz="4000" dirty="0" smtClean="0">
                <a:solidFill>
                  <a:srgbClr val="FF0000"/>
                </a:solidFill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</a:rPr>
              <a:t>theo</a:t>
            </a:r>
            <a:r>
              <a:rPr lang="en-US" sz="4000" dirty="0" smtClean="0">
                <a:solidFill>
                  <a:srgbClr val="FF0000"/>
                </a:solidFill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</a:rPr>
              <a:t>nhịp</a:t>
            </a:r>
            <a:r>
              <a:rPr lang="en-US" sz="4000" dirty="0" smtClean="0">
                <a:solidFill>
                  <a:srgbClr val="FF0000"/>
                </a:solidFill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</a:rPr>
              <a:t>bài</a:t>
            </a:r>
            <a:r>
              <a:rPr lang="en-US" sz="4000" dirty="0" smtClean="0">
                <a:solidFill>
                  <a:srgbClr val="FF0000"/>
                </a:solidFill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</a:rPr>
              <a:t>hát</a:t>
            </a:r>
            <a:endParaRPr lang="en-US" sz="4000" dirty="0">
              <a:solidFill>
                <a:srgbClr val="FF0000"/>
              </a:solidFill>
            </a:endParaRPr>
          </a:p>
        </p:txBody>
      </p:sp>
      <p:pic>
        <p:nvPicPr>
          <p:cNvPr id="3" name="NGHE NHAC DI HOC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779912" y="64695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207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220072" y="2486"/>
            <a:ext cx="3923928" cy="6090810"/>
          </a:xfrm>
          <a:prstGeom prst="rect">
            <a:avLst/>
          </a:prstGeom>
          <a:noFill/>
        </p:spPr>
        <p:txBody>
          <a:bodyPr wrap="square" rtlCol="0">
            <a:prstTxWarp prst="textArchUpPour">
              <a:avLst/>
            </a:prstTxWarp>
            <a:spAutoFit/>
          </a:bodyPr>
          <a:lstStyle/>
          <a:p>
            <a:r>
              <a:rPr lang="en-US" sz="4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dục-củng</a:t>
            </a:r>
            <a:r>
              <a:rPr lang="en-US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cố-dặn</a:t>
            </a:r>
            <a:r>
              <a:rPr lang="en-US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dò</a:t>
            </a:r>
            <a:endParaRPr lang="en-US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A BAI TDN3 TOI HAT SOL LA SON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572000" y="5877272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94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255568" y="0"/>
            <a:ext cx="388843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Hát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hát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bông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khởi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thiệu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endParaRPr lang="en-US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NHUG BOG HOA N B CA A' Truog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020272" y="4077072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638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7324" y="5157200"/>
            <a:ext cx="2536676" cy="158443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043608" y="332664"/>
            <a:ext cx="5563716" cy="2147331"/>
          </a:xfrm>
          <a:prstGeom prst="rect">
            <a:avLst/>
          </a:prstGeom>
          <a:noFill/>
        </p:spPr>
        <p:txBody>
          <a:bodyPr wrap="square" rtlCol="0">
            <a:prstTxWarp prst="textArchUpPour">
              <a:avLst/>
            </a:prstTxWarp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</a:rPr>
              <a:t>ÂM NHẠC LỚP 5</a:t>
            </a:r>
            <a:endParaRPr lang="en-US" sz="4800" b="1" dirty="0">
              <a:solidFill>
                <a:schemeClr val="bg1"/>
              </a:solidFill>
            </a:endParaRPr>
          </a:p>
        </p:txBody>
      </p:sp>
      <p:pic>
        <p:nvPicPr>
          <p:cNvPr id="1026" name="Picture 2" descr="C:\Users\Administrator\Desktop\img10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4181" y="2963410"/>
            <a:ext cx="3259460" cy="4169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771801" y="1083163"/>
            <a:ext cx="19167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FF00"/>
                </a:solidFill>
              </a:rPr>
              <a:t>TIẾT 11</a:t>
            </a:r>
            <a:endParaRPr lang="en-US" sz="3600" b="1" dirty="0">
              <a:solidFill>
                <a:srgbClr val="FFFF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02869" y="1879830"/>
            <a:ext cx="55637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FF00"/>
                </a:solidFill>
              </a:rPr>
              <a:t>+ TẬP ĐỌC NHẠC:TĐN SỐ 3</a:t>
            </a:r>
            <a:endParaRPr lang="en-US" sz="3600" b="1" dirty="0" smtClean="0">
              <a:solidFill>
                <a:srgbClr val="FFFF00"/>
              </a:solidFill>
            </a:endParaRPr>
          </a:p>
          <a:p>
            <a:r>
              <a:rPr lang="en-US" sz="3600" b="1" dirty="0" smtClean="0">
                <a:solidFill>
                  <a:srgbClr val="FFFF00"/>
                </a:solidFill>
              </a:rPr>
              <a:t>+ NGHE NHẠC</a:t>
            </a:r>
            <a:endParaRPr lang="en-US" sz="3600" b="1" dirty="0">
              <a:solidFill>
                <a:srgbClr val="FFFF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691813" y="6316873"/>
            <a:ext cx="25202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chemeClr val="bg1"/>
                </a:solidFill>
              </a:rPr>
              <a:t>Nhớ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ơn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thầy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cô</a:t>
            </a:r>
            <a:endParaRPr lang="en-US" sz="28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694515" y="16739"/>
            <a:ext cx="4449485" cy="5847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0066"/>
                </a:solidFill>
              </a:rPr>
              <a:t>HĐ TÌM HIỂU-KHÁM PHÁ</a:t>
            </a:r>
            <a:endParaRPr lang="en-US" sz="3200" b="1" dirty="0" smtClean="0">
              <a:solidFill>
                <a:srgbClr val="000066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61546" y="655834"/>
            <a:ext cx="33293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i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i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sz="2800" i="1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iới</a:t>
            </a:r>
            <a:r>
              <a:rPr lang="en-US" sz="2800" i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thiệu</a:t>
            </a:r>
            <a:r>
              <a:rPr lang="en-US" sz="2800" i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i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TĐN</a:t>
            </a:r>
            <a:endParaRPr lang="en-US" sz="2800" i="1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Picture 4" descr="C:\Users\Administrator\Desktop\cv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3868" y="5475761"/>
            <a:ext cx="2304256" cy="1302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THSL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097" b="34979"/>
          <a:stretch>
            <a:fillRect/>
          </a:stretch>
        </p:blipFill>
        <p:spPr bwMode="auto">
          <a:xfrm>
            <a:off x="539552" y="1340768"/>
            <a:ext cx="8064896" cy="3024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9117" y="2622103"/>
            <a:ext cx="990648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rgbClr val="FF0000"/>
                </a:solidFill>
              </a:rPr>
              <a:t>Câu</a:t>
            </a:r>
            <a:r>
              <a:rPr lang="en-US" sz="2400" b="1" dirty="0" smtClean="0">
                <a:solidFill>
                  <a:srgbClr val="FF0000"/>
                </a:solidFill>
              </a:rPr>
              <a:t> 1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3862" y="4005064"/>
            <a:ext cx="961157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rgbClr val="FF0000"/>
                </a:solidFill>
              </a:rPr>
              <a:t>Câu</a:t>
            </a:r>
            <a:r>
              <a:rPr lang="en-US" sz="2400" b="1" dirty="0" smtClean="0">
                <a:solidFill>
                  <a:srgbClr val="FF0000"/>
                </a:solidFill>
              </a:rPr>
              <a:t> 2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992486" y="1341337"/>
            <a:ext cx="1008112" cy="40895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1115616" y="1750295"/>
            <a:ext cx="288032" cy="72008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-30197" y="62973"/>
            <a:ext cx="4098141" cy="5847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0066"/>
                </a:solidFill>
              </a:rPr>
              <a:t>NỘI DUNG 1: TĐN </a:t>
            </a:r>
            <a:r>
              <a:rPr lang="en-US" sz="3200" b="1" dirty="0" err="1" smtClean="0">
                <a:solidFill>
                  <a:srgbClr val="000066"/>
                </a:solidFill>
              </a:rPr>
              <a:t>số</a:t>
            </a:r>
            <a:r>
              <a:rPr lang="en-US" sz="3200" b="1" dirty="0" smtClean="0">
                <a:solidFill>
                  <a:srgbClr val="000066"/>
                </a:solidFill>
              </a:rPr>
              <a:t> 3</a:t>
            </a:r>
            <a:endParaRPr lang="en-US" sz="3200" b="1" dirty="0" smtClean="0">
              <a:solidFill>
                <a:srgbClr val="0000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C:\Users\Administrator\Desktop\cv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3868" y="5475761"/>
            <a:ext cx="2304256" cy="1302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869357" y="-30962"/>
            <a:ext cx="3333278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FF0000"/>
                </a:solidFill>
              </a:rPr>
              <a:t>Luyện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cao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độ-tiết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tấu</a:t>
            </a:r>
            <a:endParaRPr lang="en-US" sz="2800" b="1" dirty="0">
              <a:solidFill>
                <a:srgbClr val="FF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92258"/>
            <a:ext cx="7992888" cy="3835937"/>
          </a:xfrm>
          <a:prstGeom prst="rect">
            <a:avLst/>
          </a:prstGeom>
        </p:spPr>
      </p:pic>
      <p:pic>
        <p:nvPicPr>
          <p:cNvPr id="3" name="LCD DEN DRMSL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020272" y="338699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8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030810" y="0"/>
            <a:ext cx="5091877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Hỏi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hình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nốt</a:t>
            </a:r>
            <a:r>
              <a:rPr lang="en-US" sz="2800" b="1" dirty="0" smtClean="0">
                <a:solidFill>
                  <a:srgbClr val="FF0000"/>
                </a:solidFill>
              </a:rPr>
              <a:t>, </a:t>
            </a:r>
            <a:r>
              <a:rPr lang="en-US" sz="2800" b="1" dirty="0" err="1" smtClean="0">
                <a:solidFill>
                  <a:srgbClr val="FF0000"/>
                </a:solidFill>
              </a:rPr>
              <a:t>tên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nốt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nhạc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nào</a:t>
            </a:r>
            <a:r>
              <a:rPr lang="en-US" sz="2800" b="1" dirty="0" smtClean="0">
                <a:solidFill>
                  <a:srgbClr val="FF0000"/>
                </a:solidFill>
              </a:rPr>
              <a:t>?</a:t>
            </a:r>
            <a:endParaRPr lang="en-US" sz="2800" b="1" dirty="0">
              <a:solidFill>
                <a:srgbClr val="FF0000"/>
              </a:solidFill>
            </a:endParaRPr>
          </a:p>
        </p:txBody>
      </p:sp>
      <p:pic>
        <p:nvPicPr>
          <p:cNvPr id="4100" name="Picture 4" descr="C:\Users\Administrator\Desktop\cv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0247" y="5555502"/>
            <a:ext cx="2304256" cy="1302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THSL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097" b="34979"/>
          <a:stretch>
            <a:fillRect/>
          </a:stretch>
        </p:blipFill>
        <p:spPr bwMode="auto">
          <a:xfrm>
            <a:off x="539552" y="523220"/>
            <a:ext cx="8064896" cy="3841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563889" y="0"/>
            <a:ext cx="1800200" cy="5847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FF0000"/>
                </a:solidFill>
              </a:rPr>
              <a:t>Dạy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câu</a:t>
            </a:r>
            <a:r>
              <a:rPr lang="en-US" sz="3200" b="1" dirty="0" smtClean="0">
                <a:solidFill>
                  <a:srgbClr val="FF0000"/>
                </a:solidFill>
              </a:rPr>
              <a:t> 1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275856" y="5661247"/>
            <a:ext cx="263632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002060"/>
                </a:solidFill>
              </a:rPr>
              <a:t>HĐ: LUYỆN TẬP-THỰC HÀNH</a:t>
            </a:r>
            <a:endParaRPr lang="en-US" sz="2800" dirty="0">
              <a:solidFill>
                <a:srgbClr val="00206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929753"/>
            <a:ext cx="8064896" cy="2684992"/>
          </a:xfrm>
          <a:prstGeom prst="rect">
            <a:avLst/>
          </a:prstGeom>
        </p:spPr>
      </p:pic>
      <p:pic>
        <p:nvPicPr>
          <p:cNvPr id="4" name="1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754489" y="3933056"/>
            <a:ext cx="609600" cy="609600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3346268" y="1032692"/>
            <a:ext cx="418508" cy="129614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0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563889" y="0"/>
            <a:ext cx="1800200" cy="5847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FF0000"/>
                </a:solidFill>
              </a:rPr>
              <a:t>Dạy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câu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>
                <a:solidFill>
                  <a:srgbClr val="FF0000"/>
                </a:solidFill>
              </a:rPr>
              <a:t>2</a:t>
            </a:r>
            <a:endParaRPr lang="en-US" sz="3200" b="1" dirty="0">
              <a:solidFill>
                <a:srgbClr val="FF0000"/>
              </a:solidFill>
            </a:endParaRPr>
          </a:p>
        </p:txBody>
      </p:sp>
      <p:pic>
        <p:nvPicPr>
          <p:cNvPr id="8" name="Picture 4" descr="C:\Users\Administrator\Desktop\cv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9" y="5563739"/>
            <a:ext cx="2304256" cy="1302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692696"/>
            <a:ext cx="8064896" cy="2232248"/>
          </a:xfrm>
          <a:prstGeom prst="rect">
            <a:avLst/>
          </a:prstGeom>
        </p:spPr>
      </p:pic>
      <p:pic>
        <p:nvPicPr>
          <p:cNvPr id="3" name="2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275856" y="5263754"/>
            <a:ext cx="28083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smtClean="0">
                <a:solidFill>
                  <a:srgbClr val="FF0000"/>
                </a:solidFill>
              </a:rPr>
              <a:t>HS </a:t>
            </a:r>
            <a:r>
              <a:rPr lang="en-US" sz="2400" i="1" dirty="0" err="1" smtClean="0">
                <a:solidFill>
                  <a:srgbClr val="FF0000"/>
                </a:solidFill>
              </a:rPr>
              <a:t>nhẩm</a:t>
            </a:r>
            <a:r>
              <a:rPr lang="en-US" sz="2400" i="1" dirty="0" smtClean="0">
                <a:solidFill>
                  <a:srgbClr val="FF0000"/>
                </a:solidFill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</a:rPr>
              <a:t>cả</a:t>
            </a:r>
            <a:r>
              <a:rPr lang="en-US" sz="2400" i="1" dirty="0" smtClean="0">
                <a:solidFill>
                  <a:srgbClr val="FF0000"/>
                </a:solidFill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</a:rPr>
              <a:t>bài</a:t>
            </a:r>
            <a:r>
              <a:rPr lang="en-US" sz="2400" i="1" dirty="0" smtClean="0">
                <a:solidFill>
                  <a:srgbClr val="FF0000"/>
                </a:solidFill>
              </a:rPr>
              <a:t> 1 </a:t>
            </a:r>
            <a:r>
              <a:rPr lang="en-US" sz="2400" i="1" dirty="0" err="1" smtClean="0">
                <a:solidFill>
                  <a:srgbClr val="FF0000"/>
                </a:solidFill>
              </a:rPr>
              <a:t>lần</a:t>
            </a:r>
            <a:r>
              <a:rPr lang="en-US" sz="2400" i="1" dirty="0" smtClean="0">
                <a:solidFill>
                  <a:srgbClr val="FF0000"/>
                </a:solidFill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</a:rPr>
              <a:t>sau</a:t>
            </a:r>
            <a:r>
              <a:rPr lang="en-US" sz="2400" i="1" dirty="0" smtClean="0">
                <a:solidFill>
                  <a:srgbClr val="FF0000"/>
                </a:solidFill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</a:rPr>
              <a:t>đó</a:t>
            </a:r>
            <a:r>
              <a:rPr lang="en-US" sz="2400" i="1" dirty="0" smtClean="0">
                <a:solidFill>
                  <a:srgbClr val="FF0000"/>
                </a:solidFill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</a:rPr>
              <a:t>đọc</a:t>
            </a:r>
            <a:r>
              <a:rPr lang="en-US" sz="2400" i="1" dirty="0" smtClean="0">
                <a:solidFill>
                  <a:srgbClr val="FF0000"/>
                </a:solidFill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</a:rPr>
              <a:t>vài</a:t>
            </a:r>
            <a:r>
              <a:rPr lang="en-US" sz="2400" i="1" dirty="0" smtClean="0">
                <a:solidFill>
                  <a:srgbClr val="FF0000"/>
                </a:solidFill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</a:rPr>
              <a:t>lần</a:t>
            </a:r>
            <a:r>
              <a:rPr lang="en-US" sz="2400" i="1" dirty="0" smtClean="0">
                <a:solidFill>
                  <a:srgbClr val="FF0000"/>
                </a:solidFill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</a:rPr>
              <a:t>cho</a:t>
            </a:r>
            <a:r>
              <a:rPr lang="en-US" sz="2400" i="1" dirty="0" smtClean="0">
                <a:solidFill>
                  <a:srgbClr val="FF0000"/>
                </a:solidFill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</a:rPr>
              <a:t>đúng</a:t>
            </a:r>
            <a:r>
              <a:rPr lang="en-US" sz="2400" i="1" dirty="0" smtClean="0">
                <a:solidFill>
                  <a:srgbClr val="FF0000"/>
                </a:solidFill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</a:rPr>
              <a:t>cao</a:t>
            </a:r>
            <a:r>
              <a:rPr lang="en-US" sz="2400" i="1" dirty="0" smtClean="0">
                <a:solidFill>
                  <a:srgbClr val="FF0000"/>
                </a:solidFill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</a:rPr>
              <a:t>độ</a:t>
            </a:r>
            <a:r>
              <a:rPr lang="en-US" sz="2400" i="1" dirty="0" smtClean="0">
                <a:solidFill>
                  <a:srgbClr val="FF0000"/>
                </a:solidFill>
              </a:rPr>
              <a:t>, </a:t>
            </a:r>
            <a:r>
              <a:rPr lang="en-US" sz="2400" i="1" dirty="0" err="1" smtClean="0">
                <a:solidFill>
                  <a:srgbClr val="FF0000"/>
                </a:solidFill>
              </a:rPr>
              <a:t>tiết</a:t>
            </a:r>
            <a:r>
              <a:rPr lang="en-US" sz="2400" i="1" dirty="0" smtClean="0">
                <a:solidFill>
                  <a:srgbClr val="FF0000"/>
                </a:solidFill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</a:rPr>
              <a:t>tấu</a:t>
            </a:r>
            <a:r>
              <a:rPr lang="en-US" sz="2400" i="1" dirty="0" smtClean="0">
                <a:solidFill>
                  <a:srgbClr val="FF0000"/>
                </a:solidFill>
              </a:rPr>
              <a:t>, </a:t>
            </a:r>
            <a:r>
              <a:rPr lang="en-US" sz="2400" i="1" dirty="0" err="1" smtClean="0">
                <a:solidFill>
                  <a:srgbClr val="FF0000"/>
                </a:solidFill>
              </a:rPr>
              <a:t>sắc</a:t>
            </a:r>
            <a:r>
              <a:rPr lang="en-US" sz="2400" i="1" dirty="0" smtClean="0">
                <a:solidFill>
                  <a:srgbClr val="FF0000"/>
                </a:solidFill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</a:rPr>
              <a:t>thái</a:t>
            </a:r>
            <a:r>
              <a:rPr lang="en-US" sz="2400" i="1" dirty="0" smtClean="0">
                <a:solidFill>
                  <a:srgbClr val="FF0000"/>
                </a:solidFill>
              </a:rPr>
              <a:t>, </a:t>
            </a:r>
            <a:r>
              <a:rPr lang="en-US" sz="2400" i="1" dirty="0" err="1" smtClean="0">
                <a:solidFill>
                  <a:srgbClr val="FF0000"/>
                </a:solidFill>
              </a:rPr>
              <a:t>sửa</a:t>
            </a:r>
            <a:r>
              <a:rPr lang="en-US" sz="2400" i="1" dirty="0" smtClean="0">
                <a:solidFill>
                  <a:srgbClr val="FF0000"/>
                </a:solidFill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</a:rPr>
              <a:t>sai</a:t>
            </a:r>
            <a:r>
              <a:rPr lang="en-US" sz="2400" i="1" dirty="0" smtClean="0">
                <a:solidFill>
                  <a:srgbClr val="FF0000"/>
                </a:solidFill>
              </a:rPr>
              <a:t>.</a:t>
            </a:r>
            <a:endParaRPr lang="en-US" sz="2400" i="1" dirty="0">
              <a:solidFill>
                <a:srgbClr val="FF0000"/>
              </a:solidFill>
            </a:endParaRPr>
          </a:p>
        </p:txBody>
      </p:sp>
      <p:pic>
        <p:nvPicPr>
          <p:cNvPr id="2" name="MP3 TDN TOI HAT SOL LA SOL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39552" y="332656"/>
            <a:ext cx="7992888" cy="4392488"/>
          </a:xfrm>
          <a:prstGeom prst="rect">
            <a:avLst/>
          </a:prstGeom>
        </p:spPr>
      </p:pic>
      <p:pic>
        <p:nvPicPr>
          <p:cNvPr id="3" name="C1+2.mp3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87624" y="116632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402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1120</Words>
  <Application>WPS Presentation</Application>
  <PresentationFormat>On-screen Show (4:3)</PresentationFormat>
  <Paragraphs>62</Paragraphs>
  <Slides>16</Slides>
  <Notes>4</Notes>
  <HiddenSlides>0</HiddenSlides>
  <MMClips>12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4</vt:i4>
      </vt:variant>
      <vt:variant>
        <vt:lpstr>幻灯片标题</vt:lpstr>
      </vt:variant>
      <vt:variant>
        <vt:i4>16</vt:i4>
      </vt:variant>
    </vt:vector>
  </HeadingPairs>
  <TitlesOfParts>
    <vt:vector size="29" baseType="lpstr">
      <vt:lpstr>Arial</vt:lpstr>
      <vt:lpstr>SimSun</vt:lpstr>
      <vt:lpstr>Wingdings</vt:lpstr>
      <vt:lpstr>Times New Roman</vt:lpstr>
      <vt:lpstr>Arial</vt:lpstr>
      <vt:lpstr>Microsoft YaHei</vt:lpstr>
      <vt:lpstr>Arial Unicode MS</vt:lpstr>
      <vt:lpstr>Calibri</vt:lpstr>
      <vt:lpstr>Calibri Light</vt:lpstr>
      <vt:lpstr>Office Theme</vt:lpstr>
      <vt:lpstr>2_Office Theme</vt:lpstr>
      <vt:lpstr>4_Office Theme</vt:lpstr>
      <vt:lpstr>1_Office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ASUS</cp:lastModifiedBy>
  <cp:revision>83</cp:revision>
  <dcterms:created xsi:type="dcterms:W3CDTF">2021-05-09T14:16:00Z</dcterms:created>
  <dcterms:modified xsi:type="dcterms:W3CDTF">2021-08-29T16:13:36Z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D2562DADFB214117B1CA1FF764130BD6</vt:lpwstr>
  </property>
  <property fmtid="{D5CDD505-2E9C-101B-9397-08002B2CF9AE}" pid="3" name="KSOProductBuildVer">
    <vt:lpwstr>1033-11.2.0.10265</vt:lpwstr>
  </property>
</Properties>
</file>