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6" r:id="rId4"/>
    <p:sldId id="258" r:id="rId5"/>
    <p:sldId id="263" r:id="rId7"/>
    <p:sldId id="259" r:id="rId8"/>
    <p:sldId id="261" r:id="rId9"/>
    <p:sldId id="260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3" r:id="rId18"/>
    <p:sldId id="274" r:id="rId19"/>
    <p:sldId id="275" r:id="rId20"/>
    <p:sldId id="280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media" Target="../media/media8.mp3"/><Relationship Id="rId4" Type="http://schemas.openxmlformats.org/officeDocument/2006/relationships/audio" Target="../media/media8.mp3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21.png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10.mp3"/><Relationship Id="rId3" Type="http://schemas.openxmlformats.org/officeDocument/2006/relationships/audio" Target="../media/media10.mp3"/><Relationship Id="rId2" Type="http://schemas.openxmlformats.org/officeDocument/2006/relationships/image" Target="../media/image22.png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11.mp3"/><Relationship Id="rId3" Type="http://schemas.openxmlformats.org/officeDocument/2006/relationships/audio" Target="../media/media11.mp3"/><Relationship Id="rId2" Type="http://schemas.openxmlformats.org/officeDocument/2006/relationships/image" Target="../media/image23.png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26.png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.png"/><Relationship Id="rId7" Type="http://schemas.microsoft.com/office/2007/relationships/media" Target="../media/media5.mp3"/><Relationship Id="rId6" Type="http://schemas.openxmlformats.org/officeDocument/2006/relationships/audio" Target="../media/media5.mp3"/><Relationship Id="rId5" Type="http://schemas.openxmlformats.org/officeDocument/2006/relationships/image" Target="../media/image15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7.mp3"/><Relationship Id="rId3" Type="http://schemas.openxmlformats.org/officeDocument/2006/relationships/audio" Target="../media/media7.mp3"/><Relationship Id="rId2" Type="http://schemas.openxmlformats.org/officeDocument/2006/relationships/image" Target="../media/image18.png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1" y="0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1+2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2"/>
            <a:ext cx="8712968" cy="266429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654" y="3051576"/>
            <a:ext cx="6096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1+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99993" y="35068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8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09190"/>
            <a:ext cx="8640960" cy="30078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6843" y="3340605"/>
            <a:ext cx="7200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FF"/>
                </a:solidFill>
              </a:rPr>
              <a:t>tươi</a:t>
            </a:r>
            <a:endParaRPr lang="en-US" b="1" dirty="0">
              <a:solidFill>
                <a:srgbClr val="FF00FF"/>
              </a:solidFill>
            </a:endParaRPr>
          </a:p>
        </p:txBody>
      </p:sp>
      <p:pic>
        <p:nvPicPr>
          <p:cNvPr id="5" name="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5214" y="443711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938" y="1304"/>
            <a:ext cx="136815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09190"/>
            <a:ext cx="8640960" cy="2719810"/>
          </a:xfrm>
          <a:prstGeom prst="rect">
            <a:avLst/>
          </a:prstGeom>
        </p:spPr>
      </p:pic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37538" y="36450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1304"/>
            <a:ext cx="201622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3+ 4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09190"/>
            <a:ext cx="8136904" cy="3655914"/>
          </a:xfrm>
          <a:prstGeom prst="rect">
            <a:avLst/>
          </a:prstGeom>
        </p:spPr>
      </p:pic>
      <p:pic>
        <p:nvPicPr>
          <p:cNvPr id="3" name="C3+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3912" y="530120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78566">
            <a:off x="2843808" y="1311719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Cả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bài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3" name="Picture 2" descr="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31" b="11095"/>
          <a:stretch>
            <a:fillRect/>
          </a:stretch>
        </p:blipFill>
        <p:spPr bwMode="auto">
          <a:xfrm>
            <a:off x="2" y="2852936"/>
            <a:ext cx="9143999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UOC MO A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4088" y="14224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752" y="6357918"/>
            <a:ext cx="421196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VẬN DỤNG-SÁNG TẠO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21230666">
            <a:off x="1907704" y="1484786"/>
            <a:ext cx="4147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 err="1">
                <a:solidFill>
                  <a:srgbClr val="FF0000"/>
                </a:solidFill>
              </a:rPr>
              <a:t>Hát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với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các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hình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thức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Picture 4" descr="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31" b="11095"/>
          <a:stretch>
            <a:fillRect/>
          </a:stretch>
        </p:blipFill>
        <p:spPr bwMode="auto">
          <a:xfrm>
            <a:off x="2" y="2564904"/>
            <a:ext cx="9143999" cy="379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48264" y="-917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2708920"/>
            <a:ext cx="8928992" cy="16561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277117">
            <a:off x="1387059" y="1592277"/>
            <a:ext cx="498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nhịp</a:t>
            </a:r>
            <a:r>
              <a:rPr lang="en-US" sz="2400" dirty="0" smtClean="0">
                <a:solidFill>
                  <a:srgbClr val="FF0000"/>
                </a:solidFill>
              </a:rPr>
              <a:t> chia </a:t>
            </a:r>
            <a:r>
              <a:rPr lang="en-US" sz="2400" dirty="0" err="1" smtClean="0">
                <a:solidFill>
                  <a:srgbClr val="FF0000"/>
                </a:solidFill>
              </a:rPr>
              <a:t>đôi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4" y="436510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1" y="4365108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10" y="4278081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388241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8" y="4390880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4421084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53" y="4421084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28" y="4604534"/>
            <a:ext cx="603639" cy="4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277117">
            <a:off x="1298222" y="1251493"/>
            <a:ext cx="54105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về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chất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âm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nhạc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nội</a:t>
            </a:r>
            <a:r>
              <a:rPr lang="en-US" sz="3200" dirty="0" smtClean="0">
                <a:solidFill>
                  <a:srgbClr val="FF0000"/>
                </a:solidFill>
              </a:rPr>
              <a:t> dung, </a:t>
            </a:r>
            <a:r>
              <a:rPr lang="en-US" sz="3200" dirty="0" err="1" smtClean="0">
                <a:solidFill>
                  <a:srgbClr val="FF0000"/>
                </a:solidFill>
              </a:rPr>
              <a:t>thái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3501008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OC MO A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1960" y="51571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2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MV DANCE HOẠT HÌNH - CÙNG KUN CHÀO NGÀY MỚ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2" y="408376"/>
            <a:ext cx="5256584" cy="3884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548680"/>
            <a:ext cx="453650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 ĐỘNG THEO BÀI CHÀO NGÀY MỚI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5" y="2375400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au chuyen uoc m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2" y="404668"/>
            <a:ext cx="5256584" cy="38884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63889" y="411182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Xem</a:t>
            </a:r>
            <a:r>
              <a:rPr lang="en-US" sz="1600" dirty="0" smtClean="0"/>
              <a:t> song video </a:t>
            </a:r>
            <a:r>
              <a:rPr lang="en-US" sz="1600" dirty="0" err="1" smtClean="0"/>
              <a:t>hỏi</a:t>
            </a:r>
            <a:r>
              <a:rPr lang="en-US" sz="1600" dirty="0" smtClean="0"/>
              <a:t> </a:t>
            </a:r>
            <a:r>
              <a:rPr lang="en-US" sz="1600" dirty="0" err="1" smtClean="0"/>
              <a:t>nội</a:t>
            </a:r>
            <a:r>
              <a:rPr lang="en-US" sz="1600" dirty="0" smtClean="0"/>
              <a:t> dung </a:t>
            </a:r>
            <a:r>
              <a:rPr lang="en-US" sz="1600" dirty="0" err="1" smtClean="0"/>
              <a:t>câu</a:t>
            </a:r>
            <a:r>
              <a:rPr lang="en-US" sz="1600" dirty="0" smtClean="0"/>
              <a:t> </a:t>
            </a:r>
            <a:r>
              <a:rPr lang="en-US" sz="1600" dirty="0" err="1" smtClean="0"/>
              <a:t>chuyện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25" y="2448284"/>
            <a:ext cx="4034444" cy="16518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252536" y="4"/>
            <a:ext cx="9865096" cy="247998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</a:rPr>
              <a:t>ÂM NHẠC LỚP 5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istrator\Desktop\butterfly_87je9yd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8" y="2664425"/>
            <a:ext cx="1319209" cy="131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hinh nen dep pp\HIH NG NGHEP BAI G\img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9337"/>
            <a:ext cx="3888432" cy="219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8067" y="892064"/>
            <a:ext cx="1462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TIẾT:12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141528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HỌC HÁT BÀI: ƯỚC MƠ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800" y="1938504"/>
            <a:ext cx="653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GIỚI THIỆU KHUÔNG NHẠC, DÒNG KẺ PHỤ, KHÓA SOL, NỐT NHẠC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375563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YÊU CUỘC SỐNG THANH BÌNH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2" y="439807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NỘI DUNG 1: HỌC HÁT BÀI ƯỚC MƠ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HĐ: TÌM HIỂU-KHÁM PHÁ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6" name="Picture 5" descr="khadi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1086138"/>
            <a:ext cx="5112568" cy="5295190"/>
          </a:xfrm>
          <a:prstGeom prst="rect">
            <a:avLst/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80" y="1916832"/>
            <a:ext cx="295087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67301" y="1301975"/>
            <a:ext cx="3009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00FF"/>
                </a:solidFill>
                <a:latin typeface=".VnTifani HeavyH" panose="020B7200000000000000" pitchFamily="34" charset="0"/>
              </a:rPr>
              <a:t>V</a:t>
            </a:r>
            <a:r>
              <a:rPr lang="en-US" b="1" dirty="0" smtClean="0">
                <a:solidFill>
                  <a:srgbClr val="FF00FF"/>
                </a:solidFill>
                <a:latin typeface="vntime"/>
              </a:rPr>
              <a:t>ẠN </a:t>
            </a:r>
            <a:r>
              <a:rPr lang="en-US" b="1" dirty="0">
                <a:solidFill>
                  <a:srgbClr val="FF00FF"/>
                </a:solidFill>
                <a:latin typeface="vntime"/>
              </a:rPr>
              <a:t>LÝ TRƯỜNG THÀNH</a:t>
            </a:r>
            <a:endParaRPr lang="en-US" b="1" dirty="0">
              <a:solidFill>
                <a:srgbClr val="FF00FF"/>
              </a:solidFill>
              <a:latin typeface="vntim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" y="102305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Hát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mẫu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31" b="11095"/>
          <a:stretch>
            <a:fillRect/>
          </a:stretch>
        </p:blipFill>
        <p:spPr bwMode="auto">
          <a:xfrm>
            <a:off x="539554" y="953158"/>
            <a:ext cx="6984776" cy="564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24630" y="102304"/>
            <a:ext cx="43113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AU" sz="2800" b="1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HỌC HÁT: BÀI ƯỚC MƠ</a:t>
            </a:r>
            <a:endParaRPr lang="en-US" sz="2800" dirty="0">
              <a:effectLst/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76058" y="813834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1600" b="1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 TRUNG </a:t>
            </a:r>
            <a:r>
              <a:rPr lang="en-AU" sz="1600" b="1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QUỐC</a:t>
            </a:r>
            <a:endParaRPr lang="en-US" sz="1600" dirty="0" smtClean="0"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  <a:p>
            <a:pPr>
              <a:spcAft>
                <a:spcPts val="0"/>
              </a:spcAft>
            </a:pPr>
            <a:r>
              <a:rPr lang="en-AU" sz="1600" b="1" dirty="0" smtClean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LỜI </a:t>
            </a:r>
            <a:r>
              <a:rPr lang="en-AU" sz="1600" b="1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VIỆT: AN HÒA</a:t>
            </a:r>
            <a:endParaRPr lang="en-US" sz="1600" dirty="0">
              <a:effectLst/>
              <a:latin typeface=".VnTime" panose="020B7200000000000000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5" name="NGHE MAU UOC MO CO LOI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4" y="496621"/>
            <a:ext cx="609600" cy="609600"/>
          </a:xfrm>
          <a:prstGeom prst="rect">
            <a:avLst/>
          </a:prstGeom>
        </p:spPr>
      </p:pic>
      <p:pic>
        <p:nvPicPr>
          <p:cNvPr id="6" name="UOC MO Am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61176" y="-917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4" y="14"/>
            <a:ext cx="20882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899198"/>
            <a:ext cx="887284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err="1" smtClean="0">
                <a:solidFill>
                  <a:schemeClr val="bg1"/>
                </a:solidFill>
                <a:latin typeface="NhacCuaTui"/>
              </a:rPr>
              <a:t>Câu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1: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Gió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vờn cánh hoa bay giữa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trời,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đ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àn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bướm xinh dạo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chơi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.</a:t>
            </a:r>
            <a:br>
              <a:rPr lang="vi-VN" sz="2000" dirty="0">
                <a:solidFill>
                  <a:schemeClr val="bg1"/>
                </a:solidFill>
                <a:latin typeface="NhacCuaTui"/>
              </a:rPr>
            </a:br>
            <a:r>
              <a:rPr lang="en-US" sz="2000" dirty="0" err="1" smtClean="0">
                <a:solidFill>
                  <a:schemeClr val="bg1"/>
                </a:solidFill>
                <a:latin typeface="NhacCuaTui"/>
              </a:rPr>
              <a:t>Câu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2: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Trên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cành cây chim ca líu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lo,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n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hư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hát lên bao lời mong chờ.</a:t>
            </a:r>
            <a:br>
              <a:rPr lang="vi-VN" sz="2000" dirty="0">
                <a:solidFill>
                  <a:schemeClr val="bg1"/>
                </a:solidFill>
                <a:latin typeface="NhacCuaTui"/>
              </a:rPr>
            </a:br>
            <a:r>
              <a:rPr lang="en-US" sz="2000" dirty="0" err="1" smtClean="0">
                <a:solidFill>
                  <a:schemeClr val="bg1"/>
                </a:solidFill>
                <a:latin typeface="NhacCuaTui"/>
              </a:rPr>
              <a:t>Câu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3: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Em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khao khát ước mơ khắp nơi bình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yên,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NhacCuaTui"/>
              </a:rPr>
              <a:t>c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uộc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sống tươi đẹp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thêm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.</a:t>
            </a:r>
            <a:br>
              <a:rPr lang="vi-VN" sz="2000" dirty="0">
                <a:solidFill>
                  <a:schemeClr val="bg1"/>
                </a:solidFill>
                <a:latin typeface="NhacCuaTui"/>
              </a:rPr>
            </a:br>
            <a:r>
              <a:rPr lang="en-US" sz="2000" dirty="0" err="1" smtClean="0">
                <a:solidFill>
                  <a:schemeClr val="bg1"/>
                </a:solidFill>
                <a:latin typeface="NhacCuaTui"/>
              </a:rPr>
              <a:t>Câu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4: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Cho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đàn em tung tăng múa 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ca,</a:t>
            </a:r>
            <a:r>
              <a:rPr lang="en-US" sz="2000" dirty="0" smtClean="0">
                <a:solidFill>
                  <a:schemeClr val="bg1"/>
                </a:solidFill>
                <a:latin typeface="NhacCuaTui"/>
              </a:rPr>
              <a:t> t</a:t>
            </a:r>
            <a:r>
              <a:rPr lang="vi-VN" sz="2000" dirty="0" smtClean="0">
                <a:solidFill>
                  <a:schemeClr val="bg1"/>
                </a:solidFill>
                <a:latin typeface="NhacCuaTui"/>
              </a:rPr>
              <a:t>rong </a:t>
            </a:r>
            <a:r>
              <a:rPr lang="vi-VN" sz="2000" dirty="0">
                <a:solidFill>
                  <a:schemeClr val="bg1"/>
                </a:solidFill>
                <a:latin typeface="NhacCuaTui"/>
              </a:rPr>
              <a:t>nắng xuân tươi đẹp muôn nhà.</a:t>
            </a:r>
            <a:endParaRPr lang="vi-VN" sz="2000" dirty="0">
              <a:solidFill>
                <a:schemeClr val="bg1"/>
              </a:solidFill>
              <a:latin typeface="NhacCuaTui"/>
            </a:endParaRPr>
          </a:p>
          <a:p>
            <a:pPr>
              <a:lnSpc>
                <a:spcPct val="200000"/>
              </a:lnSpc>
            </a:pPr>
            <a:br>
              <a:rPr lang="vi-VN" sz="2000" dirty="0">
                <a:solidFill>
                  <a:schemeClr val="bg1"/>
                </a:solidFill>
                <a:latin typeface="NhacCuaTui"/>
              </a:rPr>
            </a:br>
            <a:r>
              <a:rPr lang="en-US" dirty="0" smtClean="0">
                <a:solidFill>
                  <a:schemeClr val="bg1"/>
                </a:solidFill>
                <a:latin typeface="NhacCuaTui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9608"/>
            <a:ext cx="145790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2161" y="4725157"/>
            <a:ext cx="38884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THỰC HÀNH-LUYỆN TẬP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6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640960" cy="1800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211961" y="1196752"/>
            <a:ext cx="57606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804249" y="1484784"/>
            <a:ext cx="57606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7946" y="0"/>
            <a:ext cx="14401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</a:rPr>
              <a:t> 2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052736"/>
            <a:ext cx="8640959" cy="1512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480674">
            <a:off x="5032457" y="2189272"/>
            <a:ext cx="30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ư</a:t>
            </a:r>
            <a:endParaRPr lang="en-US" sz="2000" b="1" dirty="0"/>
          </a:p>
        </p:txBody>
      </p:sp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860</Words>
  <Application>WPS Presentation</Application>
  <PresentationFormat>On-screen Show (4:3)</PresentationFormat>
  <Paragraphs>67</Paragraphs>
  <Slides>19</Slides>
  <Notes>2</Notes>
  <HiddenSlides>0</HiddenSlides>
  <MMClips>14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.VnTifani HeavyH</vt:lpstr>
      <vt:lpstr>vntime</vt:lpstr>
      <vt:lpstr>Segoe Print</vt:lpstr>
      <vt:lpstr>Times New Roman</vt:lpstr>
      <vt:lpstr>.VnTime</vt:lpstr>
      <vt:lpstr>NhacCuaTui</vt:lpstr>
      <vt:lpstr>Microsoft YaHei</vt:lpstr>
      <vt:lpstr>Arial Unicode MS</vt:lpstr>
      <vt:lpstr>Calibri</vt:lpstr>
      <vt:lpstr>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61</cp:revision>
  <dcterms:created xsi:type="dcterms:W3CDTF">2021-05-09T14:16:00Z</dcterms:created>
  <dcterms:modified xsi:type="dcterms:W3CDTF">2021-08-29T16:14:28Z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872CC97DCA794492A15BA8F00790290C</vt:lpwstr>
  </property>
  <property fmtid="{D5CDD505-2E9C-101B-9397-08002B2CF9AE}" pid="3" name="KSOProductBuildVer">
    <vt:lpwstr>1033-11.2.0.10265</vt:lpwstr>
  </property>
</Properties>
</file>