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81" r:id="rId3"/>
    <p:sldId id="294" r:id="rId4"/>
    <p:sldId id="297" r:id="rId5"/>
    <p:sldId id="292" r:id="rId6"/>
    <p:sldId id="296" r:id="rId7"/>
    <p:sldId id="295" r:id="rId9"/>
    <p:sldId id="300" r:id="rId10"/>
    <p:sldId id="301" r:id="rId11"/>
    <p:sldId id="302" r:id="rId12"/>
    <p:sldId id="303" r:id="rId13"/>
    <p:sldId id="304" r:id="rId14"/>
    <p:sldId id="316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298" r:id="rId26"/>
    <p:sldId id="315" r:id="rId27"/>
    <p:sldId id="299" r:id="rId28"/>
    <p:sldId id="290" r:id="rId29"/>
    <p:sldId id="291" r:id="rId30"/>
  </p:sldIdLst>
  <p:sldSz cx="12192000" cy="6858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libri Light" panose="020F0302020204030204" charset="0"/>
      <p:regular r:id="rId38"/>
      <p: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6600FF"/>
    <a:srgbClr val="660033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1203" autoAdjust="0"/>
  </p:normalViewPr>
  <p:slideViewPr>
    <p:cSldViewPr snapToGrid="0">
      <p:cViewPr>
        <p:scale>
          <a:sx n="74" d="100"/>
          <a:sy n="74" d="100"/>
        </p:scale>
        <p:origin x="-1830" y="-9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font" Target="fonts/font6.fntdata"/><Relationship Id="rId38" Type="http://schemas.openxmlformats.org/officeDocument/2006/relationships/font" Target="fonts/font5.fntdata"/><Relationship Id="rId37" Type="http://schemas.openxmlformats.org/officeDocument/2006/relationships/font" Target="fonts/font4.fntdata"/><Relationship Id="rId36" Type="http://schemas.openxmlformats.org/officeDocument/2006/relationships/font" Target="fonts/font3.fntdata"/><Relationship Id="rId35" Type="http://schemas.openxmlformats.org/officeDocument/2006/relationships/font" Target="fonts/font2.fntdata"/><Relationship Id="rId34" Type="http://schemas.openxmlformats.org/officeDocument/2006/relationships/font" Target="fonts/font1.fntdata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D5BE0-0F78-4251-8B26-C3637952B1C3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8.mp3"/><Relationship Id="rId2" Type="http://schemas.openxmlformats.org/officeDocument/2006/relationships/audio" Target="../media/media8.mp3"/><Relationship Id="rId1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9.mp3"/><Relationship Id="rId2" Type="http://schemas.openxmlformats.org/officeDocument/2006/relationships/audio" Target="../media/media9.mp3"/><Relationship Id="rId1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10.mp3"/><Relationship Id="rId2" Type="http://schemas.openxmlformats.org/officeDocument/2006/relationships/audio" Target="../media/media10.mp3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11.mp3"/><Relationship Id="rId2" Type="http://schemas.openxmlformats.org/officeDocument/2006/relationships/audio" Target="../media/media11.mp3"/><Relationship Id="rId1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12.mp3"/><Relationship Id="rId2" Type="http://schemas.openxmlformats.org/officeDocument/2006/relationships/audio" Target="../media/media12.mp3"/><Relationship Id="rId1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13.mp3"/><Relationship Id="rId2" Type="http://schemas.openxmlformats.org/officeDocument/2006/relationships/audio" Target="../media/media13.mp3"/><Relationship Id="rId1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14.mp3"/><Relationship Id="rId2" Type="http://schemas.openxmlformats.org/officeDocument/2006/relationships/audio" Target="../media/media14.mp3"/><Relationship Id="rId1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15.mp3"/><Relationship Id="rId2" Type="http://schemas.openxmlformats.org/officeDocument/2006/relationships/audio" Target="../media/media15.mp3"/><Relationship Id="rId1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media" Target="../media/media5.mp3"/><Relationship Id="rId5" Type="http://schemas.openxmlformats.org/officeDocument/2006/relationships/audio" Target="../media/media5.mp3"/><Relationship Id="rId4" Type="http://schemas.openxmlformats.org/officeDocument/2006/relationships/image" Target="../media/image2.png"/><Relationship Id="rId3" Type="http://schemas.microsoft.com/office/2007/relationships/media" Target="../media/media16.mp3"/><Relationship Id="rId2" Type="http://schemas.openxmlformats.org/officeDocument/2006/relationships/audio" Target="../media/media16.mp3"/><Relationship Id="rId1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5.mp3"/><Relationship Id="rId3" Type="http://schemas.openxmlformats.org/officeDocument/2006/relationships/audio" Target="../media/media5.mp3"/><Relationship Id="rId2" Type="http://schemas.openxmlformats.org/officeDocument/2006/relationships/image" Target="../media/image10.jpeg"/><Relationship Id="rId1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.png"/><Relationship Id="rId7" Type="http://schemas.microsoft.com/office/2007/relationships/media" Target="../media/media5.mp3"/><Relationship Id="rId6" Type="http://schemas.openxmlformats.org/officeDocument/2006/relationships/audio" Target="../media/media5.mp3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5.mp3"/><Relationship Id="rId3" Type="http://schemas.openxmlformats.org/officeDocument/2006/relationships/audio" Target="../media/media5.mp3"/><Relationship Id="rId2" Type="http://schemas.openxmlformats.org/officeDocument/2006/relationships/image" Target="../media/image17.png"/><Relationship Id="rId1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0" Type="http://schemas.openxmlformats.org/officeDocument/2006/relationships/notesSlide" Target="../notesSlides/notesSlide5.xml"/><Relationship Id="rId1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5.mp3"/><Relationship Id="rId3" Type="http://schemas.openxmlformats.org/officeDocument/2006/relationships/audio" Target="../media/media5.mp3"/><Relationship Id="rId2" Type="http://schemas.openxmlformats.org/officeDocument/2006/relationships/image" Target="../media/image27.png"/><Relationship Id="rId1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6" Type="http://schemas.microsoft.com/office/2007/relationships/media" Target="../media/media5.mp3"/><Relationship Id="rId5" Type="http://schemas.openxmlformats.org/officeDocument/2006/relationships/audio" Target="../media/media5.mp3"/><Relationship Id="rId4" Type="http://schemas.openxmlformats.org/officeDocument/2006/relationships/image" Target="../media/image7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.png"/><Relationship Id="rId3" Type="http://schemas.microsoft.com/office/2007/relationships/media" Target="../media/media3.mp4"/><Relationship Id="rId2" Type="http://schemas.openxmlformats.org/officeDocument/2006/relationships/video" Target="../media/media3.mp4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microsoft.com/office/2007/relationships/media" Target="../media/media5.mp3"/><Relationship Id="rId6" Type="http://schemas.openxmlformats.org/officeDocument/2006/relationships/audio" Target="../media/media5.mp3"/><Relationship Id="rId5" Type="http://schemas.openxmlformats.org/officeDocument/2006/relationships/image" Target="../media/image2.png"/><Relationship Id="rId4" Type="http://schemas.microsoft.com/office/2007/relationships/media" Target="../media/media4.mp3"/><Relationship Id="rId3" Type="http://schemas.openxmlformats.org/officeDocument/2006/relationships/audio" Target="../media/media4.mp3"/><Relationship Id="rId2" Type="http://schemas.openxmlformats.org/officeDocument/2006/relationships/image" Target="../media/image10.jpe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6.mp3"/><Relationship Id="rId2" Type="http://schemas.openxmlformats.org/officeDocument/2006/relationships/audio" Target="../media/media6.mp3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7.mp3"/><Relationship Id="rId2" Type="http://schemas.openxmlformats.org/officeDocument/2006/relationships/audio" Target="../media/media7.mp3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hac tap chung xuat s - Par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22304" y="4987953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38829" y="0"/>
            <a:ext cx="7408061" cy="1200329"/>
          </a:xfrm>
          <a:prstGeom prst="rect">
            <a:avLst/>
          </a:prstGeom>
        </p:spPr>
        <p:txBody>
          <a:bodyPr wrap="square">
            <a:prstTxWarp prst="textWave2">
              <a:avLst/>
            </a:prstTxWarp>
            <a:spAutoFit/>
          </a:bodyPr>
          <a:lstStyle/>
          <a:p>
            <a:r>
              <a:rPr lang="en-US" sz="3600" b="1" i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Chào mừng quý thầy cô và các bạn học sinh về dự </a:t>
            </a:r>
            <a:r>
              <a:rPr lang="en-US" sz="3600" b="1" i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môn âm </a:t>
            </a:r>
            <a:r>
              <a:rPr lang="en-US" sz="3600" b="1" i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nhạc</a:t>
            </a:r>
            <a:endParaRPr lang="en-US" sz="36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8857" y="2834539"/>
            <a:ext cx="9027885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4400" i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1+2:</a:t>
            </a:r>
            <a:r>
              <a:rPr lang="en-US" sz="4400" i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 là cây nến </a:t>
            </a:r>
            <a:r>
              <a:rPr lang="en-US" sz="44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vàng.Mẹ </a:t>
            </a:r>
            <a:r>
              <a:rPr lang="en-US" sz="44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 cây nến xanh</a:t>
            </a:r>
            <a:endParaRPr lang="en-US" sz="44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C1+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02743" y="477882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6237" y="3005844"/>
            <a:ext cx="7994496" cy="9713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5400" i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3:</a:t>
            </a:r>
            <a:r>
              <a:rPr lang="en-US" sz="54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 là cây nến hồng.</a:t>
            </a:r>
            <a:endParaRPr lang="en-US" sz="54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31771" y="472077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07273" y="2848805"/>
            <a:ext cx="8417689" cy="9713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5400" i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4:</a:t>
            </a:r>
            <a:r>
              <a:rPr lang="en-US" sz="54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 ngọn nến lung linh</a:t>
            </a:r>
            <a:endParaRPr lang="en-US" sz="54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27488" y="418850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3+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02743" y="4982029"/>
            <a:ext cx="6096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91771" y="2465054"/>
            <a:ext cx="9637486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800" i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4800" i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3+4:</a:t>
            </a:r>
            <a:r>
              <a:rPr lang="en-US" sz="48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48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 cây nến </a:t>
            </a:r>
            <a:r>
              <a:rPr lang="en-US" sz="48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hồng. Ba </a:t>
            </a:r>
            <a:r>
              <a:rPr lang="en-US" sz="48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ngọn nến lung linh</a:t>
            </a:r>
            <a:endParaRPr lang="en-US" sz="48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20802" y="2219548"/>
            <a:ext cx="928914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i="1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1+2+3+4:</a:t>
            </a:r>
            <a:r>
              <a:rPr lang="en-US" sz="40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 </a:t>
            </a:r>
            <a:r>
              <a:rPr lang="en-US" sz="40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 cây nến </a:t>
            </a:r>
            <a:r>
              <a:rPr lang="en-US" sz="40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vàng.</a:t>
            </a:r>
            <a:r>
              <a:rPr lang="en-US" sz="40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 là cây nến xanh</a:t>
            </a:r>
            <a:r>
              <a:rPr lang="en-US" sz="40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40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 cây nến hồng</a:t>
            </a:r>
            <a:r>
              <a:rPr lang="en-US" sz="40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 ngọn nến lung linh</a:t>
            </a:r>
            <a:endParaRPr lang="en-US" sz="40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C1+2+3+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70400" y="470625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44915" y="2956622"/>
            <a:ext cx="6096000" cy="11667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6600" i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5:</a:t>
            </a:r>
            <a:r>
              <a:rPr lang="en-US" sz="6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à á a </a:t>
            </a:r>
            <a:r>
              <a:rPr lang="en-US" sz="66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endParaRPr lang="en-US" sz="66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8172" y="4343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5454" y="2759102"/>
            <a:ext cx="9014006" cy="10479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5400" i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6:</a:t>
            </a:r>
            <a:r>
              <a:rPr lang="en-US" sz="54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Thắp sáng một </a:t>
            </a:r>
            <a:r>
              <a:rPr lang="en-US" sz="5400" i="1" u="sng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 </a:t>
            </a:r>
            <a:r>
              <a:rPr lang="en-US" sz="54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đình.</a:t>
            </a:r>
            <a:endParaRPr lang="en-US" sz="54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23658" y="411117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22400" y="2074525"/>
            <a:ext cx="8781143" cy="3724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6600" i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5+6 :</a:t>
            </a:r>
            <a:r>
              <a:rPr lang="en-US" sz="66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à á a </a:t>
            </a:r>
            <a:r>
              <a:rPr lang="en-US" sz="66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sz="6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Thắp sáng một gia đình.</a:t>
            </a:r>
            <a:endParaRPr lang="en-US" sz="66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n-US" sz="66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C5+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64000" y="466271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77786"/>
            <a:ext cx="9158514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 là cây nến </a:t>
            </a:r>
            <a:r>
              <a:rPr lang="en-US" sz="36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vàng. Mẹ </a:t>
            </a:r>
            <a:r>
              <a:rPr lang="en-US" sz="3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 cây nến </a:t>
            </a:r>
            <a:r>
              <a:rPr lang="en-US" sz="36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xanh. Con </a:t>
            </a:r>
            <a:r>
              <a:rPr lang="en-US" sz="3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 cây nến </a:t>
            </a:r>
            <a:r>
              <a:rPr lang="en-US" sz="36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hồng. Ba </a:t>
            </a:r>
            <a:r>
              <a:rPr lang="en-US" sz="3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ngọn nến lung </a:t>
            </a:r>
            <a:r>
              <a:rPr lang="en-US" sz="36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linh.  </a:t>
            </a:r>
            <a:r>
              <a:rPr lang="en-US" sz="3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à á a </a:t>
            </a:r>
            <a:r>
              <a:rPr lang="en-US" sz="36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á.  </a:t>
            </a:r>
            <a:r>
              <a:rPr lang="en-US" sz="3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Thắp sáng một gia đình.</a:t>
            </a:r>
            <a:endParaRPr lang="en-US" sz="36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0515" y="2670629"/>
            <a:ext cx="30625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smtClean="0">
                <a:solidFill>
                  <a:srgbClr val="000066"/>
                </a:solidFill>
              </a:rPr>
              <a:t>CẢ BÀI</a:t>
            </a:r>
            <a:endParaRPr lang="en-US" sz="6600" b="1">
              <a:solidFill>
                <a:srgbClr val="000066"/>
              </a:solidFill>
            </a:endParaRPr>
          </a:p>
        </p:txBody>
      </p:sp>
      <p:pic>
        <p:nvPicPr>
          <p:cNvPr id="6" name="C1DEN6 CA BA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70743" y="5490028"/>
            <a:ext cx="609600" cy="609600"/>
          </a:xfrm>
          <a:prstGeom prst="rect">
            <a:avLst/>
          </a:prstGeom>
        </p:spPr>
      </p:pic>
      <p:pic>
        <p:nvPicPr>
          <p:cNvPr id="7" name="NGON N LL BEAT BGD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12620" y="562755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97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13828" y="5279106"/>
            <a:ext cx="6778172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i="1" smtClean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Gv HD HS hát với nhạc nền sao chop đúng giai điệu, sắc thái, sửa chỗ sai cho HS với các hình thức: Lớp tổ , cá nhân, nhóm, nối tiếp…</a:t>
            </a:r>
            <a:endParaRPr lang="en-US" sz="2800" i="1">
              <a:solidFill>
                <a:srgbClr val="00006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99" y="271341"/>
            <a:ext cx="5435129" cy="34007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93486" y="1030514"/>
            <a:ext cx="551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4</a:t>
            </a:r>
            <a:endParaRPr lang="en-US" b="1" smtClean="0"/>
          </a:p>
          <a:p>
            <a:r>
              <a:rPr lang="en-US" b="1"/>
              <a:t>4</a:t>
            </a:r>
            <a:endParaRPr lang="en-US" b="1"/>
          </a:p>
        </p:txBody>
      </p:sp>
      <p:pic>
        <p:nvPicPr>
          <p:cNvPr id="2" name="NGON N LL BEAT BG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12686" y="466950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7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8812" y="2113974"/>
            <a:ext cx="9736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FF0000"/>
                </a:solidFill>
              </a:rPr>
              <a:t>- </a:t>
            </a:r>
            <a:r>
              <a:rPr lang="en-US" sz="3200" i="1" dirty="0" err="1" smtClean="0">
                <a:solidFill>
                  <a:srgbClr val="FF0000"/>
                </a:solidFill>
              </a:rPr>
              <a:t>lớp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hát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lại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bài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hát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b="1" i="1" dirty="0" smtClean="0">
                <a:solidFill>
                  <a:srgbClr val="000066"/>
                </a:solidFill>
              </a:rPr>
              <a:t>ƯỚC MƠ </a:t>
            </a:r>
            <a:r>
              <a:rPr lang="en-US" sz="3200" i="1" dirty="0" smtClean="0">
                <a:solidFill>
                  <a:srgbClr val="FF0000"/>
                </a:solidFill>
              </a:rPr>
              <a:t>(</a:t>
            </a:r>
            <a:r>
              <a:rPr lang="en-US" sz="3200" i="1" dirty="0" err="1" smtClean="0">
                <a:solidFill>
                  <a:srgbClr val="FF0000"/>
                </a:solidFill>
              </a:rPr>
              <a:t>Ktbc</a:t>
            </a:r>
            <a:r>
              <a:rPr lang="en-US" sz="3200" i="1" dirty="0" smtClean="0">
                <a:solidFill>
                  <a:srgbClr val="FF0000"/>
                </a:solidFill>
              </a:rPr>
              <a:t>) </a:t>
            </a:r>
            <a:r>
              <a:rPr lang="en-US" sz="3200" i="1" dirty="0" err="1" smtClean="0">
                <a:solidFill>
                  <a:srgbClr val="FF0000"/>
                </a:solidFill>
              </a:rPr>
              <a:t>để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khởi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động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giọng</a:t>
            </a:r>
            <a:endParaRPr lang="en-US" sz="3200" i="1" dirty="0">
              <a:solidFill>
                <a:srgbClr val="FF0000"/>
              </a:solidFill>
            </a:endParaRPr>
          </a:p>
        </p:txBody>
      </p:sp>
      <p:pic>
        <p:nvPicPr>
          <p:cNvPr id="3" name="KHUC NHAC MUA X BEAT BG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78964" y="5237813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56090" y="0"/>
            <a:ext cx="4121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</a:rPr>
              <a:t>HĐ: KHỞI ĐỘNG</a:t>
            </a:r>
            <a:endParaRPr lang="en-US" sz="40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21302533">
            <a:off x="6189590" y="4378348"/>
            <a:ext cx="5405489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i="1" smtClean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Gv làm mẫu sau đó HD HS hát gõ đệm theo tiết tâu với các hình thức: Lớp, tổ , cá nhân, nhóm, nối tiếp…</a:t>
            </a:r>
            <a:endParaRPr lang="en-US" sz="2800" i="1">
              <a:solidFill>
                <a:srgbClr val="00006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 rot="21382613">
            <a:off x="1014665" y="750560"/>
            <a:ext cx="10711765" cy="2047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 là cây nến </a:t>
            </a:r>
            <a:r>
              <a:rPr lang="en-US" sz="32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vàng. Mẹ </a:t>
            </a:r>
            <a:r>
              <a:rPr lang="en-US" sz="32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 cây nến </a:t>
            </a:r>
            <a:r>
              <a:rPr lang="en-US" sz="32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xanh. Con là </a:t>
            </a:r>
            <a:r>
              <a:rPr lang="en-US" sz="32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 nến </a:t>
            </a:r>
            <a:r>
              <a:rPr lang="en-US" sz="32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hồng. </a:t>
            </a:r>
            <a:endParaRPr lang="en-US" sz="3200" i="1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n-US" sz="3200" i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2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ngọn nến lung </a:t>
            </a:r>
            <a:r>
              <a:rPr lang="en-US" sz="32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linh.  </a:t>
            </a:r>
            <a:r>
              <a:rPr lang="en-US" sz="32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2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à  á   a  á.  </a:t>
            </a:r>
            <a:r>
              <a:rPr lang="en-US" sz="32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Thắp sáng một gia đình.</a:t>
            </a:r>
            <a:endParaRPr lang="en-US" sz="32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129">
            <a:off x="1174341" y="2880482"/>
            <a:ext cx="467190" cy="1077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129">
            <a:off x="1941197" y="2783167"/>
            <a:ext cx="467190" cy="10773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129">
            <a:off x="2665376" y="2729006"/>
            <a:ext cx="467190" cy="107733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129">
            <a:off x="5920753" y="2435719"/>
            <a:ext cx="467190" cy="107733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129">
            <a:off x="5540194" y="2485904"/>
            <a:ext cx="467190" cy="107733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129">
            <a:off x="4967225" y="2485904"/>
            <a:ext cx="467190" cy="1077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129">
            <a:off x="4206243" y="2582945"/>
            <a:ext cx="467190" cy="107733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129">
            <a:off x="3368686" y="2659235"/>
            <a:ext cx="467190" cy="107733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129">
            <a:off x="10718923" y="2098649"/>
            <a:ext cx="467190" cy="107733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129">
            <a:off x="10015613" y="2161842"/>
            <a:ext cx="467190" cy="107733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129">
            <a:off x="9354217" y="2187551"/>
            <a:ext cx="467190" cy="107733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129">
            <a:off x="8375325" y="2215920"/>
            <a:ext cx="467190" cy="107733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129">
            <a:off x="7607880" y="2315748"/>
            <a:ext cx="467190" cy="107733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129">
            <a:off x="6831331" y="2354837"/>
            <a:ext cx="467190" cy="107733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129">
            <a:off x="6417962" y="2409705"/>
            <a:ext cx="467190" cy="10773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9736">
            <a:off x="4507480" y="1358171"/>
            <a:ext cx="372717" cy="97035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8140">
            <a:off x="7954895" y="1113504"/>
            <a:ext cx="353039" cy="97354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1892">
            <a:off x="3605910" y="1470012"/>
            <a:ext cx="402145" cy="9494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1892">
            <a:off x="2881523" y="1556775"/>
            <a:ext cx="402145" cy="87760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1892">
            <a:off x="2227649" y="1620121"/>
            <a:ext cx="402145" cy="86233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1892">
            <a:off x="1686441" y="1691412"/>
            <a:ext cx="402145" cy="86774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1892">
            <a:off x="1037056" y="1735413"/>
            <a:ext cx="402145" cy="80690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9736">
            <a:off x="4993506" y="1318424"/>
            <a:ext cx="372717" cy="97035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9736">
            <a:off x="6998922" y="1200714"/>
            <a:ext cx="372717" cy="97035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9736">
            <a:off x="6248345" y="1278238"/>
            <a:ext cx="372717" cy="97035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9736">
            <a:off x="5559882" y="1285254"/>
            <a:ext cx="372717" cy="97035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8140">
            <a:off x="9165404" y="1149834"/>
            <a:ext cx="353039" cy="97354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8140">
            <a:off x="9766024" y="1050211"/>
            <a:ext cx="353039" cy="97354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8140">
            <a:off x="10516601" y="1024502"/>
            <a:ext cx="353039" cy="97354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8140">
            <a:off x="8572239" y="1159236"/>
            <a:ext cx="353039" cy="973545"/>
          </a:xfrm>
          <a:prstGeom prst="rect">
            <a:avLst/>
          </a:prstGeom>
        </p:spPr>
      </p:pic>
      <p:pic>
        <p:nvPicPr>
          <p:cNvPr id="39" name="NGON N LL BEAT BG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12686" y="4669506"/>
            <a:ext cx="609600" cy="609600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 rot="21305690">
            <a:off x="2004113" y="547348"/>
            <a:ext cx="3526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srgbClr val="002060"/>
                </a:solidFill>
              </a:rPr>
              <a:t>HĐ: </a:t>
            </a:r>
            <a:r>
              <a:rPr lang="en-US" sz="2400" b="1" dirty="0" smtClean="0">
                <a:solidFill>
                  <a:srgbClr val="002060"/>
                </a:solidFill>
              </a:rPr>
              <a:t>VẬN DỤNG SÁNG TẠO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76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cyberlinkpc\Desktop\SLIDE BÀI GIẢNG\HÌNH TIẾT TẤU 1,2,3\Hình tiết tấu 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3395">
            <a:off x="5383531" y="1725060"/>
            <a:ext cx="6464957" cy="339548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99886" y="856343"/>
            <a:ext cx="99858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-</a:t>
            </a:r>
            <a:r>
              <a:rPr lang="en-US" sz="4400" smtClean="0">
                <a:solidFill>
                  <a:srgbClr val="000066"/>
                </a:solidFill>
              </a:rPr>
              <a:t>GV làm mẫu hình tiết tấu dưới sau đó HD HS làm thuần thục</a:t>
            </a:r>
            <a:endParaRPr lang="en-US" sz="440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21102889">
            <a:off x="1129663" y="798284"/>
            <a:ext cx="30649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-</a:t>
            </a:r>
            <a:r>
              <a:rPr lang="en-US" sz="3200" smtClean="0">
                <a:solidFill>
                  <a:srgbClr val="000066"/>
                </a:solidFill>
              </a:rPr>
              <a:t>GV làm mẫu vào bài hát sau đó HD HS hát với gõ phách với âm hình đã HD</a:t>
            </a:r>
            <a:endParaRPr lang="en-US" sz="3200">
              <a:solidFill>
                <a:srgbClr val="000066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 rot="21445114">
            <a:off x="4778095" y="-52535"/>
            <a:ext cx="8071449" cy="6642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1000"/>
              </a:spcAft>
            </a:pPr>
            <a:r>
              <a:rPr lang="en-US" sz="3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1: </a:t>
            </a:r>
            <a:r>
              <a:rPr lang="en-US" sz="3200" b="1" u="sng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  </a:t>
            </a:r>
            <a:r>
              <a:rPr lang="en-US" sz="3200" b="1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nến </a:t>
            </a:r>
            <a:r>
              <a:rPr lang="en-US" sz="3200" b="1" u="sng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u="sng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Aft>
                <a:spcPts val="1000"/>
              </a:spcAft>
            </a:pP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 :</a:t>
            </a:r>
            <a:r>
              <a:rPr lang="en-US" sz="3200" b="1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là    </a:t>
            </a:r>
            <a:r>
              <a:rPr lang="en-US" sz="3200" b="1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nến  </a:t>
            </a:r>
            <a:r>
              <a:rPr lang="en-US" sz="3200" b="1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Aft>
                <a:spcPts val="1000"/>
              </a:spcAft>
            </a:pP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3:</a:t>
            </a: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  </a:t>
            </a: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    </a:t>
            </a: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nến  </a:t>
            </a: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endParaRPr lang="en-US" sz="320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Aft>
                <a:spcPts val="1000"/>
              </a:spcAft>
            </a:pP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4: </a:t>
            </a:r>
            <a:r>
              <a:rPr lang="en-US" sz="3200" b="1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ngọn </a:t>
            </a:r>
            <a:r>
              <a:rPr lang="en-US" sz="3200" b="1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nến</a:t>
            </a: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lung</a:t>
            </a: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Aft>
                <a:spcPts val="1000"/>
              </a:spcAft>
            </a:pP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5: </a:t>
            </a:r>
            <a:r>
              <a:rPr lang="en-US" sz="3200" b="1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à       </a:t>
            </a: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sz="3200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     </a:t>
            </a:r>
            <a:r>
              <a:rPr lang="en-US" sz="3200" b="1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en-US" sz="32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Aft>
                <a:spcPts val="1000"/>
              </a:spcAft>
            </a:pP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6: </a:t>
            </a:r>
            <a:r>
              <a:rPr lang="en-US" sz="3200" b="1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Thắp</a:t>
            </a:r>
            <a:r>
              <a:rPr lang="en-US" sz="3200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gia  </a:t>
            </a:r>
            <a:r>
              <a:rPr lang="en-US" sz="3200" b="1" u="sng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2529">
            <a:off x="5427437" y="666431"/>
            <a:ext cx="6772766" cy="7489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5322">
            <a:off x="5429599" y="1909793"/>
            <a:ext cx="6772766" cy="6924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2529">
            <a:off x="5406577" y="2979229"/>
            <a:ext cx="6772766" cy="6491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2529">
            <a:off x="5584966" y="4012998"/>
            <a:ext cx="6772766" cy="7352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2529">
            <a:off x="5578404" y="5116355"/>
            <a:ext cx="6772766" cy="6310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2529">
            <a:off x="5817891" y="6408386"/>
            <a:ext cx="6772766" cy="631077"/>
          </a:xfrm>
          <a:prstGeom prst="rect">
            <a:avLst/>
          </a:prstGeom>
        </p:spPr>
      </p:pic>
      <p:pic>
        <p:nvPicPr>
          <p:cNvPr id="11" name="NGON N LL BEAT BG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56229" y="420504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7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394">
            <a:off x="5313683" y="949844"/>
            <a:ext cx="6193507" cy="557618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1419">
            <a:off x="8637281" y="2377333"/>
            <a:ext cx="2258079" cy="92831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5976">
            <a:off x="5648634" y="2942178"/>
            <a:ext cx="2147801" cy="78706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6942">
            <a:off x="9201323" y="5146439"/>
            <a:ext cx="2111106" cy="89551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8393">
            <a:off x="6046910" y="5621983"/>
            <a:ext cx="2106094" cy="83986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 rot="21059266">
            <a:off x="924857" y="1365621"/>
            <a:ext cx="4404677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i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 chơi: Gọi lần lượt vài HS xem ảnh mẫu sau đó chọn lần lượt 4 bức ảnh đã bị đảo lộn ghép vào sao cho đúng nhất với ảnh mẫu</a:t>
            </a:r>
            <a:endParaRPr lang="en-US" sz="2400" i="1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21357712">
            <a:off x="1386269" y="278810"/>
            <a:ext cx="6125029" cy="584775"/>
          </a:xfrm>
          <a:prstGeom prst="rect">
            <a:avLst/>
          </a:prstGeom>
          <a:noFill/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en-US" sz="3200" b="1" smtClean="0">
                <a:solidFill>
                  <a:srgbClr val="000066"/>
                </a:solidFill>
              </a:rPr>
              <a:t>TRÒ CHƠI: Ghép tranh gia đình</a:t>
            </a:r>
            <a:endParaRPr lang="en-US" sz="3200" b="1">
              <a:solidFill>
                <a:srgbClr val="000066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20763762">
            <a:off x="9171953" y="5126339"/>
            <a:ext cx="1444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</a:rPr>
              <a:t>4</a:t>
            </a:r>
            <a:endParaRPr lang="en-US" sz="5400" b="1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20858270">
            <a:off x="8626308" y="2579168"/>
            <a:ext cx="1444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</a:rPr>
              <a:t>2</a:t>
            </a:r>
            <a:endParaRPr lang="en-US" sz="5400" b="1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21100136">
            <a:off x="7240444" y="2532092"/>
            <a:ext cx="1444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FF0000"/>
                </a:solidFill>
              </a:rPr>
              <a:t>1</a:t>
            </a:r>
            <a:endParaRPr lang="en-US" sz="5400" b="1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21129027">
            <a:off x="6055660" y="5720888"/>
            <a:ext cx="1444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</a:rPr>
              <a:t>3</a:t>
            </a:r>
            <a:endParaRPr lang="en-US" sz="5400" b="1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6459">
            <a:off x="7303361" y="488596"/>
            <a:ext cx="1081208" cy="7489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7520">
            <a:off x="1360472" y="2779149"/>
            <a:ext cx="3393776" cy="47918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7" name="TextBox 26"/>
          <p:cNvSpPr txBox="1"/>
          <p:nvPr/>
        </p:nvSpPr>
        <p:spPr>
          <a:xfrm rot="21175487">
            <a:off x="710384" y="3703361"/>
            <a:ext cx="1444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FF0000"/>
                </a:solidFill>
              </a:rPr>
              <a:t>1</a:t>
            </a:r>
            <a:endParaRPr lang="en-US" sz="5400" b="1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1075149">
            <a:off x="3004053" y="3264699"/>
            <a:ext cx="1444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</a:rPr>
              <a:t>3</a:t>
            </a:r>
            <a:endParaRPr lang="en-US" sz="5400" b="1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21051113">
            <a:off x="905218" y="5903543"/>
            <a:ext cx="1444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</a:rPr>
              <a:t>2</a:t>
            </a:r>
            <a:endParaRPr lang="en-US" sz="5400" b="1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1061107">
            <a:off x="3218232" y="5518268"/>
            <a:ext cx="1444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FF0000"/>
                </a:solidFill>
              </a:rPr>
              <a:t>4</a:t>
            </a:r>
            <a:endParaRPr lang="en-US" sz="5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143" y="4818743"/>
            <a:ext cx="1669143" cy="187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9153" y="322110"/>
            <a:ext cx="1444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</a:rPr>
              <a:t>4</a:t>
            </a:r>
            <a:endParaRPr lang="en-US" sz="5400" b="1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1610" y="5148110"/>
            <a:ext cx="1444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</a:rPr>
              <a:t>2</a:t>
            </a:r>
            <a:endParaRPr lang="en-US" sz="5400" b="1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26296" y="322110"/>
            <a:ext cx="1444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</a:rPr>
              <a:t>1</a:t>
            </a:r>
            <a:endParaRPr lang="en-US" sz="5400" b="1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58524" y="5296878"/>
            <a:ext cx="1444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</a:rPr>
              <a:t>3</a:t>
            </a:r>
            <a:endParaRPr lang="en-US" sz="54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5142" y="0"/>
            <a:ext cx="7329714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Hát theo sự phân vai các nhân vật trong bài hát: 1 HS nam hát câu 1, 1 HS nữ hát câu 2, 1 HS khác hát câu 3. Cả lớp hát các câu còn lại.</a:t>
            </a:r>
            <a:endParaRPr lang="en-US" sz="3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179" y="4862286"/>
            <a:ext cx="4586893" cy="1865786"/>
          </a:xfrm>
          <a:prstGeom prst="rect">
            <a:avLst/>
          </a:prstGeom>
        </p:spPr>
      </p:pic>
      <p:pic>
        <p:nvPicPr>
          <p:cNvPr id="10" name="NGON N LL BEAT BG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83467" y="359544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41370" y="246144"/>
            <a:ext cx="78957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smtClean="0">
                <a:solidFill>
                  <a:srgbClr val="000066"/>
                </a:solidFill>
              </a:rPr>
              <a:t>- </a:t>
            </a:r>
            <a:r>
              <a:rPr lang="en-US" sz="4000" b="1" i="1" smtClean="0">
                <a:solidFill>
                  <a:srgbClr val="000066"/>
                </a:solidFill>
              </a:rPr>
              <a:t>Củng cố, dặn dò, nêu giáo dục</a:t>
            </a:r>
            <a:endParaRPr lang="en-US" sz="4000" b="1" i="1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128" y="225147"/>
            <a:ext cx="495300" cy="6680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589" y="5544106"/>
            <a:ext cx="495300" cy="6680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94" y="340972"/>
            <a:ext cx="387539" cy="66800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883483">
            <a:off x="3423698" y="539498"/>
            <a:ext cx="5314066" cy="1200329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en-US" sz="3600" i="1" smtClean="0">
                <a:solidFill>
                  <a:srgbClr val="6600FF"/>
                </a:solidFill>
              </a:rPr>
              <a:t>Chúc thầy cô mạnh khỏe, các em HS chăm ngoan</a:t>
            </a:r>
            <a:endParaRPr lang="en-US" sz="3600" i="1">
              <a:solidFill>
                <a:srgbClr val="6600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805" y="3991603"/>
            <a:ext cx="495300" cy="66800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6976" y="1967034"/>
            <a:ext cx="495300" cy="6680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634" y="2554688"/>
            <a:ext cx="495300" cy="66800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119" y="1633031"/>
            <a:ext cx="495300" cy="66800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94" y="5521986"/>
            <a:ext cx="495300" cy="66800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90" y="4362241"/>
            <a:ext cx="495300" cy="6680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337" y="5580572"/>
            <a:ext cx="495300" cy="66800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83" y="2650079"/>
            <a:ext cx="495300" cy="66800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315" y="5291505"/>
            <a:ext cx="1757495" cy="140011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672" y="5291505"/>
            <a:ext cx="1529272" cy="140011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224" y="3222695"/>
            <a:ext cx="495300" cy="66800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562" y="4370023"/>
            <a:ext cx="495300" cy="66800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008" y="3890702"/>
            <a:ext cx="495300" cy="668007"/>
          </a:xfrm>
          <a:prstGeom prst="rect">
            <a:avLst/>
          </a:prstGeom>
        </p:spPr>
      </p:pic>
      <p:pic>
        <p:nvPicPr>
          <p:cNvPr id="33" name="NGON N LL BEAT BGD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03050" y="3281102"/>
            <a:ext cx="609600" cy="609600"/>
          </a:xfrm>
          <a:prstGeom prst="rect">
            <a:avLst/>
          </a:prstGeom>
        </p:spPr>
      </p:pic>
      <p:pic>
        <p:nvPicPr>
          <p:cNvPr id="22" name="NGON N LL BEAT BGD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24982" y="358889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76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976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Quà tặng cuộc sống - Gia đình là... yêu thương 00_00_16-00_03_4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50858" y="401481"/>
            <a:ext cx="5411038" cy="5635099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  <p:sp>
        <p:nvSpPr>
          <p:cNvPr id="4" name="TextBox 3"/>
          <p:cNvSpPr txBox="1"/>
          <p:nvPr/>
        </p:nvSpPr>
        <p:spPr>
          <a:xfrm rot="21330772">
            <a:off x="1277257" y="798285"/>
            <a:ext cx="39043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- </a:t>
            </a:r>
            <a:r>
              <a:rPr lang="en-US" sz="2800" smtClean="0">
                <a:solidFill>
                  <a:srgbClr val="000066"/>
                </a:solidFill>
              </a:rPr>
              <a:t>GV cho HS xem, nghe VIDEO câu chuyện sau đó hỏi: Bạn BI trong câu chuyện đã làm gì để Bố Mẹ buồn, câu chuyện nói về tình cảm của ai dành cho BI? Sau đó giới thiệu bài mới</a:t>
            </a:r>
            <a:endParaRPr lang="en-US" sz="280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18620" y="1118136"/>
            <a:ext cx="8157028" cy="622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2980" indent="388620" algn="just">
              <a:lnSpc>
                <a:spcPct val="115000"/>
              </a:lnSpc>
              <a:spcAft>
                <a:spcPts val="1000"/>
              </a:spcAft>
            </a:pPr>
            <a:endParaRPr lang="en-US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47222" y="250602"/>
            <a:ext cx="1699824" cy="755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en-US" sz="4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45294" y="1797666"/>
            <a:ext cx="1789272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Ngọc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Lễ</a:t>
            </a:r>
            <a:endParaRPr lang="en-US" sz="2800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88864" y="3244334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>
                <a:solidFill>
                  <a:schemeClr val="bg1"/>
                </a:solidFill>
              </a:rPr>
              <a:t>ĐỀ 6</a:t>
            </a:r>
            <a:endParaRPr lang="en-US" b="1" i="1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258" y="5050971"/>
            <a:ext cx="2513306" cy="18070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54035" y="1005324"/>
            <a:ext cx="506965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Học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bài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hát</a:t>
            </a:r>
            <a:r>
              <a:rPr lang="en-US" sz="2800" dirty="0">
                <a:solidFill>
                  <a:srgbClr val="FF0000"/>
                </a:solidFill>
              </a:rPr>
              <a:t> Ba </a:t>
            </a:r>
            <a:r>
              <a:rPr lang="en-US" sz="2800" dirty="0" err="1">
                <a:solidFill>
                  <a:srgbClr val="FF0000"/>
                </a:solidFill>
              </a:rPr>
              <a:t>ngọn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nến</a:t>
            </a:r>
            <a:r>
              <a:rPr lang="en-US" sz="2800" dirty="0">
                <a:solidFill>
                  <a:srgbClr val="FF0000"/>
                </a:solidFill>
              </a:rPr>
              <a:t> lung </a:t>
            </a:r>
            <a:r>
              <a:rPr lang="en-US" sz="2800" dirty="0" err="1">
                <a:solidFill>
                  <a:srgbClr val="FF0000"/>
                </a:solidFill>
              </a:rPr>
              <a:t>linh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838401">
            <a:off x="7052907" y="1272442"/>
            <a:ext cx="3685033" cy="4318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000" i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Ngọc Lễ</a:t>
            </a:r>
            <a:r>
              <a:rPr lang="en-US" sz="2000" i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ở</a:t>
            </a:r>
            <a:r>
              <a:rPr lang="en-US" sz="2000" i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Sài Gòn, anh chơi guitar và sáng tác nhạc</a:t>
            </a:r>
            <a:r>
              <a:rPr lang="en-US" sz="2000" i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000" i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 hôn với ca sĩ Phương Thảo, hai người tạo nên một cặp song ca ăn ý, </a:t>
            </a:r>
            <a:r>
              <a:rPr lang="en-US" sz="2000" i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 </a:t>
            </a:r>
            <a:r>
              <a:rPr lang="en-US" sz="2000" i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 khúc như Ba ngọn nến lung linh, Xe đạp ơi</a:t>
            </a:r>
            <a:r>
              <a:rPr lang="en-US" sz="2000" i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sz="2000" i="1" smtClean="0">
                <a:solidFill>
                  <a:schemeClr val="bg1"/>
                </a:solidFill>
              </a:rPr>
              <a:t>"Trong giao </a:t>
            </a:r>
            <a:r>
              <a:rPr lang="en-US" sz="2000" i="1">
                <a:solidFill>
                  <a:schemeClr val="bg1"/>
                </a:solidFill>
              </a:rPr>
              <a:t>thừa năm 1997, </a:t>
            </a:r>
            <a:r>
              <a:rPr lang="en-US" sz="2000" i="1" smtClean="0">
                <a:solidFill>
                  <a:schemeClr val="bg1"/>
                </a:solidFill>
              </a:rPr>
              <a:t>phương Thảo </a:t>
            </a:r>
            <a:r>
              <a:rPr lang="en-US" sz="2000" i="1">
                <a:solidFill>
                  <a:schemeClr val="bg1"/>
                </a:solidFill>
              </a:rPr>
              <a:t>đã thắp 3 ngọn nến cầu nguyện </a:t>
            </a:r>
            <a:r>
              <a:rPr lang="en-US" sz="2000" i="1" smtClean="0">
                <a:solidFill>
                  <a:schemeClr val="bg1"/>
                </a:solidFill>
              </a:rPr>
              <a:t>sinh </a:t>
            </a:r>
            <a:r>
              <a:rPr lang="en-US" sz="2000" i="1">
                <a:solidFill>
                  <a:schemeClr val="bg1"/>
                </a:solidFill>
              </a:rPr>
              <a:t>con gái. Hình ảnh ấy khiến tôi mơ ước về một gia đình hạnh phúc</a:t>
            </a:r>
            <a:r>
              <a:rPr lang="en-US" sz="2000" i="1" smtClean="0">
                <a:solidFill>
                  <a:schemeClr val="bg1"/>
                </a:solidFill>
              </a:rPr>
              <a:t>, và sáng tác bài “ Ba ngọn nến Lung linh”</a:t>
            </a:r>
            <a:endParaRPr lang="en-US" sz="2000" i="1">
              <a:solidFill>
                <a:schemeClr val="bg1"/>
              </a:solidFill>
            </a:endParaRPr>
          </a:p>
        </p:txBody>
      </p:sp>
      <p:pic>
        <p:nvPicPr>
          <p:cNvPr id="1026" name="Picture 2" descr="Cuộc sống của Phương Thảo - Ngọc Lễ sau 15 năm sang Mỹ định cư giờ ra sao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71" y="2523261"/>
            <a:ext cx="3788229" cy="2542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7364421" y="-17970"/>
            <a:ext cx="3453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srgbClr val="002060"/>
                </a:solidFill>
              </a:rPr>
              <a:t>HĐ: TÌM HIỂU-KHÁM PHÁ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5029" y="598141"/>
            <a:ext cx="30044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smtClean="0">
                <a:solidFill>
                  <a:schemeClr val="bg1"/>
                </a:solidFill>
              </a:rPr>
              <a:t>-</a:t>
            </a:r>
            <a:r>
              <a:rPr lang="en-US" sz="3200" i="1" smtClean="0">
                <a:solidFill>
                  <a:srgbClr val="000066"/>
                </a:solidFill>
              </a:rPr>
              <a:t>GV cho HS nghe mẫu hay hát mẫu</a:t>
            </a:r>
            <a:endParaRPr lang="en-US" sz="3200" i="1">
              <a:solidFill>
                <a:srgbClr val="00006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2494">
            <a:off x="5824991" y="430997"/>
            <a:ext cx="5231928" cy="5997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023429" y="2278743"/>
            <a:ext cx="551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4</a:t>
            </a:r>
            <a:endParaRPr lang="en-US" b="1" smtClean="0"/>
          </a:p>
          <a:p>
            <a:r>
              <a:rPr lang="en-US" b="1"/>
              <a:t>4</a:t>
            </a:r>
            <a:endParaRPr lang="en-US" b="1"/>
          </a:p>
        </p:txBody>
      </p:sp>
      <p:pic>
        <p:nvPicPr>
          <p:cNvPr id="2" name="NGHE MAU 3 NGON NEN LL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34582" y="2167801"/>
            <a:ext cx="609600" cy="609600"/>
          </a:xfrm>
          <a:prstGeom prst="rect">
            <a:avLst/>
          </a:prstGeom>
        </p:spPr>
      </p:pic>
      <p:pic>
        <p:nvPicPr>
          <p:cNvPr id="3" name="NGON N LL BEAT BG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24982" y="358889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97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61673"/>
            <a:ext cx="8302171" cy="455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i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36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1:</a:t>
            </a:r>
            <a:r>
              <a:rPr lang="en-US" sz="3600" i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 là cây nến vàng.</a:t>
            </a:r>
            <a:endParaRPr lang="en-US" sz="36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i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3600" i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2:</a:t>
            </a:r>
            <a:r>
              <a:rPr lang="en-US" sz="3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 là cây nến xanh</a:t>
            </a:r>
            <a:endParaRPr lang="en-US" sz="36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i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3600" i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</a:t>
            </a:r>
            <a:r>
              <a:rPr lang="en-US" sz="3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 là cây nến hồng.</a:t>
            </a:r>
            <a:endParaRPr lang="en-US" sz="36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i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3600" i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4:</a:t>
            </a:r>
            <a:r>
              <a:rPr lang="en-US" sz="3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 ngọn nến lung linh</a:t>
            </a:r>
            <a:endParaRPr lang="en-US" sz="36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i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3600" i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5:</a:t>
            </a:r>
            <a:r>
              <a:rPr lang="en-US" sz="3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à á a á</a:t>
            </a:r>
            <a:endParaRPr lang="en-US" sz="36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i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3600" i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6:</a:t>
            </a:r>
            <a:r>
              <a:rPr lang="en-US" sz="3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Thắp sáng một gia đình.</a:t>
            </a:r>
            <a:endParaRPr lang="en-US" sz="3600" i="1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0206171">
            <a:off x="6241144" y="362857"/>
            <a:ext cx="3744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0066"/>
                </a:solidFill>
              </a:rPr>
              <a:t>- HD HS đọc lời ca </a:t>
            </a:r>
            <a:endParaRPr lang="en-US" sz="360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88095" y="3615445"/>
            <a:ext cx="6316153" cy="8710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1:</a:t>
            </a:r>
            <a:r>
              <a:rPr lang="en-US" sz="4400" i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 là cây nến vàng</a:t>
            </a:r>
            <a:r>
              <a:rPr lang="en-US" sz="36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49829" y="2365829"/>
            <a:ext cx="9826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000066"/>
                </a:solidFill>
              </a:rPr>
              <a:t>- GV HD HS Học hát từng câu nối tiếp hết bài </a:t>
            </a:r>
            <a:endParaRPr lang="en-US" sz="4000">
              <a:solidFill>
                <a:srgbClr val="000066"/>
              </a:solidFill>
            </a:endParaRPr>
          </a:p>
        </p:txBody>
      </p:sp>
      <p:pic>
        <p:nvPicPr>
          <p:cNvPr id="6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89828" y="4723383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65142" y="6363512"/>
            <a:ext cx="37876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srgbClr val="002060"/>
                </a:solidFill>
              </a:rPr>
              <a:t>HĐ: </a:t>
            </a:r>
            <a:r>
              <a:rPr lang="en-US" sz="2400" b="1" dirty="0" smtClean="0">
                <a:solidFill>
                  <a:srgbClr val="002060"/>
                </a:solidFill>
              </a:rPr>
              <a:t>LUYỆN TẬP-THỰC HÀNH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8171" y="4285342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32705" y="3020359"/>
            <a:ext cx="6152646" cy="8086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400" i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2:</a:t>
            </a:r>
            <a:r>
              <a:rPr lang="en-US" sz="4400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 là cây nến xanh</a:t>
            </a:r>
            <a:endParaRPr lang="en-US" sz="4400" i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2613</Words>
  <Application>WPS Presentation</Application>
  <PresentationFormat>Custom</PresentationFormat>
  <Paragraphs>121</Paragraphs>
  <Slides>27</Slides>
  <Notes>5</Notes>
  <HiddenSlides>0</HiddenSlides>
  <MMClips>23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6" baseType="lpstr">
      <vt:lpstr>Arial</vt:lpstr>
      <vt:lpstr>SimSun</vt:lpstr>
      <vt:lpstr>Wingdings</vt:lpstr>
      <vt:lpstr>Calibri</vt:lpstr>
      <vt:lpstr>Times New Roman</vt:lpstr>
      <vt:lpstr>Microsoft YaHei</vt:lpstr>
      <vt:lpstr>Arial Unicode MS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577</cp:revision>
  <dcterms:created xsi:type="dcterms:W3CDTF">2020-08-30T12:35:00Z</dcterms:created>
  <dcterms:modified xsi:type="dcterms:W3CDTF">2021-08-29T16:17:42Z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FE926F7E3E4D47649E93F48D697FEC70</vt:lpwstr>
  </property>
  <property fmtid="{D5CDD505-2E9C-101B-9397-08002B2CF9AE}" pid="3" name="KSOProductBuildVer">
    <vt:lpwstr>1033-11.2.0.10265</vt:lpwstr>
  </property>
</Properties>
</file>