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</p:sldMasterIdLst>
  <p:notesMasterIdLst>
    <p:notesMasterId r:id="rId7"/>
  </p:notesMasterIdLst>
  <p:sldIdLst>
    <p:sldId id="256" r:id="rId5"/>
    <p:sldId id="258" r:id="rId6"/>
    <p:sldId id="281" r:id="rId8"/>
    <p:sldId id="274" r:id="rId9"/>
    <p:sldId id="285" r:id="rId10"/>
    <p:sldId id="275" r:id="rId11"/>
    <p:sldId id="276" r:id="rId12"/>
    <p:sldId id="283" r:id="rId13"/>
    <p:sldId id="286" r:id="rId14"/>
    <p:sldId id="287" r:id="rId15"/>
    <p:sldId id="288" r:id="rId16"/>
    <p:sldId id="289" r:id="rId17"/>
    <p:sldId id="290" r:id="rId18"/>
    <p:sldId id="291" r:id="rId19"/>
    <p:sldId id="292" r:id="rId20"/>
    <p:sldId id="293" r:id="rId21"/>
    <p:sldId id="294" r:id="rId22"/>
    <p:sldId id="295" r:id="rId23"/>
    <p:sldId id="278" r:id="rId24"/>
    <p:sldId id="279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130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slide" Target="slides/slide20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47AB03-F7EE-489A-BB7D-4FA99D6D3A6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0CD537-2989-406F-8438-0F62A5FD0D27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CD537-2989-406F-8438-0F62A5FD0D27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4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5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7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5" y="1535117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4" y="273053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5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50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4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5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7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5" y="1535117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4" y="273053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5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50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5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5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.png"/><Relationship Id="rId3" Type="http://schemas.microsoft.com/office/2007/relationships/media" Target="../media/media1.mp3"/><Relationship Id="rId2" Type="http://schemas.openxmlformats.org/officeDocument/2006/relationships/audio" Target="../media/media1.mp3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3.xml"/><Relationship Id="rId6" Type="http://schemas.openxmlformats.org/officeDocument/2006/relationships/image" Target="../media/image2.png"/><Relationship Id="rId5" Type="http://schemas.microsoft.com/office/2007/relationships/media" Target="../media/media3.mp3"/><Relationship Id="rId4" Type="http://schemas.openxmlformats.org/officeDocument/2006/relationships/audio" Target="../media/media3.mp3"/><Relationship Id="rId3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3.xml"/><Relationship Id="rId6" Type="http://schemas.openxmlformats.org/officeDocument/2006/relationships/image" Target="../media/image2.png"/><Relationship Id="rId5" Type="http://schemas.microsoft.com/office/2007/relationships/media" Target="../media/media3.mp3"/><Relationship Id="rId4" Type="http://schemas.openxmlformats.org/officeDocument/2006/relationships/audio" Target="../media/media3.mp3"/><Relationship Id="rId3" Type="http://schemas.openxmlformats.org/officeDocument/2006/relationships/image" Target="../media/image17.png"/><Relationship Id="rId2" Type="http://schemas.openxmlformats.org/officeDocument/2006/relationships/image" Target="../media/image10.png"/><Relationship Id="rId1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4.xml"/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4.xml"/><Relationship Id="rId6" Type="http://schemas.openxmlformats.org/officeDocument/2006/relationships/image" Target="../media/image22.png"/><Relationship Id="rId5" Type="http://schemas.microsoft.com/office/2007/relationships/media" Target="../media/media4.mp3"/><Relationship Id="rId4" Type="http://schemas.openxmlformats.org/officeDocument/2006/relationships/audio" Target="../media/media4.mp3"/><Relationship Id="rId3" Type="http://schemas.openxmlformats.org/officeDocument/2006/relationships/image" Target="../media/image21.jpeg"/><Relationship Id="rId2" Type="http://schemas.openxmlformats.org/officeDocument/2006/relationships/image" Target="../media/image19.png"/><Relationship Id="rId1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4.xml"/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4.xml"/><Relationship Id="rId5" Type="http://schemas.openxmlformats.org/officeDocument/2006/relationships/image" Target="../media/image22.png"/><Relationship Id="rId4" Type="http://schemas.microsoft.com/office/2007/relationships/media" Target="../media/media5.mp3"/><Relationship Id="rId3" Type="http://schemas.openxmlformats.org/officeDocument/2006/relationships/audio" Target="../media/media5.mp3"/><Relationship Id="rId2" Type="http://schemas.openxmlformats.org/officeDocument/2006/relationships/image" Target="../media/image24.jpeg"/><Relationship Id="rId1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4.xml"/><Relationship Id="rId5" Type="http://schemas.openxmlformats.org/officeDocument/2006/relationships/image" Target="../media/image22.png"/><Relationship Id="rId4" Type="http://schemas.microsoft.com/office/2007/relationships/media" Target="../media/media6.mp3"/><Relationship Id="rId3" Type="http://schemas.openxmlformats.org/officeDocument/2006/relationships/audio" Target="../media/media6.mp3"/><Relationship Id="rId2" Type="http://schemas.openxmlformats.org/officeDocument/2006/relationships/image" Target="../media/image25.jpeg"/><Relationship Id="rId1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4.xml"/><Relationship Id="rId6" Type="http://schemas.openxmlformats.org/officeDocument/2006/relationships/image" Target="../media/image20.jpeg"/><Relationship Id="rId5" Type="http://schemas.openxmlformats.org/officeDocument/2006/relationships/image" Target="../media/image22.png"/><Relationship Id="rId4" Type="http://schemas.microsoft.com/office/2007/relationships/media" Target="../media/media7.mp3"/><Relationship Id="rId3" Type="http://schemas.openxmlformats.org/officeDocument/2006/relationships/audio" Target="../media/media7.mp3"/><Relationship Id="rId2" Type="http://schemas.openxmlformats.org/officeDocument/2006/relationships/image" Target="../media/image19.png"/><Relationship Id="rId1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microsoft.com/office/2007/relationships/media" Target="../media/media2.mp3"/><Relationship Id="rId3" Type="http://schemas.openxmlformats.org/officeDocument/2006/relationships/audio" Target="../media/media2.mp3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2.png"/><Relationship Id="rId3" Type="http://schemas.microsoft.com/office/2007/relationships/media" Target="../media/media3.mp3"/><Relationship Id="rId2" Type="http://schemas.openxmlformats.org/officeDocument/2006/relationships/audio" Target="../media/media3.mp3"/><Relationship Id="rId1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3.xml"/><Relationship Id="rId5" Type="http://schemas.openxmlformats.org/officeDocument/2006/relationships/image" Target="../media/image7.png"/><Relationship Id="rId4" Type="http://schemas.openxmlformats.org/officeDocument/2006/relationships/image" Target="../media/image2.png"/><Relationship Id="rId3" Type="http://schemas.microsoft.com/office/2007/relationships/media" Target="../media/media3.mp3"/><Relationship Id="rId2" Type="http://schemas.openxmlformats.org/officeDocument/2006/relationships/audio" Target="../media/media3.mp3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2.png"/><Relationship Id="rId3" Type="http://schemas.microsoft.com/office/2007/relationships/media" Target="../media/media3.mp3"/><Relationship Id="rId2" Type="http://schemas.openxmlformats.org/officeDocument/2006/relationships/audio" Target="../media/media3.mp3"/><Relationship Id="rId1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7" Type="http://schemas.openxmlformats.org/officeDocument/2006/relationships/image" Target="../media/image2.png"/><Relationship Id="rId6" Type="http://schemas.microsoft.com/office/2007/relationships/media" Target="../media/media3.mp3"/><Relationship Id="rId5" Type="http://schemas.openxmlformats.org/officeDocument/2006/relationships/audio" Target="../media/media3.mp3"/><Relationship Id="rId4" Type="http://schemas.openxmlformats.org/officeDocument/2006/relationships/image" Target="../media/image11.png"/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7" Type="http://schemas.openxmlformats.org/officeDocument/2006/relationships/image" Target="../media/image12.png"/><Relationship Id="rId6" Type="http://schemas.openxmlformats.org/officeDocument/2006/relationships/image" Target="../media/image2.png"/><Relationship Id="rId5" Type="http://schemas.microsoft.com/office/2007/relationships/media" Target="../media/media3.mp3"/><Relationship Id="rId4" Type="http://schemas.openxmlformats.org/officeDocument/2006/relationships/audio" Target="../media/media3.mp3"/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2.png"/><Relationship Id="rId3" Type="http://schemas.microsoft.com/office/2007/relationships/media" Target="../media/media3.mp3"/><Relationship Id="rId2" Type="http://schemas.openxmlformats.org/officeDocument/2006/relationships/audio" Target="../media/media3.mp3"/><Relationship Id="rId1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hac tap chung xuat s - Par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34020" y="278476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1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67744" y="116632"/>
            <a:ext cx="54726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chemeClr val="bg1"/>
                </a:solidFill>
              </a:rPr>
              <a:t>Ứng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dụng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tiết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tấu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tập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trên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vào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bài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0" y="103288"/>
            <a:ext cx="33374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kumimoji="0" lang="vi-V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kumimoji="0" lang="vi-V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0" y="360465"/>
            <a:ext cx="38343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vi-VN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</a:t>
            </a:r>
            <a:endParaRPr kumimoji="0" lang="vi-VN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2" y="617640"/>
            <a:ext cx="125707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       </a:t>
            </a:r>
            <a:r>
              <a: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08720"/>
            <a:ext cx="8424936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131" y="3062221"/>
            <a:ext cx="642619" cy="73356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6" y="3024470"/>
            <a:ext cx="642619" cy="73356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566" y="3062219"/>
            <a:ext cx="642619" cy="73356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10" y="3057215"/>
            <a:ext cx="642619" cy="73356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5998" y="3062220"/>
            <a:ext cx="642619" cy="73356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6" y="3062221"/>
            <a:ext cx="642619" cy="733565"/>
          </a:xfrm>
          <a:prstGeom prst="rect">
            <a:avLst/>
          </a:prstGeom>
        </p:spPr>
      </p:pic>
      <p:pic>
        <p:nvPicPr>
          <p:cNvPr id="23" name="HAT MUG Ftruog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724672" y="450912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554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0" y="103288"/>
            <a:ext cx="33374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kumimoji="0" lang="vi-V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kumimoji="0" lang="vi-V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0" y="360465"/>
            <a:ext cx="38343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vi-V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</a:t>
            </a:r>
            <a:endParaRPr kumimoji="0" lang="vi-V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2" y="617640"/>
            <a:ext cx="125707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       </a:t>
            </a:r>
            <a:r>
              <a: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95511" y="44752"/>
            <a:ext cx="84529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>
                <a:solidFill>
                  <a:schemeClr val="bg1"/>
                </a:solidFill>
                <a:latin typeface="Times New Roman" panose="02020603050405020304"/>
                <a:ea typeface="MS Mincho"/>
              </a:rPr>
              <a:t>Vận dụng hát kết hợp </a:t>
            </a:r>
            <a:r>
              <a:rPr lang="pt-BR" sz="2800" dirty="0">
                <a:solidFill>
                  <a:schemeClr val="bg1"/>
                </a:solidFill>
                <a:latin typeface="Times New Roman" panose="02020603050405020304"/>
                <a:ea typeface="MS Mincho"/>
              </a:rPr>
              <a:t>vận động cơ </a:t>
            </a:r>
            <a:r>
              <a:rPr lang="pt-BR" sz="2800" dirty="0" smtClean="0">
                <a:solidFill>
                  <a:schemeClr val="bg1"/>
                </a:solidFill>
                <a:latin typeface="Times New Roman" panose="02020603050405020304"/>
                <a:ea typeface="MS Mincho"/>
              </a:rPr>
              <a:t>thể 1 trong 3 cách sau 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307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8" y="836716"/>
            <a:ext cx="8352928" cy="1266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4" y="1919246"/>
            <a:ext cx="7272808" cy="288032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0" y="103288"/>
            <a:ext cx="33374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kumimoji="0" lang="vi-V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kumimoji="0" lang="vi-V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0" y="360465"/>
            <a:ext cx="38343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vi-V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</a:t>
            </a:r>
            <a:endParaRPr kumimoji="0" lang="vi-V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2" y="617640"/>
            <a:ext cx="125707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       </a:t>
            </a:r>
            <a:r>
              <a: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009360" y="223393"/>
            <a:ext cx="27303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solidFill>
                  <a:schemeClr val="bg1"/>
                </a:solidFill>
              </a:rPr>
              <a:t>Ứng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dụng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vào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bài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771525"/>
            <a:ext cx="8424936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1" y="2636912"/>
            <a:ext cx="4824536" cy="2304256"/>
          </a:xfrm>
          <a:prstGeom prst="rect">
            <a:avLst/>
          </a:prstGeom>
        </p:spPr>
      </p:pic>
      <p:pic>
        <p:nvPicPr>
          <p:cNvPr id="12" name="HAT MUG Ftruog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40352" y="311656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55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96944" y="4153238"/>
            <a:ext cx="1157353" cy="270476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-31740"/>
            <a:ext cx="8676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</a:rPr>
              <a:t>Nội</a:t>
            </a:r>
            <a:r>
              <a:rPr lang="en-US" sz="3200" b="1" dirty="0" smtClean="0">
                <a:solidFill>
                  <a:schemeClr val="bg1"/>
                </a:solidFill>
              </a:rPr>
              <a:t> dung 2: </a:t>
            </a:r>
            <a:r>
              <a:rPr lang="en-US" sz="3200" b="1" dirty="0" err="1" smtClean="0">
                <a:solidFill>
                  <a:schemeClr val="bg1"/>
                </a:solidFill>
              </a:rPr>
              <a:t>Tập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Đọc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Nhạc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số</a:t>
            </a:r>
            <a:r>
              <a:rPr lang="en-US" sz="3200" b="1" dirty="0" smtClean="0">
                <a:solidFill>
                  <a:schemeClr val="bg1"/>
                </a:solidFill>
              </a:rPr>
              <a:t> 4(</a:t>
            </a:r>
            <a:r>
              <a:rPr lang="en-US" sz="3200" b="1" dirty="0" err="1" smtClean="0">
                <a:solidFill>
                  <a:schemeClr val="bg1"/>
                </a:solidFill>
              </a:rPr>
              <a:t>cũ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là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tđn</a:t>
            </a:r>
            <a:r>
              <a:rPr lang="en-US" sz="3200" b="1" dirty="0" smtClean="0">
                <a:solidFill>
                  <a:schemeClr val="bg1"/>
                </a:solidFill>
              </a:rPr>
              <a:t> 6)</a:t>
            </a:r>
            <a:endParaRPr lang="en-US" sz="3200" b="1" dirty="0" smtClean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45" y="2123582"/>
            <a:ext cx="7391399" cy="46684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Rectangle 7"/>
          <p:cNvSpPr/>
          <p:nvPr/>
        </p:nvSpPr>
        <p:spPr>
          <a:xfrm>
            <a:off x="968831" y="1169475"/>
            <a:ext cx="597625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i="1" dirty="0" smtClean="0">
                <a:solidFill>
                  <a:srgbClr val="FF0000"/>
                </a:solidFill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i="1" dirty="0" err="1" smtClean="0">
                <a:solidFill>
                  <a:srgbClr val="FF0000"/>
                </a:solidFill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Giíi</a:t>
            </a:r>
            <a:r>
              <a:rPr lang="en-US" sz="2800" i="1" dirty="0" smtClean="0">
                <a:solidFill>
                  <a:srgbClr val="FF0000"/>
                </a:solidFill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thiÖu</a:t>
            </a:r>
            <a:r>
              <a:rPr lang="en-US" sz="2800" i="1" dirty="0" smtClean="0">
                <a:solidFill>
                  <a:srgbClr val="FF0000"/>
                </a:solidFill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i="1" dirty="0" err="1" smtClean="0">
                <a:solidFill>
                  <a:srgbClr val="FF0000"/>
                </a:solidFill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i="1" dirty="0" smtClean="0">
                <a:solidFill>
                  <a:srgbClr val="FF0000"/>
                </a:solidFill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TĐN </a:t>
            </a:r>
            <a:r>
              <a:rPr lang="es-MX" sz="2800" i="1" dirty="0" err="1" smtClean="0">
                <a:solidFill>
                  <a:srgbClr val="FF0000"/>
                </a:solidFill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chia</a:t>
            </a:r>
            <a:r>
              <a:rPr lang="es-MX" sz="2800" i="1" dirty="0" smtClean="0">
                <a:solidFill>
                  <a:srgbClr val="FF0000"/>
                </a:solidFill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800" i="1" dirty="0" err="1">
                <a:solidFill>
                  <a:srgbClr val="FF0000"/>
                </a:solidFill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lµm</a:t>
            </a:r>
            <a:r>
              <a:rPr lang="es-MX" sz="2800" i="1" dirty="0">
                <a:solidFill>
                  <a:srgbClr val="FF0000"/>
                </a:solidFill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s-MX" sz="2800" i="1" dirty="0" err="1">
                <a:solidFill>
                  <a:srgbClr val="FF0000"/>
                </a:solidFill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c©u</a:t>
            </a:r>
            <a:r>
              <a:rPr lang="es-MX" sz="2800" i="1" dirty="0">
                <a:solidFill>
                  <a:srgbClr val="FF0000"/>
                </a:solidFill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MX" sz="2800" i="1" dirty="0" err="1" smtClean="0">
                <a:solidFill>
                  <a:srgbClr val="FF0000"/>
                </a:solidFill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s-MX" sz="2800" i="1" dirty="0" smtClean="0">
                <a:solidFill>
                  <a:srgbClr val="FF0000"/>
                </a:solidFill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s-MX" sz="2800" i="1" dirty="0" err="1" smtClean="0">
                <a:solidFill>
                  <a:srgbClr val="FF0000"/>
                </a:solidFill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s-MX" sz="2800" i="1" dirty="0" smtClean="0">
                <a:solidFill>
                  <a:srgbClr val="FF0000"/>
                </a:solidFill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2/4 </a:t>
            </a:r>
            <a:r>
              <a:rPr lang="es-MX" sz="2800" i="1" dirty="0" err="1" smtClean="0">
                <a:solidFill>
                  <a:srgbClr val="FF0000"/>
                </a:solidFill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s-MX" sz="2800" i="1" dirty="0" smtClean="0">
                <a:solidFill>
                  <a:srgbClr val="FF0000"/>
                </a:solidFill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800" i="1" dirty="0" err="1" smtClean="0">
                <a:solidFill>
                  <a:srgbClr val="FF0000"/>
                </a:solidFill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s-MX" sz="2800" i="1" dirty="0" smtClean="0">
                <a:solidFill>
                  <a:srgbClr val="FF0000"/>
                </a:solidFill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800" i="1" dirty="0" err="1" smtClean="0">
                <a:solidFill>
                  <a:srgbClr val="FF0000"/>
                </a:solidFill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s-MX" sz="2800" i="1" dirty="0" smtClean="0">
                <a:solidFill>
                  <a:srgbClr val="FF0000"/>
                </a:solidFill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800" i="1" dirty="0" err="1" smtClean="0">
                <a:solidFill>
                  <a:srgbClr val="FF0000"/>
                </a:solidFill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Hoàng</a:t>
            </a:r>
            <a:r>
              <a:rPr lang="es-MX" sz="2800" i="1" dirty="0" smtClean="0">
                <a:solidFill>
                  <a:srgbClr val="FF0000"/>
                </a:solidFill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800" i="1" dirty="0" err="1" smtClean="0">
                <a:solidFill>
                  <a:srgbClr val="FF0000"/>
                </a:solidFill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endParaRPr lang="en-US" sz="2800" i="1" dirty="0">
              <a:solidFill>
                <a:srgbClr val="FF0000"/>
              </a:solidFill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1356" y="1741714"/>
            <a:ext cx="1056901" cy="511628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15616" y="4591128"/>
            <a:ext cx="10440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</a:rPr>
              <a:t>Câu</a:t>
            </a:r>
            <a:r>
              <a:rPr lang="en-US" sz="2800" b="1" dirty="0" smtClean="0">
                <a:solidFill>
                  <a:srgbClr val="FF0000"/>
                </a:solidFill>
              </a:rPr>
              <a:t> 1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52845" y="6040207"/>
            <a:ext cx="10440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FF0000"/>
                </a:solidFill>
              </a:rPr>
              <a:t>Câu 2</a:t>
            </a:r>
            <a:endParaRPr lang="en-US" sz="2800" b="1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05100" y="539388"/>
            <a:ext cx="2951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HĐ: TÌM HIỂU-KHÁM PHÁ</a:t>
            </a:r>
            <a:endParaRPr lang="en-US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1356" y="1741714"/>
            <a:ext cx="1056901" cy="511628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52501" y="797934"/>
            <a:ext cx="6642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- GV HD HS </a:t>
            </a:r>
            <a:r>
              <a:rPr lang="en-US" sz="2800" b="1" dirty="0" err="1" smtClean="0">
                <a:solidFill>
                  <a:srgbClr val="FF0000"/>
                </a:solidFill>
              </a:rPr>
              <a:t>luyện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cao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độ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và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luyện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tiết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tấu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1" y="1741717"/>
            <a:ext cx="7097486" cy="455748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82196" y="656048"/>
            <a:ext cx="910691" cy="1750777"/>
          </a:xfrm>
          <a:prstGeom prst="rect">
            <a:avLst/>
          </a:prstGeom>
        </p:spPr>
      </p:pic>
      <p:pic>
        <p:nvPicPr>
          <p:cNvPr id="14" name="LCD AC DRMS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21386" y="3187691"/>
            <a:ext cx="4572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3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816" y="3492491"/>
            <a:ext cx="1056901" cy="289014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27584" y="797934"/>
            <a:ext cx="73448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- </a:t>
            </a:r>
            <a:r>
              <a:rPr lang="en-US" sz="2800" b="1" dirty="0" err="1" smtClean="0">
                <a:solidFill>
                  <a:srgbClr val="FF0000"/>
                </a:solidFill>
              </a:rPr>
              <a:t>Hỏi</a:t>
            </a:r>
            <a:r>
              <a:rPr lang="en-US" sz="2800" b="1" dirty="0" smtClean="0">
                <a:solidFill>
                  <a:srgbClr val="FF0000"/>
                </a:solidFill>
              </a:rPr>
              <a:t> HS </a:t>
            </a:r>
            <a:r>
              <a:rPr lang="en-US" sz="2800" b="1" dirty="0" err="1" smtClean="0">
                <a:solidFill>
                  <a:srgbClr val="FF0000"/>
                </a:solidFill>
              </a:rPr>
              <a:t>trong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bài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có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những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hình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nốt</a:t>
            </a:r>
            <a:r>
              <a:rPr lang="en-US" sz="2800" b="1" dirty="0" smtClean="0">
                <a:solidFill>
                  <a:srgbClr val="FF0000"/>
                </a:solidFill>
              </a:rPr>
              <a:t>, </a:t>
            </a:r>
            <a:r>
              <a:rPr lang="en-US" sz="2800" b="1" dirty="0" err="1" smtClean="0">
                <a:solidFill>
                  <a:srgbClr val="FF0000"/>
                </a:solidFill>
              </a:rPr>
              <a:t>tên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nốt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nhạc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nào</a:t>
            </a:r>
            <a:r>
              <a:rPr lang="en-US" sz="2800" b="1" dirty="0" smtClean="0">
                <a:solidFill>
                  <a:srgbClr val="FF0000"/>
                </a:solidFill>
              </a:rPr>
              <a:t>?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82196" y="656048"/>
            <a:ext cx="910691" cy="175077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716" y="1752041"/>
            <a:ext cx="5852926" cy="46305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38738" y="914400"/>
            <a:ext cx="48825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 smtClean="0">
                <a:solidFill>
                  <a:srgbClr val="FF0000"/>
                </a:solidFill>
              </a:rPr>
              <a:t>- GV </a:t>
            </a:r>
            <a:r>
              <a:rPr lang="en-US" sz="4000" i="1" dirty="0" err="1" smtClean="0">
                <a:solidFill>
                  <a:srgbClr val="FF0000"/>
                </a:solidFill>
              </a:rPr>
              <a:t>dạy</a:t>
            </a:r>
            <a:r>
              <a:rPr lang="en-US" sz="4000" i="1" dirty="0" smtClean="0">
                <a:solidFill>
                  <a:srgbClr val="FF0000"/>
                </a:solidFill>
              </a:rPr>
              <a:t> </a:t>
            </a:r>
            <a:r>
              <a:rPr lang="en-US" sz="4000" i="1" dirty="0" err="1" smtClean="0">
                <a:solidFill>
                  <a:srgbClr val="FF0000"/>
                </a:solidFill>
              </a:rPr>
              <a:t>đọc</a:t>
            </a:r>
            <a:r>
              <a:rPr lang="en-US" sz="4000" i="1" dirty="0" smtClean="0">
                <a:solidFill>
                  <a:srgbClr val="FF0000"/>
                </a:solidFill>
              </a:rPr>
              <a:t> </a:t>
            </a:r>
            <a:r>
              <a:rPr lang="en-US" sz="4000" i="1" dirty="0" err="1" smtClean="0">
                <a:solidFill>
                  <a:srgbClr val="FF0000"/>
                </a:solidFill>
              </a:rPr>
              <a:t>từng</a:t>
            </a:r>
            <a:r>
              <a:rPr lang="en-US" sz="4000" i="1" dirty="0" smtClean="0">
                <a:solidFill>
                  <a:srgbClr val="FF0000"/>
                </a:solidFill>
              </a:rPr>
              <a:t> </a:t>
            </a:r>
            <a:r>
              <a:rPr lang="en-US" sz="4000" i="1" dirty="0" err="1" smtClean="0">
                <a:solidFill>
                  <a:srgbClr val="FF0000"/>
                </a:solidFill>
              </a:rPr>
              <a:t>câu</a:t>
            </a:r>
            <a:endParaRPr lang="en-US" sz="4000" i="1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8886" y="1988459"/>
            <a:ext cx="4484915" cy="232228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  <p:sp>
        <p:nvSpPr>
          <p:cNvPr id="6" name="TextBox 5"/>
          <p:cNvSpPr txBox="1"/>
          <p:nvPr/>
        </p:nvSpPr>
        <p:spPr>
          <a:xfrm>
            <a:off x="1403648" y="2564825"/>
            <a:ext cx="14701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CÂU 1</a:t>
            </a:r>
            <a:endParaRPr lang="en-US" sz="3200" b="1" dirty="0">
              <a:solidFill>
                <a:srgbClr val="FF0000"/>
              </a:solidFill>
            </a:endParaRPr>
          </a:p>
        </p:txBody>
      </p:sp>
      <p:pic>
        <p:nvPicPr>
          <p:cNvPr id="7" name="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580112" y="5011895"/>
            <a:ext cx="457200" cy="6096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900469" y="23446"/>
            <a:ext cx="3952428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</a:rPr>
              <a:t>HĐ: LUYỆN TẬP-THỰC HÀNH</a:t>
            </a:r>
            <a:endParaRPr lang="en-US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6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551080" y="4107519"/>
            <a:ext cx="20347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smtClean="0">
                <a:solidFill>
                  <a:srgbClr val="FF0000"/>
                </a:solidFill>
              </a:rPr>
              <a:t>CÂU 2</a:t>
            </a:r>
            <a:endParaRPr lang="en-US" sz="4800" b="1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115" y="1643489"/>
            <a:ext cx="5279572" cy="185445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  <p:pic>
        <p:nvPicPr>
          <p:cNvPr id="3" name="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23314" y="5562601"/>
            <a:ext cx="4572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930" y="3962402"/>
            <a:ext cx="1056901" cy="24057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22030" y="4343380"/>
            <a:ext cx="1077686" cy="2024744"/>
          </a:xfrm>
          <a:prstGeom prst="rect">
            <a:avLst/>
          </a:prstGeom>
        </p:spPr>
      </p:pic>
      <p:pic>
        <p:nvPicPr>
          <p:cNvPr id="6" name="CA BAI TDN6 CHU BO DOI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02379" y="5588000"/>
            <a:ext cx="457200" cy="609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831" y="1596571"/>
            <a:ext cx="5551714" cy="460102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02379" y="519353"/>
            <a:ext cx="7162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smtClean="0">
                <a:solidFill>
                  <a:srgbClr val="FF0000"/>
                </a:solidFill>
              </a:rPr>
              <a:t>- GV HD HS nhẩm cả bài 1 lần sau đó đọc vài lần cho đúng cao độ, tiết tấu</a:t>
            </a:r>
            <a:endParaRPr lang="en-US" sz="3200" i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65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4437112"/>
            <a:ext cx="8280920" cy="3960440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dục-củng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cố-dặn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99794" y="49420"/>
            <a:ext cx="3960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HĐ: KHỞI ĐỘNG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C:\Users\Administrator\Desktop\hqdefaul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764704"/>
            <a:ext cx="2664296" cy="2690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131841" y="1916836"/>
            <a:ext cx="4896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Bức</a:t>
            </a:r>
            <a:r>
              <a:rPr lang="en-US" sz="2800" dirty="0" smtClean="0"/>
              <a:t> </a:t>
            </a:r>
            <a:r>
              <a:rPr lang="en-US" sz="2800" dirty="0" err="1" smtClean="0"/>
              <a:t>tranh</a:t>
            </a:r>
            <a:r>
              <a:rPr lang="en-US" sz="2800" dirty="0" smtClean="0"/>
              <a:t> </a:t>
            </a:r>
            <a:r>
              <a:rPr lang="en-US" sz="2800" dirty="0" err="1" smtClean="0"/>
              <a:t>và</a:t>
            </a:r>
            <a:r>
              <a:rPr lang="en-US" sz="2800" dirty="0" smtClean="0"/>
              <a:t> </a:t>
            </a:r>
            <a:r>
              <a:rPr lang="en-US" sz="2800" dirty="0" err="1" smtClean="0"/>
              <a:t>câu</a:t>
            </a:r>
            <a:r>
              <a:rPr lang="en-US" sz="2800" dirty="0" smtClean="0"/>
              <a:t> </a:t>
            </a:r>
            <a:r>
              <a:rPr lang="en-US" sz="2800" dirty="0" err="1" smtClean="0"/>
              <a:t>giai</a:t>
            </a:r>
            <a:r>
              <a:rPr lang="en-US" sz="2800" dirty="0" smtClean="0"/>
              <a:t> </a:t>
            </a:r>
            <a:r>
              <a:rPr lang="en-US" sz="2800" dirty="0" err="1" smtClean="0"/>
              <a:t>điệu</a:t>
            </a:r>
            <a:r>
              <a:rPr lang="en-US" sz="2800" dirty="0" smtClean="0"/>
              <a:t> </a:t>
            </a:r>
            <a:r>
              <a:rPr lang="en-US" sz="2800" dirty="0" err="1" smtClean="0"/>
              <a:t>là</a:t>
            </a:r>
            <a:r>
              <a:rPr lang="en-US" sz="2800" dirty="0" smtClean="0"/>
              <a:t> </a:t>
            </a:r>
            <a:r>
              <a:rPr lang="en-US" sz="2800" dirty="0" err="1" smtClean="0"/>
              <a:t>của</a:t>
            </a:r>
            <a:r>
              <a:rPr lang="en-US" sz="2800" dirty="0" smtClean="0"/>
              <a:t> </a:t>
            </a:r>
            <a:r>
              <a:rPr lang="en-US" sz="2800" dirty="0" err="1" smtClean="0"/>
              <a:t>bài</a:t>
            </a:r>
            <a:r>
              <a:rPr lang="en-US" sz="2800" dirty="0" smtClean="0"/>
              <a:t> </a:t>
            </a:r>
            <a:r>
              <a:rPr lang="en-US" sz="2800" dirty="0" err="1" smtClean="0"/>
              <a:t>hát</a:t>
            </a:r>
            <a:r>
              <a:rPr lang="en-US" sz="2800" dirty="0" smtClean="0"/>
              <a:t>, </a:t>
            </a:r>
            <a:r>
              <a:rPr lang="en-US" sz="2800" dirty="0" err="1" smtClean="0"/>
              <a:t>chủ</a:t>
            </a:r>
            <a:r>
              <a:rPr lang="en-US" sz="2800" dirty="0" smtClean="0"/>
              <a:t> </a:t>
            </a:r>
            <a:r>
              <a:rPr lang="en-US" sz="2800" dirty="0" err="1" smtClean="0"/>
              <a:t>đề</a:t>
            </a:r>
            <a:r>
              <a:rPr lang="en-US" sz="2800" dirty="0" smtClean="0"/>
              <a:t> </a:t>
            </a:r>
            <a:r>
              <a:rPr lang="en-US" sz="2800" dirty="0" err="1" smtClean="0"/>
              <a:t>nào</a:t>
            </a:r>
            <a:r>
              <a:rPr lang="en-US" sz="2800" dirty="0" smtClean="0"/>
              <a:t> </a:t>
            </a:r>
            <a:r>
              <a:rPr lang="en-US" sz="2800" dirty="0" err="1" smtClean="0"/>
              <a:t>đã</a:t>
            </a:r>
            <a:r>
              <a:rPr lang="en-US" sz="2800" dirty="0" smtClean="0"/>
              <a:t> </a:t>
            </a:r>
            <a:r>
              <a:rPr lang="en-US" sz="2800" dirty="0" err="1" smtClean="0"/>
              <a:t>học</a:t>
            </a:r>
            <a:endParaRPr lang="en-US" sz="2800" dirty="0"/>
          </a:p>
        </p:txBody>
      </p:sp>
      <p:pic>
        <p:nvPicPr>
          <p:cNvPr id="7" name="1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419872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4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AT MUG Ftruo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72000" y="587727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5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2386390"/>
            <a:ext cx="9143999" cy="4471610"/>
          </a:xfrm>
          <a:prstGeom prst="rect">
            <a:avLst/>
          </a:prstGeom>
        </p:spPr>
      </p:pic>
      <p:pic>
        <p:nvPicPr>
          <p:cNvPr id="5" name="Picture 4" descr="C:\Users\Administrator\Desktop\hqdefaul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84887"/>
            <a:ext cx="2339752" cy="2400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50" y="145285"/>
            <a:ext cx="2430128" cy="201027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292081" y="584029"/>
            <a:ext cx="1872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TIẾT: 20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30" y="1807888"/>
            <a:ext cx="32758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YÊU KHÚC HÁT DÂN CA</a:t>
            </a:r>
            <a:endParaRPr lang="en-US" sz="1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92879" y="1191913"/>
            <a:ext cx="61561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ÔN BÀI HÁT: HÁT MỪNG GÕ ĐỆM TIẾT TẤU PHÙ HỢP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75895" y="51975"/>
            <a:ext cx="6268107" cy="2103582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ÂM NHẠC LỚP 5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283968" y="1592026"/>
            <a:ext cx="34476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</a:rPr>
              <a:t>Tập đọc nhạc: TĐN số 6 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03850" y="1124748"/>
            <a:ext cx="58593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dirty="0" err="1">
                <a:solidFill>
                  <a:srgbClr val="FF0000"/>
                </a:solidFill>
              </a:rPr>
              <a:t>Hát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với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các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hình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thức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lớp</a:t>
            </a:r>
            <a:r>
              <a:rPr lang="en-US" sz="3200" dirty="0" smtClean="0">
                <a:solidFill>
                  <a:srgbClr val="FF0000"/>
                </a:solidFill>
              </a:rPr>
              <a:t>, </a:t>
            </a:r>
            <a:r>
              <a:rPr lang="en-US" sz="3200" dirty="0" err="1" smtClean="0">
                <a:solidFill>
                  <a:srgbClr val="FF0000"/>
                </a:solidFill>
              </a:rPr>
              <a:t>cá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nhân</a:t>
            </a: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6" name="HAT MUG Ftruo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724672" y="4509120"/>
            <a:ext cx="609600" cy="6096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548" y="692699"/>
            <a:ext cx="2629595" cy="2401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709918" y="0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HĐ: THỰC HÀNH LUYỆN TẬP</a:t>
            </a:r>
            <a:endParaRPr lang="en-US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55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44534" y="174140"/>
            <a:ext cx="2016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NHÓM 1 HÁT 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04250" y="260648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NHÓM 2 HÁT 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0201" y="1196752"/>
            <a:ext cx="3284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- </a:t>
            </a:r>
            <a:r>
              <a:rPr lang="en-US" b="1" dirty="0" err="1" smtClean="0">
                <a:solidFill>
                  <a:schemeClr val="bg1"/>
                </a:solidFill>
              </a:rPr>
              <a:t>Cùng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múa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hát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náo</a:t>
            </a:r>
            <a:r>
              <a:rPr lang="en-US" b="1" dirty="0" smtClean="0">
                <a:solidFill>
                  <a:schemeClr val="bg1"/>
                </a:solidFill>
              </a:rPr>
              <a:t>…</a:t>
            </a:r>
            <a:r>
              <a:rPr lang="en-US" b="1" dirty="0" err="1" smtClean="0">
                <a:solidFill>
                  <a:schemeClr val="bg1"/>
                </a:solidFill>
              </a:rPr>
              <a:t>tiếng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ca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68144" y="1196752"/>
            <a:ext cx="34563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- </a:t>
            </a:r>
            <a:r>
              <a:rPr lang="en-US" sz="2000" b="1" dirty="0" err="1" smtClean="0">
                <a:solidFill>
                  <a:schemeClr val="bg1"/>
                </a:solidFill>
              </a:rPr>
              <a:t>Mừng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đất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nước</a:t>
            </a:r>
            <a:r>
              <a:rPr lang="en-US" sz="2000" b="1" dirty="0" smtClean="0">
                <a:solidFill>
                  <a:schemeClr val="bg1"/>
                </a:solidFill>
              </a:rPr>
              <a:t>…</a:t>
            </a:r>
            <a:r>
              <a:rPr lang="en-US" sz="2000" b="1" dirty="0" err="1" smtClean="0">
                <a:solidFill>
                  <a:schemeClr val="bg1"/>
                </a:solidFill>
              </a:rPr>
              <a:t>hòa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bình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8642" y="2204864"/>
            <a:ext cx="3284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- </a:t>
            </a:r>
            <a:r>
              <a:rPr lang="en-US" b="1" dirty="0" err="1" smtClean="0">
                <a:solidFill>
                  <a:schemeClr val="bg1"/>
                </a:solidFill>
              </a:rPr>
              <a:t>Mừng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Tây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Nguyên</a:t>
            </a:r>
            <a:r>
              <a:rPr lang="en-US" b="1" dirty="0" smtClean="0">
                <a:solidFill>
                  <a:schemeClr val="bg1"/>
                </a:solidFill>
              </a:rPr>
              <a:t>…</a:t>
            </a:r>
            <a:r>
              <a:rPr lang="en-US" b="1" dirty="0" err="1" smtClean="0">
                <a:solidFill>
                  <a:schemeClr val="bg1"/>
                </a:solidFill>
              </a:rPr>
              <a:t>ấm</a:t>
            </a:r>
            <a:r>
              <a:rPr lang="en-US" b="1" dirty="0" smtClean="0">
                <a:solidFill>
                  <a:schemeClr val="bg1"/>
                </a:solidFill>
              </a:rPr>
              <a:t> no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953891" y="2389530"/>
            <a:ext cx="3284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- </a:t>
            </a:r>
            <a:r>
              <a:rPr lang="en-US" b="1" dirty="0" err="1" smtClean="0">
                <a:solidFill>
                  <a:schemeClr val="bg1"/>
                </a:solidFill>
              </a:rPr>
              <a:t>Nổi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tiếng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trống</a:t>
            </a:r>
            <a:r>
              <a:rPr lang="en-US" b="1" dirty="0" smtClean="0">
                <a:solidFill>
                  <a:schemeClr val="bg1"/>
                </a:solidFill>
              </a:rPr>
              <a:t>…</a:t>
            </a:r>
            <a:r>
              <a:rPr lang="en-US" b="1" dirty="0" err="1" smtClean="0">
                <a:solidFill>
                  <a:schemeClr val="bg1"/>
                </a:solidFill>
              </a:rPr>
              <a:t>chào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mừng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67946" y="3068960"/>
            <a:ext cx="13463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chemeClr val="bg1"/>
                </a:solidFill>
              </a:rPr>
              <a:t>Tốp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ca</a:t>
            </a:r>
            <a:r>
              <a:rPr lang="en-US" sz="2000" b="1" dirty="0" smtClean="0">
                <a:solidFill>
                  <a:schemeClr val="bg1"/>
                </a:solidFill>
              </a:rPr>
              <a:t>  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31841" y="4437116"/>
            <a:ext cx="40324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chemeClr val="bg1"/>
                </a:solidFill>
              </a:rPr>
              <a:t>Hát</a:t>
            </a:r>
            <a:r>
              <a:rPr lang="en-US" sz="4400" dirty="0" smtClean="0">
                <a:solidFill>
                  <a:schemeClr val="bg1"/>
                </a:solidFill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</a:rPr>
              <a:t>lại</a:t>
            </a:r>
            <a:r>
              <a:rPr lang="en-US" sz="4400" dirty="0" smtClean="0">
                <a:solidFill>
                  <a:schemeClr val="bg1"/>
                </a:solidFill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</a:rPr>
              <a:t>lần</a:t>
            </a:r>
            <a:r>
              <a:rPr lang="en-US" sz="4400" dirty="0" smtClean="0">
                <a:solidFill>
                  <a:schemeClr val="bg1"/>
                </a:solidFill>
              </a:rPr>
              <a:t> 2</a:t>
            </a:r>
            <a:endParaRPr lang="en-US" sz="4400" dirty="0">
              <a:solidFill>
                <a:schemeClr val="bg1"/>
              </a:solidFill>
            </a:endParaRPr>
          </a:p>
        </p:txBody>
      </p:sp>
      <p:pic>
        <p:nvPicPr>
          <p:cNvPr id="15" name="HAT MUG Ftruo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31533" y="17414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55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 rot="21277117">
            <a:off x="3216216" y="3482314"/>
            <a:ext cx="27115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dirty="0" err="1">
                <a:solidFill>
                  <a:srgbClr val="FF0000"/>
                </a:solidFill>
              </a:rPr>
              <a:t>Hát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kết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hợp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gõ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đệm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theo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nhịp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"/>
            <a:ext cx="9143999" cy="3068960"/>
          </a:xfrm>
          <a:prstGeom prst="rect">
            <a:avLst/>
          </a:prstGeom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260648"/>
            <a:ext cx="8712968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9908" y="2004196"/>
            <a:ext cx="526635" cy="57880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7620" y="2004196"/>
            <a:ext cx="526635" cy="57880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541" y="2004196"/>
            <a:ext cx="526635" cy="57880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1086" y="2060848"/>
            <a:ext cx="526635" cy="578808"/>
          </a:xfrm>
          <a:prstGeom prst="rect">
            <a:avLst/>
          </a:prstGeom>
        </p:spPr>
      </p:pic>
      <p:pic>
        <p:nvPicPr>
          <p:cNvPr id="21" name="HAT MUG Ftruog.mp3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029472" y="4509120"/>
            <a:ext cx="3048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554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"/>
            <a:ext cx="9143999" cy="306896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 rot="21277117">
            <a:off x="3216216" y="3482314"/>
            <a:ext cx="27115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dirty="0" err="1">
                <a:solidFill>
                  <a:srgbClr val="FF0000"/>
                </a:solidFill>
              </a:rPr>
              <a:t>Hát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kết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hợp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gõ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đệm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theo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phách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8" y="260648"/>
            <a:ext cx="8352928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HAT MUG Ftruog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727936" y="4797152"/>
            <a:ext cx="609600" cy="6096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807" y="2060848"/>
            <a:ext cx="512834" cy="58541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716" y="2076682"/>
            <a:ext cx="512834" cy="58541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6810" y="2278388"/>
            <a:ext cx="512834" cy="58541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8" y="2072942"/>
            <a:ext cx="512834" cy="58541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4" y="2072942"/>
            <a:ext cx="512834" cy="58541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7" y="2076682"/>
            <a:ext cx="512834" cy="58541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4704" y="2017696"/>
            <a:ext cx="512834" cy="58541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4" y="2017696"/>
            <a:ext cx="512834" cy="5854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55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31640" y="332656"/>
            <a:ext cx="1296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</a:rPr>
              <a:t>TỔ 1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44208" y="332656"/>
            <a:ext cx="1296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</a:rPr>
              <a:t>TỔ 2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9271" y="2276876"/>
            <a:ext cx="30408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</a:rPr>
              <a:t>Hát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gõ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đệm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theo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nhịp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24130" y="2386363"/>
            <a:ext cx="30408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</a:rPr>
              <a:t>Hát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gõ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đệm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theo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phách</a:t>
            </a:r>
            <a:endParaRPr lang="en-US" sz="4000" b="1" dirty="0">
              <a:solidFill>
                <a:schemeClr val="bg1"/>
              </a:solidFill>
            </a:endParaRPr>
          </a:p>
        </p:txBody>
      </p:sp>
      <p:pic>
        <p:nvPicPr>
          <p:cNvPr id="8" name="HAT MUG Ftruo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99992" y="18864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55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71800" y="235624"/>
            <a:ext cx="4320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HĐ: VẬN DỤNG-SÁNG TẠO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2050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88840"/>
            <a:ext cx="8424936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323529" y="3429000"/>
            <a:ext cx="88204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dirty="0"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CA" sz="400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Đọc</a:t>
            </a:r>
            <a:r>
              <a:rPr lang="en-CA" sz="4000" dirty="0"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:</a:t>
            </a:r>
            <a:r>
              <a:rPr lang="vi-VN" sz="4000" dirty="0"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sz="4000" dirty="0" smtClean="0"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     </a:t>
            </a:r>
            <a:r>
              <a:rPr lang="en-US" sz="2000" dirty="0" err="1" smtClean="0"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đen</a:t>
            </a:r>
            <a:r>
              <a:rPr lang="en-US" sz="2000" dirty="0" smtClean="0"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              </a:t>
            </a:r>
            <a:r>
              <a:rPr lang="en-US" sz="200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đen</a:t>
            </a:r>
            <a:r>
              <a:rPr lang="en-US" sz="2000" dirty="0"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  </a:t>
            </a:r>
            <a:r>
              <a:rPr lang="en-US" sz="2000" dirty="0" smtClean="0"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                       </a:t>
            </a:r>
            <a:r>
              <a:rPr lang="vi-VN" sz="2000" dirty="0" smtClean="0"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đen</a:t>
            </a:r>
            <a:endParaRPr lang="en-US" sz="2000" dirty="0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363998" y="4293096"/>
            <a:ext cx="101181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Gõ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0" y="103288"/>
            <a:ext cx="33374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kumimoji="0" lang="vi-V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kumimoji="0" lang="vi-V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0" y="360465"/>
            <a:ext cx="38343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vi-VN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</a:t>
            </a:r>
            <a:endParaRPr kumimoji="0" lang="vi-VN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2" y="617640"/>
            <a:ext cx="125707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       </a:t>
            </a:r>
            <a:r>
              <a: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30" y="4360971"/>
            <a:ext cx="642619" cy="73356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30" y="4360970"/>
            <a:ext cx="642619" cy="73356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2" y="4367922"/>
            <a:ext cx="642619" cy="73356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23530" y="792419"/>
            <a:ext cx="871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HD </a:t>
            </a:r>
            <a:r>
              <a:rPr lang="en-US" sz="3600" dirty="0" err="1" smtClean="0">
                <a:solidFill>
                  <a:srgbClr val="FF0000"/>
                </a:solidFill>
              </a:rPr>
              <a:t>đọc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tiết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tấu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sau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đó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dùng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thanh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phách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gõ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theo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tiết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tấu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1248</Words>
  <Application>WPS Presentation</Application>
  <PresentationFormat>On-screen Show (4:3)</PresentationFormat>
  <Paragraphs>110</Paragraphs>
  <Slides>20</Slides>
  <Notes>1</Notes>
  <HiddenSlides>0</HiddenSlides>
  <MMClips>14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20</vt:i4>
      </vt:variant>
    </vt:vector>
  </HeadingPairs>
  <TitlesOfParts>
    <vt:vector size="34" baseType="lpstr">
      <vt:lpstr>Arial</vt:lpstr>
      <vt:lpstr>SimSun</vt:lpstr>
      <vt:lpstr>Wingdings</vt:lpstr>
      <vt:lpstr>Times New Roman</vt:lpstr>
      <vt:lpstr>Times New Roman</vt:lpstr>
      <vt:lpstr>Microsoft YaHei</vt:lpstr>
      <vt:lpstr>Arial Unicode MS</vt:lpstr>
      <vt:lpstr>Calibri</vt:lpstr>
      <vt:lpstr>MS Mincho</vt:lpstr>
      <vt:lpstr>Segoe Print</vt:lpstr>
      <vt:lpstr>.VnTime</vt:lpstr>
      <vt:lpstr>Office Theme</vt:lpstr>
      <vt:lpstr>2_Office Theme</vt:lpstr>
      <vt:lpstr>1_Office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ASUS</cp:lastModifiedBy>
  <cp:revision>85</cp:revision>
  <dcterms:created xsi:type="dcterms:W3CDTF">2021-05-09T14:16:00Z</dcterms:created>
  <dcterms:modified xsi:type="dcterms:W3CDTF">2021-08-29T23:58:47Z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5D1F7E484AE942E589F0D6E873BC24D5</vt:lpwstr>
  </property>
  <property fmtid="{D5CDD505-2E9C-101B-9397-08002B2CF9AE}" pid="3" name="KSOProductBuildVer">
    <vt:lpwstr>1033-11.2.0.10265</vt:lpwstr>
  </property>
</Properties>
</file>