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81" r:id="rId3"/>
    <p:sldId id="479" r:id="rId4"/>
    <p:sldId id="511" r:id="rId5"/>
    <p:sldId id="512" r:id="rId6"/>
    <p:sldId id="513" r:id="rId7"/>
    <p:sldId id="514" r:id="rId8"/>
    <p:sldId id="515" r:id="rId9"/>
    <p:sldId id="525" r:id="rId10"/>
    <p:sldId id="518" r:id="rId12"/>
    <p:sldId id="519" r:id="rId13"/>
    <p:sldId id="520" r:id="rId14"/>
    <p:sldId id="521" r:id="rId15"/>
    <p:sldId id="522" r:id="rId16"/>
    <p:sldId id="523" r:id="rId17"/>
    <p:sldId id="524" r:id="rId18"/>
    <p:sldId id="290" r:id="rId19"/>
    <p:sldId id="291" r:id="rId20"/>
  </p:sldIdLst>
  <p:sldSz cx="12192000" cy="6858000"/>
  <p:notesSz cx="6858000" cy="9144000"/>
  <p:embeddedFontLst>
    <p:embeddedFont>
      <p:font typeface=".VnTimeH" panose="020B7200000000000000" pitchFamily="34" charset="0"/>
      <p:regular r:id="rId24"/>
      <p:bold r:id="rId25"/>
      <p:italic r:id="rId26"/>
      <p:boldItalic r:id="rId27"/>
    </p:embeddedFont>
    <p:embeddedFont>
      <p:font typeface=".VnTime" panose="020B7200000000000000" pitchFamily="34" charset="0"/>
      <p:regular r:id="rId28"/>
      <p:bold r:id="rId29"/>
      <p:italic r:id="rId30"/>
      <p:boldItalic r:id="rId31"/>
    </p:embeddedFont>
    <p:embeddedFont>
      <p:font typeface="Calibri" panose="020F0502020204030204" charset="0"/>
      <p:regular r:id="rId32"/>
      <p:bold r:id="rId33"/>
      <p:italic r:id="rId34"/>
      <p:boldItalic r:id="rId35"/>
    </p:embeddedFont>
    <p:embeddedFont>
      <p:font typeface="Calibri Light" panose="020F0302020204030204" charset="0"/>
      <p:regular r:id="rId36"/>
      <p: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00FF"/>
    <a:srgbClr val="660033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203" autoAdjust="0"/>
  </p:normalViewPr>
  <p:slideViewPr>
    <p:cSldViewPr snapToGrid="0">
      <p:cViewPr>
        <p:scale>
          <a:sx n="74" d="100"/>
          <a:sy n="74" d="100"/>
        </p:scale>
        <p:origin x="-1830" y="-9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font" Target="fonts/font14.fntdata"/><Relationship Id="rId36" Type="http://schemas.openxmlformats.org/officeDocument/2006/relationships/font" Target="fonts/font13.fntdata"/><Relationship Id="rId35" Type="http://schemas.openxmlformats.org/officeDocument/2006/relationships/font" Target="fonts/font12.fntdata"/><Relationship Id="rId34" Type="http://schemas.openxmlformats.org/officeDocument/2006/relationships/font" Target="fonts/font11.fntdata"/><Relationship Id="rId33" Type="http://schemas.openxmlformats.org/officeDocument/2006/relationships/font" Target="fonts/font10.fntdata"/><Relationship Id="rId32" Type="http://schemas.openxmlformats.org/officeDocument/2006/relationships/font" Target="fonts/font9.fntdata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" Target="slides/slide1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D5BE0-0F78-4251-8B26-C3637952B1C3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microsoft.com/office/2007/relationships/media" Target="../media/media5.mp3"/><Relationship Id="rId3" Type="http://schemas.openxmlformats.org/officeDocument/2006/relationships/audio" Target="../media/media5.mp3"/><Relationship Id="rId2" Type="http://schemas.openxmlformats.org/officeDocument/2006/relationships/image" Target="../media/image19.png"/><Relationship Id="rId1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microsoft.com/office/2007/relationships/media" Target="../media/media6.mp3"/><Relationship Id="rId3" Type="http://schemas.openxmlformats.org/officeDocument/2006/relationships/audio" Target="../media/media6.mp3"/><Relationship Id="rId2" Type="http://schemas.openxmlformats.org/officeDocument/2006/relationships/image" Target="../media/image21.jpeg"/><Relationship Id="rId1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4.png"/><Relationship Id="rId7" Type="http://schemas.microsoft.com/office/2007/relationships/media" Target="../media/media8.mp3"/><Relationship Id="rId6" Type="http://schemas.openxmlformats.org/officeDocument/2006/relationships/audio" Target="../media/media8.mp3"/><Relationship Id="rId5" Type="http://schemas.openxmlformats.org/officeDocument/2006/relationships/image" Target="../media/image23.jpeg"/><Relationship Id="rId4" Type="http://schemas.openxmlformats.org/officeDocument/2006/relationships/image" Target="../media/image2.png"/><Relationship Id="rId3" Type="http://schemas.microsoft.com/office/2007/relationships/media" Target="../media/media7.mp3"/><Relationship Id="rId2" Type="http://schemas.openxmlformats.org/officeDocument/2006/relationships/audio" Target="../media/media7.mp3"/><Relationship Id="rId1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0.png"/><Relationship Id="rId7" Type="http://schemas.microsoft.com/office/2007/relationships/media" Target="../media/media10.mp3"/><Relationship Id="rId6" Type="http://schemas.openxmlformats.org/officeDocument/2006/relationships/audio" Target="../media/media10.mp3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microsoft.com/office/2007/relationships/media" Target="../media/media9.mp4"/><Relationship Id="rId2" Type="http://schemas.openxmlformats.org/officeDocument/2006/relationships/video" Target="../media/media9.mp4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6.png"/><Relationship Id="rId3" Type="http://schemas.microsoft.com/office/2007/relationships/media" Target="../media/media9.mp4"/><Relationship Id="rId2" Type="http://schemas.openxmlformats.org/officeDocument/2006/relationships/video" Target="../media/media9.mp4"/><Relationship Id="rId1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.png"/><Relationship Id="rId7" Type="http://schemas.microsoft.com/office/2007/relationships/media" Target="../media/media11.mp3"/><Relationship Id="rId6" Type="http://schemas.openxmlformats.org/officeDocument/2006/relationships/audio" Target="../media/media11.mp3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media" Target="../media/media2.mp4"/><Relationship Id="rId3" Type="http://schemas.openxmlformats.org/officeDocument/2006/relationships/video" Target="../media/media2.mp4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6" Type="http://schemas.microsoft.com/office/2007/relationships/media" Target="../media/media3.mp3"/><Relationship Id="rId5" Type="http://schemas.openxmlformats.org/officeDocument/2006/relationships/audio" Target="../media/media3.mp3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6" Type="http://schemas.microsoft.com/office/2007/relationships/media" Target="../media/media3.mp3"/><Relationship Id="rId5" Type="http://schemas.openxmlformats.org/officeDocument/2006/relationships/audio" Target="../media/media3.mp3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9" Type="http://schemas.microsoft.com/office/2007/relationships/media" Target="../media/media4.mp4"/><Relationship Id="rId8" Type="http://schemas.openxmlformats.org/officeDocument/2006/relationships/video" Target="../media/media4.mp4"/><Relationship Id="rId7" Type="http://schemas.openxmlformats.org/officeDocument/2006/relationships/image" Target="../media/image2.png"/><Relationship Id="rId6" Type="http://schemas.microsoft.com/office/2007/relationships/media" Target="../media/media3.mp3"/><Relationship Id="rId5" Type="http://schemas.openxmlformats.org/officeDocument/2006/relationships/audio" Target="../media/media3.mp3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3.pn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hac tap chung xuat s - Par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22304" y="4987953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38829" y="0"/>
            <a:ext cx="7408061" cy="1200329"/>
          </a:xfrm>
          <a:prstGeom prst="rect">
            <a:avLst/>
          </a:prstGeom>
        </p:spPr>
        <p:txBody>
          <a:bodyPr wrap="square">
            <a:prstTxWarp prst="textWave2">
              <a:avLst/>
            </a:prstTxWarp>
            <a:spAutoFit/>
          </a:bodyPr>
          <a:lstStyle/>
          <a:p>
            <a:r>
              <a:rPr lang="en-US" sz="3600" b="1" i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Chào mừng quý thầy cô và các bạn học sinh về dự </a:t>
            </a:r>
            <a:r>
              <a:rPr lang="en-US" sz="3600" b="1" i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môn âm </a:t>
            </a:r>
            <a:r>
              <a:rPr lang="en-US" sz="3600" b="1" i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nhạc</a:t>
            </a:r>
            <a:endParaRPr lang="en-US" sz="36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6" y="304801"/>
            <a:ext cx="11570208" cy="4511040"/>
          </a:xfrm>
          <a:prstGeom prst="rect">
            <a:avLst/>
          </a:prstGeom>
        </p:spPr>
      </p:pic>
      <p:pic>
        <p:nvPicPr>
          <p:cNvPr id="3" name="LCD DEN DRMSLD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9397" y="-40461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806158" y="0"/>
            <a:ext cx="8515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- </a:t>
            </a:r>
            <a:r>
              <a:rPr lang="en-US" sz="2800" b="1" dirty="0" err="1" smtClean="0">
                <a:solidFill>
                  <a:schemeClr val="bg1"/>
                </a:solidFill>
              </a:rPr>
              <a:t>Hỏi</a:t>
            </a:r>
            <a:r>
              <a:rPr lang="en-US" sz="2800" b="1" dirty="0" smtClean="0">
                <a:solidFill>
                  <a:schemeClr val="bg1"/>
                </a:solidFill>
              </a:rPr>
              <a:t> HS </a:t>
            </a:r>
            <a:r>
              <a:rPr lang="en-US" sz="2800" b="1" dirty="0" err="1" smtClean="0">
                <a:solidFill>
                  <a:schemeClr val="bg1"/>
                </a:solidFill>
              </a:rPr>
              <a:t>trong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bài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có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những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hình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nốt</a:t>
            </a:r>
            <a:r>
              <a:rPr lang="en-US" sz="2800" b="1" dirty="0" smtClean="0">
                <a:solidFill>
                  <a:schemeClr val="bg1"/>
                </a:solidFill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</a:rPr>
              <a:t>tên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nốt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nhạc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nào</a:t>
            </a:r>
            <a:r>
              <a:rPr lang="en-US" sz="2800" b="1" dirty="0" smtClean="0">
                <a:solidFill>
                  <a:schemeClr val="bg1"/>
                </a:solidFill>
              </a:rPr>
              <a:t>?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9" y="829056"/>
            <a:ext cx="10838688" cy="3779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86285" y="12941"/>
            <a:ext cx="5805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smtClean="0">
                <a:solidFill>
                  <a:schemeClr val="bg1"/>
                </a:solidFill>
              </a:rPr>
              <a:t>- GV </a:t>
            </a:r>
            <a:r>
              <a:rPr lang="en-US" sz="4000" i="1" dirty="0" err="1" smtClean="0">
                <a:solidFill>
                  <a:schemeClr val="bg1"/>
                </a:solidFill>
              </a:rPr>
              <a:t>dạy</a:t>
            </a:r>
            <a:r>
              <a:rPr lang="en-US" sz="4000" i="1" dirty="0" smtClean="0">
                <a:solidFill>
                  <a:schemeClr val="bg1"/>
                </a:solidFill>
              </a:rPr>
              <a:t> </a:t>
            </a:r>
            <a:r>
              <a:rPr lang="en-US" sz="4000" i="1" dirty="0" err="1" smtClean="0">
                <a:solidFill>
                  <a:schemeClr val="bg1"/>
                </a:solidFill>
              </a:rPr>
              <a:t>đọc</a:t>
            </a:r>
            <a:r>
              <a:rPr lang="en-US" sz="4000" i="1" dirty="0" smtClean="0">
                <a:solidFill>
                  <a:schemeClr val="bg1"/>
                </a:solidFill>
              </a:rPr>
              <a:t> </a:t>
            </a:r>
            <a:r>
              <a:rPr lang="en-US" sz="4000" i="1" dirty="0" err="1" smtClean="0">
                <a:solidFill>
                  <a:schemeClr val="bg1"/>
                </a:solidFill>
              </a:rPr>
              <a:t>từng</a:t>
            </a:r>
            <a:r>
              <a:rPr lang="en-US" sz="4000" i="1" dirty="0" smtClean="0">
                <a:solidFill>
                  <a:schemeClr val="bg1"/>
                </a:solidFill>
              </a:rPr>
              <a:t> </a:t>
            </a:r>
            <a:r>
              <a:rPr lang="en-US" sz="4000" i="1" dirty="0" err="1" smtClean="0">
                <a:solidFill>
                  <a:schemeClr val="bg1"/>
                </a:solidFill>
              </a:rPr>
              <a:t>câu</a:t>
            </a:r>
            <a:endParaRPr lang="en-US" sz="4000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8876" y="894519"/>
            <a:ext cx="142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CÂU 1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741" y="74496"/>
            <a:ext cx="50009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chemeClr val="bg1"/>
                </a:solidFill>
              </a:rPr>
              <a:t>HĐ: </a:t>
            </a:r>
            <a:r>
              <a:rPr lang="en-US" sz="3200" b="1" dirty="0" smtClean="0">
                <a:solidFill>
                  <a:schemeClr val="bg1"/>
                </a:solidFill>
              </a:rPr>
              <a:t>THỰC HÀNH-LUYỆN TẬP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" y="1489239"/>
            <a:ext cx="11180064" cy="261946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4096512" y="1597152"/>
            <a:ext cx="1584960" cy="1767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016752" y="2133600"/>
            <a:ext cx="847344" cy="11094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0582656" y="1731264"/>
            <a:ext cx="847344" cy="11094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0076" y="430682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29320" y="26325"/>
            <a:ext cx="2713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CÂU 2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3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31085" y="5562601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54" y="857322"/>
            <a:ext cx="11148822" cy="277460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121152" y="1304544"/>
            <a:ext cx="1828800" cy="14948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540496" y="1304544"/>
            <a:ext cx="1652016" cy="14948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2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84352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1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85344" y="111893"/>
            <a:ext cx="1249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chemeClr val="bg1"/>
                </a:solidFill>
              </a:rPr>
              <a:t>- GV HD HS </a:t>
            </a:r>
            <a:r>
              <a:rPr lang="en-US" sz="3200" i="1" dirty="0" err="1" smtClean="0">
                <a:solidFill>
                  <a:schemeClr val="bg1"/>
                </a:solidFill>
              </a:rPr>
              <a:t>nhẩm</a:t>
            </a:r>
            <a:r>
              <a:rPr lang="en-US" sz="3200" i="1" dirty="0" smtClean="0">
                <a:solidFill>
                  <a:schemeClr val="bg1"/>
                </a:solidFill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</a:rPr>
              <a:t>cả</a:t>
            </a:r>
            <a:r>
              <a:rPr lang="en-US" sz="3200" i="1" dirty="0" smtClean="0">
                <a:solidFill>
                  <a:schemeClr val="bg1"/>
                </a:solidFill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</a:rPr>
              <a:t>bài</a:t>
            </a:r>
            <a:r>
              <a:rPr lang="en-US" sz="3200" i="1" dirty="0" smtClean="0">
                <a:solidFill>
                  <a:schemeClr val="bg1"/>
                </a:solidFill>
              </a:rPr>
              <a:t> 1 </a:t>
            </a:r>
            <a:r>
              <a:rPr lang="en-US" sz="3200" i="1" dirty="0" err="1" smtClean="0">
                <a:solidFill>
                  <a:schemeClr val="bg1"/>
                </a:solidFill>
              </a:rPr>
              <a:t>lần</a:t>
            </a:r>
            <a:r>
              <a:rPr lang="en-US" sz="3200" i="1" dirty="0" smtClean="0">
                <a:solidFill>
                  <a:schemeClr val="bg1"/>
                </a:solidFill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</a:rPr>
              <a:t>sau</a:t>
            </a:r>
            <a:r>
              <a:rPr lang="en-US" sz="3200" i="1" dirty="0" smtClean="0">
                <a:solidFill>
                  <a:schemeClr val="bg1"/>
                </a:solidFill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</a:rPr>
              <a:t>đó</a:t>
            </a:r>
            <a:r>
              <a:rPr lang="en-US" sz="3200" i="1" dirty="0" smtClean="0">
                <a:solidFill>
                  <a:schemeClr val="bg1"/>
                </a:solidFill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</a:rPr>
              <a:t>đọc</a:t>
            </a:r>
            <a:r>
              <a:rPr lang="en-US" sz="3200" i="1" dirty="0" smtClean="0">
                <a:solidFill>
                  <a:schemeClr val="bg1"/>
                </a:solidFill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</a:rPr>
              <a:t>vài</a:t>
            </a:r>
            <a:r>
              <a:rPr lang="en-US" sz="3200" i="1" dirty="0" smtClean="0">
                <a:solidFill>
                  <a:schemeClr val="bg1"/>
                </a:solidFill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</a:rPr>
              <a:t>lần</a:t>
            </a:r>
            <a:r>
              <a:rPr lang="en-US" sz="3200" i="1" dirty="0" smtClean="0">
                <a:solidFill>
                  <a:schemeClr val="bg1"/>
                </a:solidFill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</a:rPr>
              <a:t>cho</a:t>
            </a:r>
            <a:r>
              <a:rPr lang="en-US" sz="3200" i="1" dirty="0" smtClean="0">
                <a:solidFill>
                  <a:schemeClr val="bg1"/>
                </a:solidFill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</a:rPr>
              <a:t>đúng</a:t>
            </a:r>
            <a:r>
              <a:rPr lang="en-US" sz="3200" i="1" dirty="0" smtClean="0">
                <a:solidFill>
                  <a:schemeClr val="bg1"/>
                </a:solidFill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</a:rPr>
              <a:t>cao</a:t>
            </a:r>
            <a:r>
              <a:rPr lang="en-US" sz="3200" i="1" dirty="0" smtClean="0">
                <a:solidFill>
                  <a:schemeClr val="bg1"/>
                </a:solidFill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</a:rPr>
              <a:t>độ</a:t>
            </a:r>
            <a:r>
              <a:rPr lang="en-US" sz="3200" i="1" dirty="0" smtClean="0">
                <a:solidFill>
                  <a:schemeClr val="bg1"/>
                </a:solidFill>
              </a:rPr>
              <a:t>, </a:t>
            </a:r>
            <a:r>
              <a:rPr lang="en-US" sz="3200" i="1" dirty="0" err="1" smtClean="0">
                <a:solidFill>
                  <a:schemeClr val="bg1"/>
                </a:solidFill>
              </a:rPr>
              <a:t>tiết</a:t>
            </a:r>
            <a:r>
              <a:rPr lang="en-US" sz="3200" i="1" dirty="0" smtClean="0">
                <a:solidFill>
                  <a:schemeClr val="bg1"/>
                </a:solidFill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</a:rPr>
              <a:t>tấu</a:t>
            </a:r>
            <a:endParaRPr lang="en-US" sz="3200" i="1" dirty="0">
              <a:solidFill>
                <a:schemeClr val="bg1"/>
              </a:solidFill>
            </a:endParaRPr>
          </a:p>
        </p:txBody>
      </p:sp>
      <p:pic>
        <p:nvPicPr>
          <p:cNvPr id="2" name="MP4 TDN5 NAM CAH SAO 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19800" y="3386138"/>
            <a:ext cx="152400" cy="85725"/>
          </a:xfrm>
          <a:prstGeom prst="rect">
            <a:avLst/>
          </a:prstGeom>
        </p:spPr>
      </p:pic>
      <p:pic>
        <p:nvPicPr>
          <p:cNvPr id="3" name="MP4 TDN5 NAM CAH SAO 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50848" y="816864"/>
            <a:ext cx="9558528" cy="4535424"/>
          </a:xfrm>
          <a:prstGeom prst="rect">
            <a:avLst/>
          </a:prstGeom>
        </p:spPr>
      </p:pic>
      <p:pic>
        <p:nvPicPr>
          <p:cNvPr id="10" name="C1+2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3024" y="107594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0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7141" y="2059777"/>
            <a:ext cx="32282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1: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Đọc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nhạc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2: </a:t>
            </a:r>
            <a:r>
              <a:rPr lang="en-US" sz="2800" i="1" dirty="0" err="1" smtClean="0">
                <a:solidFill>
                  <a:srgbClr val="FF0000"/>
                </a:solidFill>
              </a:rPr>
              <a:t>nghép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lời</a:t>
            </a:r>
            <a:r>
              <a:rPr lang="en-US" sz="2800" i="1" dirty="0" smtClean="0">
                <a:solidFill>
                  <a:srgbClr val="FF0000"/>
                </a:solidFill>
              </a:rPr>
              <a:t> (</a:t>
            </a:r>
            <a:r>
              <a:rPr lang="en-US" sz="2800" i="1" dirty="0" err="1" smtClean="0">
                <a:solidFill>
                  <a:srgbClr val="FF0000"/>
                </a:solidFill>
              </a:rPr>
              <a:t>ngược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lại</a:t>
            </a:r>
            <a:r>
              <a:rPr lang="en-US" sz="2800" i="1" dirty="0" smtClean="0">
                <a:solidFill>
                  <a:srgbClr val="FF0000"/>
                </a:solidFill>
              </a:rPr>
              <a:t>)</a:t>
            </a:r>
            <a:endParaRPr lang="en-US" sz="2800" i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24129" y="12191"/>
            <a:ext cx="9723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i="1" dirty="0">
                <a:solidFill>
                  <a:schemeClr val="bg1"/>
                </a:solidFill>
              </a:rPr>
              <a:t>- GV HD HS </a:t>
            </a:r>
            <a:r>
              <a:rPr lang="en-US" sz="3600" i="1" dirty="0" err="1">
                <a:solidFill>
                  <a:schemeClr val="bg1"/>
                </a:solidFill>
              </a:rPr>
              <a:t>HS</a:t>
            </a:r>
            <a:r>
              <a:rPr lang="en-US" sz="3600" i="1" dirty="0">
                <a:solidFill>
                  <a:schemeClr val="bg1"/>
                </a:solidFill>
              </a:rPr>
              <a:t> </a:t>
            </a:r>
            <a:r>
              <a:rPr lang="en-US" sz="3600" i="1" dirty="0" err="1">
                <a:solidFill>
                  <a:schemeClr val="bg1"/>
                </a:solidFill>
              </a:rPr>
              <a:t>nghép</a:t>
            </a:r>
            <a:r>
              <a:rPr lang="en-US" sz="3600" i="1" dirty="0">
                <a:solidFill>
                  <a:schemeClr val="bg1"/>
                </a:solidFill>
              </a:rPr>
              <a:t> </a:t>
            </a:r>
            <a:r>
              <a:rPr lang="en-US" sz="3600" i="1" dirty="0" err="1">
                <a:solidFill>
                  <a:schemeClr val="bg1"/>
                </a:solidFill>
              </a:rPr>
              <a:t>lời</a:t>
            </a:r>
            <a:r>
              <a:rPr lang="en-US" sz="3600" i="1" dirty="0">
                <a:solidFill>
                  <a:schemeClr val="bg1"/>
                </a:solidFill>
              </a:rPr>
              <a:t> </a:t>
            </a:r>
            <a:r>
              <a:rPr lang="en-US" sz="3600" i="1" dirty="0" err="1">
                <a:solidFill>
                  <a:schemeClr val="bg1"/>
                </a:solidFill>
              </a:rPr>
              <a:t>sau</a:t>
            </a:r>
            <a:r>
              <a:rPr lang="en-US" sz="3600" i="1" dirty="0">
                <a:solidFill>
                  <a:schemeClr val="bg1"/>
                </a:solidFill>
              </a:rPr>
              <a:t> </a:t>
            </a:r>
            <a:r>
              <a:rPr lang="en-US" sz="3600" i="1" dirty="0" err="1">
                <a:solidFill>
                  <a:schemeClr val="bg1"/>
                </a:solidFill>
              </a:rPr>
              <a:t>đó</a:t>
            </a:r>
            <a:r>
              <a:rPr lang="en-US" sz="3600" i="1" dirty="0">
                <a:solidFill>
                  <a:schemeClr val="bg1"/>
                </a:solidFill>
              </a:rPr>
              <a:t> chia </a:t>
            </a:r>
            <a:r>
              <a:rPr lang="en-US" sz="3600" i="1" dirty="0" err="1">
                <a:solidFill>
                  <a:schemeClr val="bg1"/>
                </a:solidFill>
              </a:rPr>
              <a:t>lớp</a:t>
            </a:r>
            <a:r>
              <a:rPr lang="en-US" sz="3600" i="1" dirty="0">
                <a:solidFill>
                  <a:schemeClr val="bg1"/>
                </a:solidFill>
              </a:rPr>
              <a:t> </a:t>
            </a:r>
            <a:r>
              <a:rPr lang="en-US" sz="3600" i="1" dirty="0" err="1">
                <a:solidFill>
                  <a:schemeClr val="bg1"/>
                </a:solidFill>
              </a:rPr>
              <a:t>thành</a:t>
            </a:r>
            <a:r>
              <a:rPr lang="en-US" sz="3600" i="1" dirty="0">
                <a:solidFill>
                  <a:schemeClr val="bg1"/>
                </a:solidFill>
              </a:rPr>
              <a:t> 2 </a:t>
            </a:r>
            <a:r>
              <a:rPr lang="en-US" sz="3600" i="1" dirty="0" err="1">
                <a:solidFill>
                  <a:schemeClr val="bg1"/>
                </a:solidFill>
              </a:rPr>
              <a:t>tổ</a:t>
            </a:r>
            <a:r>
              <a:rPr lang="en-US" sz="3600" i="1" dirty="0">
                <a:solidFill>
                  <a:schemeClr val="bg1"/>
                </a:solidFill>
              </a:rPr>
              <a:t>:</a:t>
            </a:r>
            <a:endParaRPr lang="en-US" sz="3600" i="1" dirty="0">
              <a:solidFill>
                <a:schemeClr val="bg1"/>
              </a:solidFill>
            </a:endParaRPr>
          </a:p>
        </p:txBody>
      </p:sp>
      <p:pic>
        <p:nvPicPr>
          <p:cNvPr id="10" name="MP4 TDN5 NAM CAH SAO 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08960" y="816864"/>
            <a:ext cx="8741664" cy="4559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0235779">
            <a:off x="1161142" y="1799173"/>
            <a:ext cx="7895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smtClean="0">
                <a:solidFill>
                  <a:srgbClr val="FF0000"/>
                </a:solidFill>
              </a:rPr>
              <a:t>- </a:t>
            </a:r>
            <a:r>
              <a:rPr lang="en-US" sz="4000" b="1" i="1" smtClean="0">
                <a:solidFill>
                  <a:srgbClr val="FF0000"/>
                </a:solidFill>
              </a:rPr>
              <a:t>Củng cố, dặn dò, nêu giáo dục</a:t>
            </a:r>
            <a:endParaRPr lang="en-US" sz="4000" b="1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21" y="3686628"/>
            <a:ext cx="4586893" cy="20399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128" y="225147"/>
            <a:ext cx="495300" cy="6680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062" y="2552700"/>
            <a:ext cx="495300" cy="4826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978" y="306176"/>
            <a:ext cx="495300" cy="6680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072" y="340973"/>
            <a:ext cx="279779" cy="66800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0078" y="0"/>
            <a:ext cx="11400768" cy="893154"/>
          </a:xfrm>
          <a:prstGeom prst="rect">
            <a:avLst/>
          </a:prstGeom>
        </p:spPr>
        <p:txBody>
          <a:bodyPr wrap="square">
            <a:prstTxWarp prst="textWave1">
              <a:avLst/>
            </a:prstTxWarp>
            <a:spAutoFit/>
          </a:bodyPr>
          <a:lstStyle/>
          <a:p>
            <a:r>
              <a:rPr lang="en-US" sz="3600" b="1" i="1">
                <a:solidFill>
                  <a:srgbClr val="FFFF00"/>
                </a:solidFill>
              </a:rPr>
              <a:t>Chúc thầy cô mạnh khỏe, các bạn HS chăm ngoan học giỏi</a:t>
            </a:r>
            <a:endParaRPr lang="en-US" sz="3600" b="1" i="1">
              <a:solidFill>
                <a:srgbClr val="FFFF00"/>
              </a:solidFill>
            </a:endParaRPr>
          </a:p>
        </p:txBody>
      </p:sp>
      <p:pic>
        <p:nvPicPr>
          <p:cNvPr id="11" name="hat mug 1 lan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39307" y="281832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899" y="4077325"/>
            <a:ext cx="8364512" cy="2533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665088" y="3795010"/>
            <a:ext cx="36820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smtClean="0">
                <a:solidFill>
                  <a:srgbClr val="FF0000"/>
                </a:solidFill>
              </a:rPr>
              <a:t>- </a:t>
            </a:r>
            <a:r>
              <a:rPr lang="en-US" sz="2400" i="1" smtClean="0">
                <a:solidFill>
                  <a:srgbClr val="FF0000"/>
                </a:solidFill>
              </a:rPr>
              <a:t>Cho HS xem video thuyết trình về Lăng Bác sau đó hỏi tuần trước học bài hát gì? Tả về vẻ đẹp của Lăng Bác…</a:t>
            </a:r>
            <a:endParaRPr lang="en-US" sz="2400"/>
          </a:p>
        </p:txBody>
      </p:sp>
      <p:pic>
        <p:nvPicPr>
          <p:cNvPr id="8" name="Lăng Bác Hồ thuyết minh cho trẻ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18741" y="713907"/>
            <a:ext cx="8544394" cy="2939945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587690" y="0"/>
            <a:ext cx="320649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HĐ-KHỞI ĐỘNG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1244184"/>
            <a:ext cx="9460991" cy="49981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33141" y="897977"/>
            <a:ext cx="5906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6600FF"/>
                </a:solidFill>
              </a:rPr>
              <a:t>- </a:t>
            </a:r>
            <a:r>
              <a:rPr lang="en-US" sz="2400" i="1" dirty="0" err="1" smtClean="0">
                <a:solidFill>
                  <a:srgbClr val="6600FF"/>
                </a:solidFill>
              </a:rPr>
              <a:t>Hát</a:t>
            </a:r>
            <a:r>
              <a:rPr lang="en-US" sz="2400" i="1" dirty="0" smtClean="0">
                <a:solidFill>
                  <a:srgbClr val="6600FF"/>
                </a:solidFill>
              </a:rPr>
              <a:t> </a:t>
            </a:r>
            <a:r>
              <a:rPr lang="en-US" sz="2400" i="1" dirty="0" err="1" smtClean="0">
                <a:solidFill>
                  <a:srgbClr val="6600FF"/>
                </a:solidFill>
              </a:rPr>
              <a:t>bài</a:t>
            </a:r>
            <a:r>
              <a:rPr lang="en-US" sz="2400" i="1" dirty="0" smtClean="0">
                <a:solidFill>
                  <a:srgbClr val="6600FF"/>
                </a:solidFill>
              </a:rPr>
              <a:t> </a:t>
            </a:r>
            <a:r>
              <a:rPr lang="en-US" sz="2400" i="1" dirty="0" err="1" smtClean="0">
                <a:solidFill>
                  <a:srgbClr val="6600FF"/>
                </a:solidFill>
              </a:rPr>
              <a:t>Tre</a:t>
            </a:r>
            <a:r>
              <a:rPr lang="en-US" sz="2400" i="1" dirty="0" smtClean="0">
                <a:solidFill>
                  <a:srgbClr val="6600FF"/>
                </a:solidFill>
              </a:rPr>
              <a:t> </a:t>
            </a:r>
            <a:r>
              <a:rPr lang="en-US" sz="2400" i="1" dirty="0" err="1" smtClean="0">
                <a:solidFill>
                  <a:srgbClr val="6600FF"/>
                </a:solidFill>
              </a:rPr>
              <a:t>Ngà</a:t>
            </a:r>
            <a:r>
              <a:rPr lang="en-US" sz="2400" i="1" dirty="0" smtClean="0">
                <a:solidFill>
                  <a:srgbClr val="6600FF"/>
                </a:solidFill>
              </a:rPr>
              <a:t> </a:t>
            </a:r>
            <a:r>
              <a:rPr lang="en-US" sz="2400" i="1" dirty="0" err="1" smtClean="0">
                <a:solidFill>
                  <a:srgbClr val="6600FF"/>
                </a:solidFill>
              </a:rPr>
              <a:t>bên</a:t>
            </a:r>
            <a:r>
              <a:rPr lang="en-US" sz="2400" i="1" dirty="0" smtClean="0">
                <a:solidFill>
                  <a:srgbClr val="6600FF"/>
                </a:solidFill>
              </a:rPr>
              <a:t> </a:t>
            </a:r>
            <a:r>
              <a:rPr lang="en-US" sz="2400" i="1" dirty="0" err="1" smtClean="0">
                <a:solidFill>
                  <a:srgbClr val="6600FF"/>
                </a:solidFill>
              </a:rPr>
              <a:t>Lăng</a:t>
            </a:r>
            <a:r>
              <a:rPr lang="en-US" sz="2400" i="1" dirty="0" smtClean="0">
                <a:solidFill>
                  <a:srgbClr val="6600FF"/>
                </a:solidFill>
              </a:rPr>
              <a:t> </a:t>
            </a:r>
            <a:r>
              <a:rPr lang="en-US" sz="2400" i="1" dirty="0" err="1" smtClean="0">
                <a:solidFill>
                  <a:srgbClr val="6600FF"/>
                </a:solidFill>
              </a:rPr>
              <a:t>Bác</a:t>
            </a:r>
            <a:r>
              <a:rPr lang="en-US" sz="2400" i="1" dirty="0" smtClean="0">
                <a:solidFill>
                  <a:srgbClr val="6600FF"/>
                </a:solidFill>
              </a:rPr>
              <a:t> </a:t>
            </a:r>
            <a:r>
              <a:rPr lang="en-US" sz="2400" i="1" dirty="0" err="1" smtClean="0">
                <a:solidFill>
                  <a:srgbClr val="6600FF"/>
                </a:solidFill>
              </a:rPr>
              <a:t>và</a:t>
            </a:r>
            <a:r>
              <a:rPr lang="en-US" sz="2400" i="1" dirty="0" smtClean="0">
                <a:solidFill>
                  <a:srgbClr val="6600FF"/>
                </a:solidFill>
              </a:rPr>
              <a:t> </a:t>
            </a:r>
            <a:r>
              <a:rPr lang="en-US" sz="2400" i="1" dirty="0" err="1" smtClean="0">
                <a:solidFill>
                  <a:srgbClr val="6600FF"/>
                </a:solidFill>
              </a:rPr>
              <a:t>bài</a:t>
            </a:r>
            <a:r>
              <a:rPr lang="en-US" sz="2400" i="1" dirty="0" smtClean="0">
                <a:solidFill>
                  <a:srgbClr val="6600FF"/>
                </a:solidFill>
              </a:rPr>
              <a:t> </a:t>
            </a:r>
            <a:r>
              <a:rPr lang="en-US" sz="2400" i="1" dirty="0" err="1" smtClean="0">
                <a:solidFill>
                  <a:srgbClr val="6600FF"/>
                </a:solidFill>
              </a:rPr>
              <a:t>Hát</a:t>
            </a:r>
            <a:r>
              <a:rPr lang="en-US" sz="2400" i="1" dirty="0" smtClean="0">
                <a:solidFill>
                  <a:srgbClr val="6600FF"/>
                </a:solidFill>
              </a:rPr>
              <a:t> </a:t>
            </a:r>
            <a:r>
              <a:rPr lang="en-US" sz="2400" i="1" dirty="0" err="1" smtClean="0">
                <a:solidFill>
                  <a:srgbClr val="6600FF"/>
                </a:solidFill>
              </a:rPr>
              <a:t>mừng</a:t>
            </a:r>
            <a:r>
              <a:rPr lang="en-US" sz="2400" i="1" dirty="0" smtClean="0">
                <a:solidFill>
                  <a:srgbClr val="6600FF"/>
                </a:solidFill>
              </a:rPr>
              <a:t> (</a:t>
            </a:r>
            <a:r>
              <a:rPr lang="en-US" sz="2400" i="1" dirty="0" err="1" smtClean="0">
                <a:solidFill>
                  <a:srgbClr val="6600FF"/>
                </a:solidFill>
              </a:rPr>
              <a:t>ktbc</a:t>
            </a:r>
            <a:r>
              <a:rPr lang="en-US" sz="2400" i="1" dirty="0" smtClean="0">
                <a:solidFill>
                  <a:srgbClr val="6600FF"/>
                </a:solidFill>
              </a:rPr>
              <a:t>) </a:t>
            </a:r>
            <a:r>
              <a:rPr lang="en-US" sz="2400" i="1" dirty="0" err="1" smtClean="0">
                <a:solidFill>
                  <a:srgbClr val="6600FF"/>
                </a:solidFill>
              </a:rPr>
              <a:t>để</a:t>
            </a:r>
            <a:r>
              <a:rPr lang="en-US" sz="2400" i="1" dirty="0" smtClean="0">
                <a:solidFill>
                  <a:srgbClr val="6600FF"/>
                </a:solidFill>
              </a:rPr>
              <a:t> </a:t>
            </a:r>
            <a:r>
              <a:rPr lang="en-US" sz="2400" i="1" dirty="0" err="1" smtClean="0">
                <a:solidFill>
                  <a:srgbClr val="6600FF"/>
                </a:solidFill>
              </a:rPr>
              <a:t>khởi</a:t>
            </a:r>
            <a:r>
              <a:rPr lang="en-US" sz="2400" i="1" dirty="0" smtClean="0">
                <a:solidFill>
                  <a:srgbClr val="6600FF"/>
                </a:solidFill>
              </a:rPr>
              <a:t> </a:t>
            </a:r>
            <a:r>
              <a:rPr lang="en-US" sz="2400" i="1" dirty="0" err="1" smtClean="0">
                <a:solidFill>
                  <a:srgbClr val="6600FF"/>
                </a:solidFill>
              </a:rPr>
              <a:t>động</a:t>
            </a:r>
            <a:r>
              <a:rPr lang="en-US" sz="2400" i="1" dirty="0" smtClean="0">
                <a:solidFill>
                  <a:srgbClr val="6600FF"/>
                </a:solidFill>
              </a:rPr>
              <a:t> </a:t>
            </a:r>
            <a:r>
              <a:rPr lang="en-US" sz="2400" i="1" dirty="0" err="1" smtClean="0">
                <a:solidFill>
                  <a:srgbClr val="6600FF"/>
                </a:solidFill>
              </a:rPr>
              <a:t>giọng</a:t>
            </a:r>
            <a:endParaRPr lang="en-US" sz="2400" i="1" dirty="0">
              <a:solidFill>
                <a:srgbClr val="66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45703" y="0"/>
            <a:ext cx="48268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>
                <a:solidFill>
                  <a:srgbClr val="FF0000"/>
                </a:solidFill>
              </a:rPr>
              <a:t>-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Giới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thiệu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bài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mới</a:t>
            </a:r>
            <a:endParaRPr lang="en-US" sz="4000" b="1" i="1" dirty="0">
              <a:solidFill>
                <a:srgbClr val="FF0000"/>
              </a:solidFill>
            </a:endParaRPr>
          </a:p>
        </p:txBody>
      </p:sp>
      <p:pic>
        <p:nvPicPr>
          <p:cNvPr id="2" name="tre ng 1 la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54320" y="535389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5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773082" y="0"/>
            <a:ext cx="18646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3600" b="1" dirty="0" smtClean="0">
                <a:solidFill>
                  <a:srgbClr val="FF0000"/>
                </a:solidFill>
                <a:latin typeface=".VnTimeH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 22</a:t>
            </a:r>
            <a:endParaRPr lang="en-US" sz="3600" dirty="0">
              <a:solidFill>
                <a:srgbClr val="FF000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6331"/>
            <a:ext cx="607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+ </a:t>
            </a:r>
            <a:r>
              <a:rPr lang="en-US" sz="2800" dirty="0" err="1" smtClean="0">
                <a:solidFill>
                  <a:srgbClr val="002060"/>
                </a:solidFill>
              </a:rPr>
              <a:t>Ôn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Tập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Bài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Hát</a:t>
            </a:r>
            <a:r>
              <a:rPr lang="en-US" sz="2800" dirty="0" smtClean="0">
                <a:solidFill>
                  <a:srgbClr val="002060"/>
                </a:solidFill>
              </a:rPr>
              <a:t>: </a:t>
            </a:r>
            <a:r>
              <a:rPr lang="en-US" sz="2800" dirty="0" err="1" smtClean="0">
                <a:solidFill>
                  <a:srgbClr val="002060"/>
                </a:solidFill>
              </a:rPr>
              <a:t>Tre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Ngà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bên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Lăng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Bác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58679" y="584776"/>
            <a:ext cx="4533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+ </a:t>
            </a:r>
            <a:r>
              <a:rPr lang="en-US" sz="3200" dirty="0" err="1" smtClean="0">
                <a:solidFill>
                  <a:srgbClr val="002060"/>
                </a:solidFill>
              </a:rPr>
              <a:t>Tập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Đọc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Nhạc</a:t>
            </a:r>
            <a:r>
              <a:rPr lang="en-US" sz="3200" dirty="0" smtClean="0">
                <a:solidFill>
                  <a:srgbClr val="002060"/>
                </a:solidFill>
              </a:rPr>
              <a:t>: TĐN </a:t>
            </a:r>
            <a:r>
              <a:rPr lang="en-US" sz="3200" dirty="0" err="1" smtClean="0">
                <a:solidFill>
                  <a:srgbClr val="002060"/>
                </a:solidFill>
              </a:rPr>
              <a:t>số</a:t>
            </a:r>
            <a:r>
              <a:rPr lang="en-US" sz="3200" dirty="0" smtClean="0">
                <a:solidFill>
                  <a:srgbClr val="002060"/>
                </a:solidFill>
              </a:rPr>
              <a:t> 6</a:t>
            </a:r>
            <a:endParaRPr lang="en-US" sz="3200" dirty="0" smtClean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388" y="3657600"/>
            <a:ext cx="4285168" cy="24566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03583" y="5591068"/>
            <a:ext cx="3938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BÁC HỒ KÍNH YÊU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90" y="762672"/>
            <a:ext cx="4876810" cy="2874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986" y="4212236"/>
            <a:ext cx="1225104" cy="14250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80" y="209862"/>
            <a:ext cx="854441" cy="19412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65911" y="166456"/>
            <a:ext cx="7326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Nội</a:t>
            </a:r>
            <a:r>
              <a:rPr lang="en-US" sz="2800" dirty="0" smtClean="0">
                <a:solidFill>
                  <a:srgbClr val="002060"/>
                </a:solidFill>
              </a:rPr>
              <a:t> dung 1 </a:t>
            </a:r>
            <a:r>
              <a:rPr lang="en-US" sz="2800" dirty="0" err="1" smtClean="0">
                <a:solidFill>
                  <a:srgbClr val="002060"/>
                </a:solidFill>
              </a:rPr>
              <a:t>Ôn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Tập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Bài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Hát</a:t>
            </a:r>
            <a:r>
              <a:rPr lang="en-US" sz="2800" dirty="0" smtClean="0">
                <a:solidFill>
                  <a:srgbClr val="002060"/>
                </a:solidFill>
              </a:rPr>
              <a:t>: </a:t>
            </a:r>
            <a:r>
              <a:rPr lang="en-US" sz="2800" dirty="0" err="1" smtClean="0">
                <a:solidFill>
                  <a:srgbClr val="002060"/>
                </a:solidFill>
              </a:rPr>
              <a:t>Tre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Ngà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bên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Lăng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Bác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47085" y="4243418"/>
            <a:ext cx="53964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</a:t>
            </a:r>
            <a:r>
              <a:rPr lang="en-US" sz="2800" i="1" dirty="0" smtClean="0">
                <a:solidFill>
                  <a:srgbClr val="FF0000"/>
                </a:solidFill>
              </a:rPr>
              <a:t>GV HD HS </a:t>
            </a:r>
            <a:r>
              <a:rPr lang="en-US" sz="2800" i="1" dirty="0" err="1" smtClean="0">
                <a:solidFill>
                  <a:srgbClr val="FF0000"/>
                </a:solidFill>
              </a:rPr>
              <a:t>ôn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bài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hát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để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hs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hát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đúng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giai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điệu</a:t>
            </a:r>
            <a:r>
              <a:rPr lang="en-US" sz="2800" i="1" dirty="0" smtClean="0">
                <a:solidFill>
                  <a:srgbClr val="FF0000"/>
                </a:solidFill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</a:rPr>
              <a:t>sắc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thái</a:t>
            </a:r>
            <a:r>
              <a:rPr lang="en-US" sz="2800" i="1" dirty="0" smtClean="0">
                <a:solidFill>
                  <a:srgbClr val="FF0000"/>
                </a:solidFill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</a:rPr>
              <a:t>sửa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lỗi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sai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với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các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hình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thức</a:t>
            </a:r>
            <a:r>
              <a:rPr lang="en-US" sz="2800" i="1" dirty="0" smtClean="0">
                <a:solidFill>
                  <a:srgbClr val="FF0000"/>
                </a:solidFill>
              </a:rPr>
              <a:t>: </a:t>
            </a:r>
            <a:r>
              <a:rPr lang="en-US" sz="2800" i="1" dirty="0" err="1" smtClean="0">
                <a:solidFill>
                  <a:srgbClr val="FF0000"/>
                </a:solidFill>
              </a:rPr>
              <a:t>Lớp</a:t>
            </a:r>
            <a:r>
              <a:rPr lang="en-US" sz="2800" i="1" dirty="0" smtClean="0">
                <a:solidFill>
                  <a:srgbClr val="FF0000"/>
                </a:solidFill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</a:rPr>
              <a:t>cá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nhân</a:t>
            </a:r>
            <a:r>
              <a:rPr lang="en-US" sz="2800" i="1" dirty="0" smtClean="0">
                <a:solidFill>
                  <a:srgbClr val="FF0000"/>
                </a:solidFill>
              </a:rPr>
              <a:t>…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9" name="tre ng 1 lan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10390" y="5835677"/>
            <a:ext cx="609600" cy="609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250844" y="3781753"/>
            <a:ext cx="4128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HĐ: LUYỆN TẬP-THỰC HÀNH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57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90" y="762672"/>
            <a:ext cx="4876810" cy="2874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986" y="4212236"/>
            <a:ext cx="1225104" cy="14250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80" y="209862"/>
            <a:ext cx="854441" cy="19412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56999" y="3952622"/>
            <a:ext cx="61159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i="1" smtClean="0">
                <a:solidFill>
                  <a:srgbClr val="FF0000"/>
                </a:solidFill>
              </a:rPr>
              <a:t>GV HD HS hát:</a:t>
            </a:r>
            <a:endParaRPr lang="en-US" sz="2800" i="1" smtClean="0">
              <a:solidFill>
                <a:srgbClr val="FF0000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b="1" i="1" smtClean="0"/>
              <a:t>Song ca</a:t>
            </a:r>
            <a:r>
              <a:rPr lang="en-US" sz="2800" i="1" smtClean="0">
                <a:solidFill>
                  <a:srgbClr val="FF0000"/>
                </a:solidFill>
              </a:rPr>
              <a:t>: Bên Lăng Bác…thêu hoa</a:t>
            </a:r>
            <a:endParaRPr lang="en-US" sz="2800" i="1" smtClean="0">
              <a:solidFill>
                <a:srgbClr val="FF0000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b="1" i="1" smtClean="0"/>
              <a:t>Đồng ca</a:t>
            </a:r>
            <a:r>
              <a:rPr lang="en-US" sz="2800" i="1" smtClean="0">
                <a:solidFill>
                  <a:srgbClr val="FF0000"/>
                </a:solidFill>
              </a:rPr>
              <a:t>: Rất trong…ngà </a:t>
            </a:r>
            <a:endParaRPr lang="en-US" sz="2800" i="1">
              <a:solidFill>
                <a:srgbClr val="FF0000"/>
              </a:solidFill>
            </a:endParaRPr>
          </a:p>
        </p:txBody>
      </p:sp>
      <p:pic>
        <p:nvPicPr>
          <p:cNvPr id="9" name="tre ng 1 lan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20242" y="565329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90" y="762672"/>
            <a:ext cx="4876810" cy="28742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986" y="4212236"/>
            <a:ext cx="1225104" cy="14250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80" y="209862"/>
            <a:ext cx="854441" cy="19412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79195" y="59527"/>
            <a:ext cx="62188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smtClean="0">
                <a:solidFill>
                  <a:srgbClr val="FF0000"/>
                </a:solidFill>
              </a:rPr>
              <a:t>-GV cho HS xem nghe VIDEO mẫu sau đó HD HS các động tác vận động cho bài hát </a:t>
            </a:r>
            <a:endParaRPr lang="en-US" sz="2800" i="1">
              <a:solidFill>
                <a:srgbClr val="FF0000"/>
              </a:solidFill>
            </a:endParaRPr>
          </a:p>
        </p:txBody>
      </p:sp>
      <p:pic>
        <p:nvPicPr>
          <p:cNvPr id="9" name="tre ng 1 lan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2987" y="2098129"/>
            <a:ext cx="609600" cy="609600"/>
          </a:xfrm>
          <a:prstGeom prst="rect">
            <a:avLst/>
          </a:prstGeom>
        </p:spPr>
      </p:pic>
      <p:pic>
        <p:nvPicPr>
          <p:cNvPr id="2" name="van gog tre nga xs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57011" y="3762530"/>
            <a:ext cx="5276538" cy="29680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441781" y="990201"/>
            <a:ext cx="6218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smtClean="0">
                <a:solidFill>
                  <a:srgbClr val="000066"/>
                </a:solidFill>
              </a:rPr>
              <a:t>-GV HD HS ôn hát gõ đệm theo tiết tấu </a:t>
            </a:r>
            <a:endParaRPr lang="en-US" sz="2800" b="1" i="1">
              <a:solidFill>
                <a:srgbClr val="000066"/>
              </a:solidFill>
            </a:endParaRPr>
          </a:p>
        </p:txBody>
      </p:sp>
      <p:pic>
        <p:nvPicPr>
          <p:cNvPr id="9" name="tre ng 1 l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2987" y="6248400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43429" y="1239153"/>
            <a:ext cx="10130971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en-US" sz="2400" i="1" smtClean="0">
                <a:solidFill>
                  <a:srgbClr val="FF0000"/>
                </a:solidFill>
                <a:latin typeface="+mj-lt"/>
              </a:rPr>
              <a:t>      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Bên l</a:t>
            </a:r>
            <a:r>
              <a:rPr lang="en-US" sz="2400" i="1">
                <a:solidFill>
                  <a:srgbClr val="FF0000"/>
                </a:solidFill>
                <a:latin typeface="+mj-lt"/>
              </a:rPr>
              <a:t>ă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ng </a:t>
            </a:r>
            <a:r>
              <a:rPr lang="vi-VN" sz="2400" i="1">
                <a:solidFill>
                  <a:srgbClr val="FF0000"/>
                </a:solidFill>
                <a:latin typeface="+mj-lt"/>
              </a:rPr>
              <a:t>Bác Hồ có đôi khóm tre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ngà.</a:t>
            </a:r>
            <a:r>
              <a:rPr lang="en-US" sz="2400" i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Đón </a:t>
            </a:r>
            <a:r>
              <a:rPr lang="vi-VN" sz="2400" i="1">
                <a:solidFill>
                  <a:srgbClr val="FF0000"/>
                </a:solidFill>
                <a:latin typeface="+mj-lt"/>
              </a:rPr>
              <a:t>gió đâu </a:t>
            </a:r>
            <a:r>
              <a:rPr lang="en-US" sz="2400" i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về </a:t>
            </a:r>
            <a:r>
              <a:rPr lang="en-US" sz="2400" i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mà đu</a:t>
            </a:r>
            <a:r>
              <a:rPr lang="en-US" sz="2400" i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 đưa</a:t>
            </a:r>
            <a:r>
              <a:rPr lang="en-US" sz="2400" i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i="1">
                <a:solidFill>
                  <a:srgbClr val="FF0000"/>
                </a:solidFill>
                <a:latin typeface="+mj-lt"/>
              </a:rPr>
              <a:t>đu đưa .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Đón </a:t>
            </a:r>
            <a:r>
              <a:rPr lang="vi-VN" sz="2400" i="1">
                <a:solidFill>
                  <a:srgbClr val="FF0000"/>
                </a:solidFill>
                <a:latin typeface="+mj-lt"/>
              </a:rPr>
              <a:t>nắng đâu về mà thêu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hoa, </a:t>
            </a:r>
            <a:r>
              <a:rPr lang="vi-VN" sz="2400" i="1">
                <a:solidFill>
                  <a:srgbClr val="FF0000"/>
                </a:solidFill>
                <a:latin typeface="+mj-lt"/>
              </a:rPr>
              <a:t>thêu hoa . </a:t>
            </a:r>
            <a:r>
              <a:rPr lang="en-US" sz="2400" i="1" smtClean="0">
                <a:solidFill>
                  <a:srgbClr val="FF0000"/>
                </a:solidFill>
                <a:latin typeface="+mj-lt"/>
              </a:rPr>
              <a:t>   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Rất </a:t>
            </a:r>
            <a:r>
              <a:rPr lang="en-US" sz="2400" i="1" smtClean="0">
                <a:solidFill>
                  <a:srgbClr val="FF0000"/>
                </a:solidFill>
                <a:latin typeface="+mj-lt"/>
              </a:rPr>
              <a:t>tr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ong </a:t>
            </a:r>
            <a:r>
              <a:rPr lang="vi-VN" sz="2400" i="1">
                <a:solidFill>
                  <a:srgbClr val="FF0000"/>
                </a:solidFill>
                <a:latin typeface="+mj-lt"/>
              </a:rPr>
              <a:t>là tiếng chim , tiếng chim chuyền ngây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thơ. Rất </a:t>
            </a:r>
            <a:r>
              <a:rPr lang="vi-VN" sz="2400" i="1">
                <a:solidFill>
                  <a:srgbClr val="FF0000"/>
                </a:solidFill>
                <a:latin typeface="+mj-lt"/>
              </a:rPr>
              <a:t>xanh tiếng sáo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diều, </a:t>
            </a:r>
            <a:r>
              <a:rPr lang="vi-VN" sz="2400" i="1">
                <a:solidFill>
                  <a:srgbClr val="FF0000"/>
                </a:solidFill>
                <a:latin typeface="+mj-lt"/>
              </a:rPr>
              <a:t>tiếng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sáo trời </a:t>
            </a:r>
            <a:r>
              <a:rPr lang="vi-VN" sz="2400" i="1">
                <a:solidFill>
                  <a:srgbClr val="FF0000"/>
                </a:solidFill>
                <a:latin typeface="+mj-lt"/>
              </a:rPr>
              <a:t>ngân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nga.</a:t>
            </a:r>
            <a:r>
              <a:rPr lang="en-US" sz="2400" i="1" smtClean="0">
                <a:solidFill>
                  <a:srgbClr val="FF0000"/>
                </a:solidFill>
                <a:latin typeface="+mj-lt"/>
              </a:rPr>
              <a:t> 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i="1" smtClean="0">
                <a:solidFill>
                  <a:srgbClr val="FF0000"/>
                </a:solidFill>
                <a:latin typeface="+mj-lt"/>
              </a:rPr>
              <a:t> 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Một </a:t>
            </a:r>
            <a:r>
              <a:rPr lang="vi-VN" sz="2400" i="1">
                <a:solidFill>
                  <a:srgbClr val="FF0000"/>
                </a:solidFill>
                <a:latin typeface="+mj-lt"/>
              </a:rPr>
              <a:t>khoảng trời quê hương thân yêu về bên Bác , cho em về ca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há</a:t>
            </a:r>
            <a:r>
              <a:rPr lang="en-US" sz="2400" i="1">
                <a:solidFill>
                  <a:srgbClr val="FF0000"/>
                </a:solidFill>
                <a:latin typeface="+mj-lt"/>
              </a:rPr>
              <a:t>t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400" i="1" smtClean="0">
                <a:solidFill>
                  <a:srgbClr val="FF0000"/>
                </a:solidFill>
                <a:latin typeface="+mj-lt"/>
              </a:rPr>
              <a:t>      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dưới mái</a:t>
            </a:r>
            <a:r>
              <a:rPr lang="en-US" sz="2400" i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 tóc </a:t>
            </a:r>
            <a:r>
              <a:rPr lang="en-US" sz="2400" i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i="1" smtClean="0">
                <a:solidFill>
                  <a:srgbClr val="FF0000"/>
                </a:solidFill>
                <a:latin typeface="+mj-lt"/>
              </a:rPr>
              <a:t>tre ngà .</a:t>
            </a:r>
            <a:br>
              <a:rPr lang="vi-VN" sz="2400" i="1" smtClean="0">
                <a:solidFill>
                  <a:srgbClr val="FF0000"/>
                </a:solidFill>
                <a:latin typeface="+mj-lt"/>
              </a:rPr>
            </a:br>
            <a:br>
              <a:rPr lang="vi-VN" sz="2400" smtClean="0">
                <a:latin typeface="+mj-lt"/>
              </a:rPr>
            </a:br>
            <a:endParaRPr lang="en-US" sz="240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662" y="2130285"/>
            <a:ext cx="590976" cy="7192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062" y="2291717"/>
            <a:ext cx="659237" cy="5967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140" y="2296874"/>
            <a:ext cx="659237" cy="5967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450" y="2282360"/>
            <a:ext cx="659237" cy="5967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760" y="2220224"/>
            <a:ext cx="659237" cy="5967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509" y="2298275"/>
            <a:ext cx="659237" cy="59676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021" y="2265570"/>
            <a:ext cx="659237" cy="5967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517" y="3293616"/>
            <a:ext cx="659237" cy="59676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042" y="3413200"/>
            <a:ext cx="659237" cy="5967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090" y="3362318"/>
            <a:ext cx="659237" cy="5967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13" y="3336894"/>
            <a:ext cx="659237" cy="59676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373" y="4449520"/>
            <a:ext cx="659237" cy="59676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164" y="4432920"/>
            <a:ext cx="659237" cy="59676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576" y="3344281"/>
            <a:ext cx="659237" cy="5967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578" y="3336895"/>
            <a:ext cx="659237" cy="59676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213" y="3323237"/>
            <a:ext cx="659237" cy="59676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14" y="3303315"/>
            <a:ext cx="659237" cy="59676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81" y="5416089"/>
            <a:ext cx="659237" cy="59676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424" y="5429892"/>
            <a:ext cx="659237" cy="59676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847" y="4348768"/>
            <a:ext cx="659237" cy="59676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970" y="4449520"/>
            <a:ext cx="659237" cy="59676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519" y="4447080"/>
            <a:ext cx="659237" cy="59676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817" y="4394830"/>
            <a:ext cx="659237" cy="59676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348" y="5583435"/>
            <a:ext cx="659237" cy="596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689" y="5590378"/>
            <a:ext cx="659237" cy="59676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55" y="5515007"/>
            <a:ext cx="659237" cy="59676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618" y="5403653"/>
            <a:ext cx="659237" cy="59676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832" y="2298274"/>
            <a:ext cx="659237" cy="59676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150" y="2290351"/>
            <a:ext cx="659237" cy="59676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345" y="4442370"/>
            <a:ext cx="659237" cy="59676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686" y="5596398"/>
            <a:ext cx="659237" cy="59676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588" y="5515006"/>
            <a:ext cx="659237" cy="59676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963" y="5536459"/>
            <a:ext cx="659237" cy="59676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278" y="5518538"/>
            <a:ext cx="659237" cy="5967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153" y="25961"/>
            <a:ext cx="4387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NỘI DUNG 2: TĐN </a:t>
            </a:r>
            <a:r>
              <a:rPr lang="en-US" sz="3200" b="1" dirty="0" err="1" smtClean="0">
                <a:solidFill>
                  <a:schemeClr val="bg1"/>
                </a:solidFill>
              </a:rPr>
              <a:t>số</a:t>
            </a:r>
            <a:r>
              <a:rPr lang="en-US" sz="3200" b="1" dirty="0" smtClean="0">
                <a:solidFill>
                  <a:schemeClr val="bg1"/>
                </a:solidFill>
              </a:rPr>
              <a:t> 5</a:t>
            </a:r>
            <a:endParaRPr lang="en-US" sz="3200" b="1" dirty="0" smtClean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58240" y="720030"/>
            <a:ext cx="10521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Giíi</a:t>
            </a:r>
            <a:r>
              <a:rPr lang="en-US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thiÖu</a:t>
            </a:r>
            <a:r>
              <a:rPr lang="en-US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TĐN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s-MX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800" i="1" dirty="0" err="1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lµm</a:t>
            </a:r>
            <a:r>
              <a:rPr lang="es-MX" sz="2800" i="1" dirty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s-MX" sz="2800" i="1" dirty="0" err="1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c©u</a:t>
            </a:r>
            <a:r>
              <a:rPr lang="es-MX" sz="2800" i="1" dirty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s-MX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s-MX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2/4,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s-MX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s-MX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800" i="1" dirty="0" err="1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s-MX" sz="2800" i="1" dirty="0" smtClean="0">
                <a:solidFill>
                  <a:srgbClr val="FF0000"/>
                </a:solidFill>
                <a:latin typeface=".VnTime" panose="020B72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i="1" dirty="0">
              <a:solidFill>
                <a:srgbClr val="FF000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72814" y="-21556"/>
            <a:ext cx="45191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>
                <a:solidFill>
                  <a:schemeClr val="bg1"/>
                </a:solidFill>
              </a:rPr>
              <a:t>HĐ: TÌM HIỂU KHÁM PHÁ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1243250"/>
            <a:ext cx="11192256" cy="416999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58240" y="3744730"/>
            <a:ext cx="119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CÂU 1: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1376" y="5048522"/>
            <a:ext cx="119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CÂU 2: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1522</Words>
  <Application>WPS Presentation</Application>
  <PresentationFormat>Custom</PresentationFormat>
  <Paragraphs>65</Paragraphs>
  <Slides>17</Slides>
  <Notes>1</Notes>
  <HiddenSlides>0</HiddenSlides>
  <MMClips>17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8" baseType="lpstr">
      <vt:lpstr>Arial</vt:lpstr>
      <vt:lpstr>SimSun</vt:lpstr>
      <vt:lpstr>Wingdings</vt:lpstr>
      <vt:lpstr>.VnTimeH</vt:lpstr>
      <vt:lpstr>Times New Roman</vt:lpstr>
      <vt:lpstr>.VnTime</vt:lpstr>
      <vt:lpstr>Calibri</vt:lpstr>
      <vt:lpstr>Microsoft YaHei</vt:lpstr>
      <vt:lpstr>Arial Unicode MS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541</cp:revision>
  <dcterms:created xsi:type="dcterms:W3CDTF">2020-08-30T12:35:00Z</dcterms:created>
  <dcterms:modified xsi:type="dcterms:W3CDTF">2021-08-30T00:01:27Z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ACB9ADE705E34C48A6AD825CE16CF9C2</vt:lpwstr>
  </property>
  <property fmtid="{D5CDD505-2E9C-101B-9397-08002B2CF9AE}" pid="3" name="KSOProductBuildVer">
    <vt:lpwstr>1033-11.2.0.10265</vt:lpwstr>
  </property>
</Properties>
</file>