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notesMasterIdLst>
    <p:notesMasterId r:id="rId7"/>
  </p:notesMasterIdLst>
  <p:sldIdLst>
    <p:sldId id="256" r:id="rId5"/>
    <p:sldId id="258" r:id="rId6"/>
    <p:sldId id="294" r:id="rId8"/>
    <p:sldId id="281" r:id="rId9"/>
    <p:sldId id="276" r:id="rId10"/>
    <p:sldId id="283" r:id="rId11"/>
    <p:sldId id="289" r:id="rId12"/>
    <p:sldId id="293" r:id="rId13"/>
    <p:sldId id="290" r:id="rId14"/>
    <p:sldId id="291" r:id="rId15"/>
    <p:sldId id="292" r:id="rId16"/>
    <p:sldId id="278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482" autoAdjust="0"/>
  </p:normalViewPr>
  <p:slideViewPr>
    <p:cSldViewPr>
      <p:cViewPr varScale="1">
        <p:scale>
          <a:sx n="105" d="100"/>
          <a:sy n="105" d="100"/>
        </p:scale>
        <p:origin x="-1602" y="-96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microsoft.com/office/2007/relationships/media" Target="../media/media6.mp4"/><Relationship Id="rId8" Type="http://schemas.openxmlformats.org/officeDocument/2006/relationships/video" Target="../media/media6.mp4"/><Relationship Id="rId7" Type="http://schemas.openxmlformats.org/officeDocument/2006/relationships/image" Target="../media/image21.png"/><Relationship Id="rId6" Type="http://schemas.microsoft.com/office/2007/relationships/media" Target="../media/media5.mp3"/><Relationship Id="rId5" Type="http://schemas.openxmlformats.org/officeDocument/2006/relationships/audio" Target="../media/media5.mp3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1" Type="http://schemas.openxmlformats.org/officeDocument/2006/relationships/slideLayout" Target="../slideLayouts/slideLayout24.xml"/><Relationship Id="rId10" Type="http://schemas.openxmlformats.org/officeDocument/2006/relationships/image" Target="../media/image22.png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1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2.mp3"/><Relationship Id="rId3" Type="http://schemas.openxmlformats.org/officeDocument/2006/relationships/audio" Target="../media/media2.mp3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16.png"/><Relationship Id="rId3" Type="http://schemas.microsoft.com/office/2007/relationships/media" Target="../media/media4.mp4"/><Relationship Id="rId2" Type="http://schemas.openxmlformats.org/officeDocument/2006/relationships/video" Target="../media/media4.mp4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openxmlformats.org/officeDocument/2006/relationships/image" Target="../media/image21.png"/><Relationship Id="rId6" Type="http://schemas.microsoft.com/office/2007/relationships/media" Target="../media/media5.mp3"/><Relationship Id="rId5" Type="http://schemas.openxmlformats.org/officeDocument/2006/relationships/audio" Target="../media/media5.mp3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2" y="762672"/>
            <a:ext cx="3657608" cy="2874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740" y="4212236"/>
            <a:ext cx="918828" cy="1425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911" y="209862"/>
            <a:ext cx="640831" cy="19412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59398" y="59530"/>
            <a:ext cx="46641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smtClean="0">
                <a:solidFill>
                  <a:srgbClr val="FF0000"/>
                </a:solidFill>
              </a:rPr>
              <a:t>-GV cho HS xem nghe VIDEO mẫu sau đó HD HS các động tác vận động cho bài hát </a:t>
            </a:r>
            <a:endParaRPr lang="en-US" sz="2800" i="1">
              <a:solidFill>
                <a:srgbClr val="FF0000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4740" y="2098129"/>
            <a:ext cx="457200" cy="609600"/>
          </a:xfrm>
          <a:prstGeom prst="rect">
            <a:avLst/>
          </a:prstGeom>
        </p:spPr>
      </p:pic>
      <p:pic>
        <p:nvPicPr>
          <p:cNvPr id="2" name="van gog tre nga xs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417759" y="3762533"/>
            <a:ext cx="3957404" cy="29680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81337" y="990202"/>
            <a:ext cx="46641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solidFill>
                  <a:srgbClr val="000066"/>
                </a:solidFill>
              </a:rPr>
              <a:t>-GV HD HS ôn hát gõ đệm theo tiết tấu </a:t>
            </a:r>
            <a:endParaRPr lang="en-US" sz="2800" b="1" i="1">
              <a:solidFill>
                <a:srgbClr val="000066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740" y="6248400"/>
            <a:ext cx="4572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7572" y="1239153"/>
            <a:ext cx="7598228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     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Bên l</a:t>
            </a:r>
            <a:r>
              <a:rPr lang="en-US" sz="2400" i="1">
                <a:solidFill>
                  <a:srgbClr val="FF0000"/>
                </a:solidFill>
                <a:latin typeface="Calibri Light" panose="020F0302020204030204"/>
              </a:rPr>
              <a:t>ă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ng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Bác Hồ có đôi khóm tre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ngà.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Đón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gió đâu 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về 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mà đu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 đưa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đu đưa .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Đón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nắng đâu về mà thêu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hoa,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thêu hoa . 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  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Rất 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tr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ong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là tiếng chim , tiếng chim chuyền ngây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thơ. Rất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xanh tiếng sáo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diều,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tiếng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sáo trời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ngân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nga.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 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Một </a:t>
            </a:r>
            <a:r>
              <a:rPr lang="vi-VN" sz="2400" i="1">
                <a:solidFill>
                  <a:srgbClr val="FF0000"/>
                </a:solidFill>
                <a:latin typeface="Times New Roman" panose="02020603050405020304"/>
              </a:rPr>
              <a:t>khoảng trời quê hương thân yêu về bên Bác , cho em về ca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há</a:t>
            </a:r>
            <a:r>
              <a:rPr lang="en-US" sz="2400" i="1">
                <a:solidFill>
                  <a:srgbClr val="FF0000"/>
                </a:solidFill>
                <a:latin typeface="Calibri Light" panose="020F0302020204030204"/>
              </a:rPr>
              <a:t>t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 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     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dưới mái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 tóc </a:t>
            </a:r>
            <a:r>
              <a:rPr lang="en-US" sz="2400" i="1" smtClean="0">
                <a:solidFill>
                  <a:srgbClr val="FF0000"/>
                </a:solidFill>
                <a:latin typeface="Calibri Light" panose="020F0302020204030204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  <a:t>tre ngà .</a:t>
            </a:r>
            <a:br>
              <a:rPr lang="vi-VN" sz="2400" i="1" smtClean="0">
                <a:solidFill>
                  <a:srgbClr val="FF0000"/>
                </a:solidFill>
                <a:latin typeface="Times New Roman" panose="02020603050405020304"/>
              </a:rPr>
            </a:br>
            <a:br>
              <a:rPr lang="vi-VN" sz="2400" smtClean="0">
                <a:solidFill>
                  <a:prstClr val="black"/>
                </a:solidFill>
                <a:latin typeface="Times New Roman" panose="02020603050405020304"/>
              </a:rPr>
            </a:br>
            <a:endParaRPr lang="en-US" sz="2400">
              <a:solidFill>
                <a:prstClr val="black"/>
              </a:solidFill>
              <a:latin typeface="Calibri Light" panose="020F030202020403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47" y="2130285"/>
            <a:ext cx="443232" cy="7192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548" y="2291720"/>
            <a:ext cx="494428" cy="5967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605" y="2296877"/>
            <a:ext cx="494428" cy="5967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089" y="2282363"/>
            <a:ext cx="494428" cy="5967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570" y="2220227"/>
            <a:ext cx="494428" cy="5967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83" y="2298278"/>
            <a:ext cx="494428" cy="5967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67" y="2265573"/>
            <a:ext cx="494428" cy="5967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389" y="3293619"/>
            <a:ext cx="494428" cy="59676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033" y="3413203"/>
            <a:ext cx="494428" cy="5967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569" y="3362318"/>
            <a:ext cx="494428" cy="5967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36" y="3336894"/>
            <a:ext cx="494428" cy="59676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281" y="4449523"/>
            <a:ext cx="494428" cy="5967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123" y="4432923"/>
            <a:ext cx="494428" cy="59676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932" y="3344283"/>
            <a:ext cx="494428" cy="5967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435" y="3336898"/>
            <a:ext cx="494428" cy="59676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660" y="3323237"/>
            <a:ext cx="494428" cy="59676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687" y="3303318"/>
            <a:ext cx="494428" cy="59676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337" y="5416092"/>
            <a:ext cx="494428" cy="59676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068" y="5429895"/>
            <a:ext cx="494428" cy="59676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886" y="4348771"/>
            <a:ext cx="494428" cy="59676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729" y="4449523"/>
            <a:ext cx="494428" cy="59676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640" y="4447083"/>
            <a:ext cx="494428" cy="59676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64" y="4394833"/>
            <a:ext cx="494428" cy="59676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511" y="5583438"/>
            <a:ext cx="494428" cy="596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768" y="5590381"/>
            <a:ext cx="494428" cy="59676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2" y="5515010"/>
            <a:ext cx="494428" cy="59676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65" y="5403656"/>
            <a:ext cx="494428" cy="59676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374" y="2298277"/>
            <a:ext cx="494428" cy="59676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364" y="2290354"/>
            <a:ext cx="494428" cy="59676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510" y="4442373"/>
            <a:ext cx="494428" cy="59676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516" y="5596401"/>
            <a:ext cx="494428" cy="59676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941" y="5515009"/>
            <a:ext cx="494428" cy="59676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973" y="5536462"/>
            <a:ext cx="494428" cy="59676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960" y="5518541"/>
            <a:ext cx="494428" cy="596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AT MUG F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0" y="58772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65781" y="9502"/>
            <a:ext cx="2736305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35975" y="4941167"/>
            <a:ext cx="532859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dirty="0"/>
              <a:t>Trò chơi “Nghe tiết tấu - đoán bài hát” Gõ tiết tấu của từng bài yêu cầu HS đoán tên bài hát, tác giả.</a:t>
            </a:r>
            <a:endParaRPr lang="vi-VN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00" y="2518782"/>
            <a:ext cx="549357" cy="9417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443640"/>
            <a:ext cx="296976" cy="10481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224" y="2412102"/>
            <a:ext cx="296976" cy="10481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412102"/>
            <a:ext cx="296976" cy="10481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15030" y="2336012"/>
            <a:ext cx="231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.</a:t>
            </a:r>
            <a:endParaRPr lang="en-US" sz="7200" dirty="0"/>
          </a:p>
        </p:txBody>
      </p:sp>
      <p:sp>
        <p:nvSpPr>
          <p:cNvPr id="13" name="TextBox 12"/>
          <p:cNvSpPr txBox="1"/>
          <p:nvPr/>
        </p:nvSpPr>
        <p:spPr>
          <a:xfrm>
            <a:off x="910953" y="471166"/>
            <a:ext cx="23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TIẾT TẤU 1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4168" y="333925"/>
            <a:ext cx="236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TIẾT TẤU 2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407" y="2671181"/>
            <a:ext cx="549357" cy="9417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271" y="2671182"/>
            <a:ext cx="549357" cy="94175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619" y="2550210"/>
            <a:ext cx="296976" cy="10481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095" y="2596040"/>
            <a:ext cx="296976" cy="104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hinh nen dep pp\KHUG LA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888" y="-8424"/>
            <a:ext cx="3816112" cy="192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12552" y="2708920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Hát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liên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khúc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Tre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ngà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bên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Lăng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Bác-Hát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mừng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" name="LK TRE NGA +HAT MU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31144" y="501317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4" y="1627365"/>
            <a:ext cx="2430128" cy="20102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95937" y="881230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TIẾT: 23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755" y="3238650"/>
            <a:ext cx="2696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HỒ KÍNH YÊU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1724" y="-170565"/>
            <a:ext cx="6268107" cy="2103582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ÂM NHẠC LỚP 5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65776" y="1627369"/>
            <a:ext cx="4382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Ôn hai bài hát: Hát </a:t>
            </a:r>
            <a:r>
              <a:rPr lang="vi-VN" sz="2800" dirty="0" smtClean="0">
                <a:solidFill>
                  <a:srgbClr val="002060"/>
                </a:solidFill>
              </a:rPr>
              <a:t>mừng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vi-VN" sz="2800" dirty="0" smtClean="0">
                <a:solidFill>
                  <a:srgbClr val="002060"/>
                </a:solidFill>
              </a:rPr>
              <a:t>Tre </a:t>
            </a:r>
            <a:r>
              <a:rPr lang="vi-VN" sz="2800" dirty="0">
                <a:solidFill>
                  <a:srgbClr val="002060"/>
                </a:solidFill>
              </a:rPr>
              <a:t>ngà bên lăng Bác</a:t>
            </a:r>
            <a:endParaRPr lang="vi-VN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1"/>
            <a:ext cx="9143999" cy="30689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277117">
            <a:off x="3216216" y="3482314"/>
            <a:ext cx="2711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>
                <a:solidFill>
                  <a:srgbClr val="FF0000"/>
                </a:solidFill>
              </a:rPr>
              <a:t>Hát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kết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hợp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đệm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phách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260648"/>
            <a:ext cx="835292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HAT MUG F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7936" y="4797152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807" y="2060848"/>
            <a:ext cx="512834" cy="5854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716" y="2076682"/>
            <a:ext cx="512834" cy="5854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810" y="2278388"/>
            <a:ext cx="512834" cy="5854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8" y="2072942"/>
            <a:ext cx="512834" cy="5854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4" y="2072942"/>
            <a:ext cx="512834" cy="5854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7" y="2076682"/>
            <a:ext cx="512834" cy="5854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704" y="2017696"/>
            <a:ext cx="512834" cy="58541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4" y="2017696"/>
            <a:ext cx="512834" cy="5854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5224" y="6488668"/>
            <a:ext cx="323555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HĐ:  LUYỆN TẬP-THỰC HÀNH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33265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TỔ 1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4208" y="33265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TỔ 2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271" y="2276880"/>
            <a:ext cx="3040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Hát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gõ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đệm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theo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nhịp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30" y="2386367"/>
            <a:ext cx="3040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Hát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gõ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đệm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theo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phách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8" name="HAT MUG F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9992" y="18864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03288"/>
            <a:ext cx="3337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360465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" y="617644"/>
            <a:ext cx="12570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09362" y="223393"/>
            <a:ext cx="273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Ứng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dụng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bài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771525"/>
            <a:ext cx="842493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2636912"/>
            <a:ext cx="4824536" cy="2304256"/>
          </a:xfrm>
          <a:prstGeom prst="rect">
            <a:avLst/>
          </a:prstGeom>
        </p:spPr>
      </p:pic>
      <p:pic>
        <p:nvPicPr>
          <p:cNvPr id="12" name="HAT MUG Ftr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0352" y="311656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5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0" y="103288"/>
            <a:ext cx="33374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360465"/>
            <a:ext cx="38343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vi-VN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" y="617644"/>
            <a:ext cx="12570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09362" y="223393"/>
            <a:ext cx="273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Ứng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dụng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bài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VAN DOG HAT M 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8540" y="771532"/>
            <a:ext cx="7720373" cy="41559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2" y="762672"/>
            <a:ext cx="3657608" cy="2874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740" y="4212236"/>
            <a:ext cx="918828" cy="1425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911" y="209862"/>
            <a:ext cx="640831" cy="19412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7751" y="3952624"/>
            <a:ext cx="45869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i="1" smtClean="0">
                <a:solidFill>
                  <a:srgbClr val="FF0000"/>
                </a:solidFill>
              </a:rPr>
              <a:t>GV HD HS hát:</a:t>
            </a:r>
            <a:endParaRPr lang="en-US" sz="2800" i="1" smtClean="0">
              <a:solidFill>
                <a:srgbClr val="FF0000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b="1" i="1" smtClean="0">
                <a:solidFill>
                  <a:prstClr val="black"/>
                </a:solidFill>
              </a:rPr>
              <a:t>Song ca</a:t>
            </a:r>
            <a:r>
              <a:rPr lang="en-US" sz="2800" i="1" smtClean="0">
                <a:solidFill>
                  <a:srgbClr val="FF0000"/>
                </a:solidFill>
              </a:rPr>
              <a:t>: Bên Lăng Bác…thêu hoa</a:t>
            </a:r>
            <a:endParaRPr lang="en-US" sz="2800" i="1" smtClean="0">
              <a:solidFill>
                <a:srgbClr val="FF0000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b="1" i="1" smtClean="0">
                <a:solidFill>
                  <a:prstClr val="black"/>
                </a:solidFill>
              </a:rPr>
              <a:t>Đồng ca</a:t>
            </a:r>
            <a:r>
              <a:rPr lang="en-US" sz="2800" i="1" smtClean="0">
                <a:solidFill>
                  <a:srgbClr val="FF0000"/>
                </a:solidFill>
              </a:rPr>
              <a:t>: Rất trong…ngà </a:t>
            </a:r>
            <a:endParaRPr lang="en-US" sz="2800" i="1">
              <a:solidFill>
                <a:srgbClr val="FF0000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5182" y="5653297"/>
            <a:ext cx="457200" cy="609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69188" y="209862"/>
            <a:ext cx="323555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HĐ:  LUYỆN TẬP-THỰC HÀNH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1011</Words>
  <Application>WPS Presentation</Application>
  <PresentationFormat>On-screen Show (4:3)</PresentationFormat>
  <Paragraphs>63</Paragraphs>
  <Slides>13</Slides>
  <Notes>2</Notes>
  <HiddenSlides>0</HiddenSlides>
  <MMClips>11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Arial</vt:lpstr>
      <vt:lpstr>SimSun</vt:lpstr>
      <vt:lpstr>Wingdings</vt:lpstr>
      <vt:lpstr>Times New Roman</vt:lpstr>
      <vt:lpstr>Calibri Light</vt:lpstr>
      <vt:lpstr>Times New Roman</vt:lpstr>
      <vt:lpstr>Microsoft YaHei</vt:lpstr>
      <vt:lpstr>Arial Unicode MS</vt:lpstr>
      <vt:lpstr>Calibri</vt:lpstr>
      <vt:lpstr>Office Theme</vt:lpstr>
      <vt:lpstr>2_Office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98</cp:revision>
  <dcterms:created xsi:type="dcterms:W3CDTF">2021-05-09T14:16:00Z</dcterms:created>
  <dcterms:modified xsi:type="dcterms:W3CDTF">2021-08-30T00:02:35Z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9983756A42084F0B898ECC2D9D046130</vt:lpwstr>
  </property>
  <property fmtid="{D5CDD505-2E9C-101B-9397-08002B2CF9AE}" pid="3" name="KSOProductBuildVer">
    <vt:lpwstr>1033-11.2.0.10265</vt:lpwstr>
  </property>
</Properties>
</file>