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9"/>
  </p:notesMasterIdLst>
  <p:sldIdLst>
    <p:sldId id="256" r:id="rId7"/>
    <p:sldId id="310" r:id="rId8"/>
    <p:sldId id="311" r:id="rId10"/>
    <p:sldId id="312" r:id="rId11"/>
    <p:sldId id="313" r:id="rId12"/>
    <p:sldId id="281" r:id="rId13"/>
    <p:sldId id="301" r:id="rId14"/>
    <p:sldId id="302" r:id="rId15"/>
    <p:sldId id="303" r:id="rId16"/>
    <p:sldId id="305" r:id="rId17"/>
    <p:sldId id="306" r:id="rId18"/>
    <p:sldId id="298" r:id="rId19"/>
    <p:sldId id="299" r:id="rId20"/>
    <p:sldId id="300" r:id="rId21"/>
    <p:sldId id="307" r:id="rId22"/>
    <p:sldId id="308" r:id="rId23"/>
    <p:sldId id="309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6" d="100"/>
          <a:sy n="116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6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7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6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6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7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6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6.jpeg"/><Relationship Id="rId5" Type="http://schemas.openxmlformats.org/officeDocument/2006/relationships/image" Target="../media/image27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28.png"/><Relationship Id="rId6" Type="http://schemas.openxmlformats.org/officeDocument/2006/relationships/image" Target="../media/image26.jpeg"/><Relationship Id="rId5" Type="http://schemas.openxmlformats.org/officeDocument/2006/relationships/image" Target="../media/image27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18.png"/><Relationship Id="rId6" Type="http://schemas.openxmlformats.org/officeDocument/2006/relationships/image" Target="../media/image29.GIF"/><Relationship Id="rId5" Type="http://schemas.openxmlformats.org/officeDocument/2006/relationships/image" Target="../media/image27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image" Target="../media/image30.png"/><Relationship Id="rId7" Type="http://schemas.openxmlformats.org/officeDocument/2006/relationships/image" Target="../media/image29.GIF"/><Relationship Id="rId6" Type="http://schemas.openxmlformats.org/officeDocument/2006/relationships/image" Target="../media/image26.jpeg"/><Relationship Id="rId5" Type="http://schemas.openxmlformats.org/officeDocument/2006/relationships/image" Target="../media/image27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9.GIF"/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11.png"/><Relationship Id="rId3" Type="http://schemas.openxmlformats.org/officeDocument/2006/relationships/image" Target="../media/image9.GIF"/><Relationship Id="rId2" Type="http://schemas.openxmlformats.org/officeDocument/2006/relationships/image" Target="../media/image5.png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9.GIF"/><Relationship Id="rId2" Type="http://schemas.openxmlformats.org/officeDocument/2006/relationships/image" Target="../media/image5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16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818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prstClr val="white"/>
                </a:solidFill>
              </a:rPr>
              <a:t>- </a:t>
            </a:r>
            <a:r>
              <a:rPr lang="en-US" sz="2800" i="1" dirty="0" err="1" smtClean="0">
                <a:solidFill>
                  <a:prstClr val="white"/>
                </a:solidFill>
              </a:rPr>
              <a:t>Tập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chậm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các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động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tác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bộ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gõ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cơ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thể</a:t>
            </a:r>
            <a:endParaRPr lang="en-US" sz="2800" i="1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819" y="1960631"/>
            <a:ext cx="1648174" cy="19044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99" y="2531797"/>
            <a:ext cx="975762" cy="13332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09167"/>
            <a:ext cx="888285" cy="1171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3768" y="-4482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prstClr val="white"/>
                </a:solidFill>
              </a:rPr>
              <a:t>- </a:t>
            </a:r>
            <a:r>
              <a:rPr lang="en-US" sz="2800" i="1" dirty="0" err="1" smtClean="0">
                <a:solidFill>
                  <a:prstClr val="white"/>
                </a:solidFill>
              </a:rPr>
              <a:t>Ứng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dụng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vào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bài</a:t>
            </a:r>
            <a:endParaRPr lang="en-US" sz="2800" i="1" dirty="0">
              <a:solidFill>
                <a:prstClr val="white"/>
              </a:solidFill>
            </a:endParaRPr>
          </a:p>
        </p:txBody>
      </p:sp>
      <p:pic>
        <p:nvPicPr>
          <p:cNvPr id="6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18739"/>
            <a:ext cx="8496944" cy="5590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573016"/>
            <a:ext cx="270847" cy="3572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468" y="3516527"/>
            <a:ext cx="290680" cy="397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73" y="3573016"/>
            <a:ext cx="294852" cy="340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31" y="4797152"/>
            <a:ext cx="290680" cy="3971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777159"/>
            <a:ext cx="290680" cy="3971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498095"/>
            <a:ext cx="290680" cy="3971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843813"/>
            <a:ext cx="270847" cy="3572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797152"/>
            <a:ext cx="270847" cy="3572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784" y="3548475"/>
            <a:ext cx="270847" cy="3572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934" y="4804922"/>
            <a:ext cx="294852" cy="3407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843813"/>
            <a:ext cx="294852" cy="3407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587728"/>
            <a:ext cx="294852" cy="340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9" y="3492491"/>
            <a:ext cx="1056901" cy="28901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379" y="0"/>
            <a:ext cx="925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 </a:t>
            </a:r>
            <a:r>
              <a:rPr lang="en-US" sz="2800" b="1" dirty="0" err="1" smtClean="0">
                <a:solidFill>
                  <a:schemeClr val="bg1"/>
                </a:solidFill>
              </a:rPr>
              <a:t>Hỏi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lại</a:t>
            </a:r>
            <a:r>
              <a:rPr lang="en-US" sz="2800" b="1" dirty="0" smtClean="0">
                <a:solidFill>
                  <a:schemeClr val="bg1"/>
                </a:solidFill>
              </a:rPr>
              <a:t> HS </a:t>
            </a:r>
            <a:r>
              <a:rPr lang="en-US" sz="2800" b="1" dirty="0" err="1" smtClean="0">
                <a:solidFill>
                  <a:schemeClr val="bg1"/>
                </a:solidFill>
              </a:rPr>
              <a:t>trong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những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hình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nốt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tên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nốt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nhạc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nào</a:t>
            </a:r>
            <a:r>
              <a:rPr lang="en-US" sz="2800" b="1" dirty="0" smtClean="0">
                <a:solidFill>
                  <a:schemeClr val="bg1"/>
                </a:solidFill>
              </a:rPr>
              <a:t>?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2199" y="656054"/>
            <a:ext cx="910691" cy="1750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6" y="1463041"/>
            <a:ext cx="5852926" cy="49195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692097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HĐ: THỰC HÀNH LUYỆN TẬP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33" y="3962408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030" y="4343380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2379" y="55880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32" y="1596571"/>
            <a:ext cx="5551714" cy="46010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2379" y="519353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solidFill>
                  <a:srgbClr val="FF0000"/>
                </a:solidFill>
              </a:rPr>
              <a:t>- GV HD HS đọc nhạc nhẩm 1 lần sau đó đọc vài lần cho đúng cao độ, tiết tấu</a:t>
            </a:r>
            <a:endParaRPr lang="en-US" sz="32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5" y="4417783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6418" y="4798758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99792" y="62484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5" y="620688"/>
            <a:ext cx="7512051" cy="51904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71800" y="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Gõ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đệm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theo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phách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7" y="3816604"/>
            <a:ext cx="504056" cy="4085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16682"/>
            <a:ext cx="504056" cy="4085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90" y="3816682"/>
            <a:ext cx="504056" cy="4085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3816682"/>
            <a:ext cx="504056" cy="4085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816682"/>
            <a:ext cx="504056" cy="4085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14" y="3828402"/>
            <a:ext cx="504056" cy="4085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829336"/>
            <a:ext cx="504056" cy="4085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364" y="3816682"/>
            <a:ext cx="504056" cy="4085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06" y="5811136"/>
            <a:ext cx="504056" cy="40852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60" y="5821928"/>
            <a:ext cx="504056" cy="4085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6" y="5845708"/>
            <a:ext cx="504056" cy="4085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99" y="5782643"/>
            <a:ext cx="504056" cy="4085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33" y="5800267"/>
            <a:ext cx="504056" cy="408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2" y="5986904"/>
            <a:ext cx="504056" cy="4085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817658"/>
            <a:ext cx="504056" cy="4085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5800191"/>
            <a:ext cx="504056" cy="40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5" y="4417783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6418" y="4798758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99792" y="6248400"/>
            <a:ext cx="4572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680" y="980728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chậm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bộ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gõ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cơ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sau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98" y="2204864"/>
            <a:ext cx="1905000" cy="1905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97" y="2361661"/>
            <a:ext cx="1377248" cy="159140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424132"/>
            <a:ext cx="1377248" cy="1591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758" y="4452275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4408" y="4833256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118" y="62484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1"/>
            <a:ext cx="7344816" cy="51064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481" y="3717031"/>
            <a:ext cx="365657" cy="365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702638"/>
            <a:ext cx="328906" cy="380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17031"/>
            <a:ext cx="328906" cy="380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94186"/>
            <a:ext cx="365657" cy="3656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641781"/>
            <a:ext cx="328906" cy="3800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665013"/>
            <a:ext cx="328906" cy="380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733255"/>
            <a:ext cx="365657" cy="3656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61" y="5733256"/>
            <a:ext cx="365657" cy="3656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62" y="5695605"/>
            <a:ext cx="328906" cy="380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50" y="5733255"/>
            <a:ext cx="328906" cy="3800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575" y="5733256"/>
            <a:ext cx="328906" cy="3800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827" y="5718862"/>
            <a:ext cx="328906" cy="38005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483768" y="-4482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prstClr val="white"/>
                </a:solidFill>
              </a:rPr>
              <a:t>- </a:t>
            </a:r>
            <a:r>
              <a:rPr lang="en-US" sz="2800" i="1" dirty="0" err="1" smtClean="0">
                <a:solidFill>
                  <a:prstClr val="white"/>
                </a:solidFill>
              </a:rPr>
              <a:t>Ứng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dụng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vào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bài</a:t>
            </a:r>
            <a:endParaRPr lang="en-US" sz="2800" i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1844824"/>
            <a:ext cx="302433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 err="1" smtClean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Đọc</a:t>
            </a:r>
            <a:r>
              <a:rPr lang="en-US" sz="2400" dirty="0" smtClean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nhạc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số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5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kết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hợp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gõ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đệm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2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âm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sắc</a:t>
            </a:r>
            <a:endParaRPr lang="en-US" sz="2400" dirty="0"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3688" y="894337"/>
            <a:ext cx="1540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1: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724128" y="784192"/>
            <a:ext cx="1540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2: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860032" y="1703246"/>
            <a:ext cx="345638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Đọc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nhạc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số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5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kết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hợp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vận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động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và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bộ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gõ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cơ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thể</a:t>
            </a:r>
            <a:endParaRPr lang="en-US" sz="2400" dirty="0"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1680" y="3223764"/>
            <a:ext cx="1540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3: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5940152" y="3212976"/>
            <a:ext cx="1540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Nhóm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4: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997423" y="4365104"/>
            <a:ext cx="3142529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Đọc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nhạc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số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6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kết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hợp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gõ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đệm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2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âm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sắc</a:t>
            </a:r>
            <a:endParaRPr lang="en-US" sz="2400" dirty="0"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60032" y="4348819"/>
            <a:ext cx="345638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Đọc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nhạc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số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6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kết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hợp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vận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động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và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bộ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gõ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cơ</a:t>
            </a:r>
            <a:r>
              <a:rPr lang="en-US" sz="2400" dirty="0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400" dirty="0" err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thể</a:t>
            </a:r>
            <a:endParaRPr lang="en-US" sz="2400" dirty="0"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2486" y="37252"/>
            <a:ext cx="3182054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  <a:ea typeface="Calibri" panose="020F0502020204030204"/>
                <a:cs typeface="Times New Roman" panose="02020603050405020304"/>
              </a:rPr>
              <a:t>HĐ: VẬN DỤNG-SÁNG TẠO</a:t>
            </a:r>
            <a:endParaRPr lang="en-US" b="1" dirty="0">
              <a:solidFill>
                <a:schemeClr val="bg1"/>
              </a:solidFill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082" y="3418449"/>
            <a:ext cx="403982" cy="1266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" y="97667"/>
            <a:ext cx="4863905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1: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Đây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là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hình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và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tên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gì</a:t>
            </a:r>
            <a:r>
              <a:rPr lang="en-US" sz="4000" i="1" dirty="0">
                <a:solidFill>
                  <a:prstClr val="black"/>
                </a:solidFill>
              </a:rPr>
              <a:t>? </a:t>
            </a:r>
            <a:endParaRPr lang="en-US" sz="4000" i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1615" y="112186"/>
            <a:ext cx="38721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Đáp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án</a:t>
            </a:r>
            <a:r>
              <a:rPr lang="en-US" sz="3200" b="1" dirty="0">
                <a:solidFill>
                  <a:srgbClr val="FF0000"/>
                </a:solidFill>
              </a:rPr>
              <a:t>: </a:t>
            </a:r>
            <a:r>
              <a:rPr lang="en-US" sz="3200" dirty="0">
                <a:solidFill>
                  <a:prstClr val="black"/>
                </a:solidFill>
              </a:rPr>
              <a:t>- </a:t>
            </a:r>
            <a:r>
              <a:rPr lang="en-US" sz="3200" dirty="0" err="1">
                <a:solidFill>
                  <a:prstClr val="black"/>
                </a:solidFill>
              </a:rPr>
              <a:t>Hình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đen</a:t>
            </a:r>
            <a:endParaRPr lang="en-US" sz="3200" dirty="0">
              <a:solidFill>
                <a:prstClr val="black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Tên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Đồ</a:t>
            </a:r>
            <a:endParaRPr lang="en-US" sz="3200" dirty="0">
              <a:solidFill>
                <a:prstClr val="black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Đọc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là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Đồ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Đen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1028" name="Picture 4" descr="C:\Users\Administrator\Desktop\hinh nen dep pp\TOG TRO CHOI\dap-an-bat-chu-g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7" y="3418449"/>
            <a:ext cx="1181686" cy="12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16591" y="4984805"/>
            <a:ext cx="3260188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</a:rPr>
              <a:t>TRÒ CHƠI</a:t>
            </a:r>
            <a:r>
              <a:rPr lang="en-US" sz="3200" b="1" dirty="0">
                <a:solidFill>
                  <a:srgbClr val="FF0000"/>
                </a:solidFill>
              </a:rPr>
              <a:t>: </a:t>
            </a:r>
            <a:r>
              <a:rPr lang="en-US" sz="3200" b="1" dirty="0" err="1">
                <a:solidFill>
                  <a:srgbClr val="FF0000"/>
                </a:solidFill>
              </a:rPr>
              <a:t>Chuyến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âm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nhạc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4" y="2510659"/>
            <a:ext cx="1023425" cy="1815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thah ga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18" y="3195638"/>
            <a:ext cx="34289" cy="101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" y="97667"/>
            <a:ext cx="4863905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2: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Đây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là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hình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và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tên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gì</a:t>
            </a:r>
            <a:r>
              <a:rPr lang="en-US" sz="4000" i="1" dirty="0">
                <a:solidFill>
                  <a:prstClr val="black"/>
                </a:solidFill>
              </a:rPr>
              <a:t>? </a:t>
            </a:r>
            <a:endParaRPr lang="en-US" sz="4000" i="1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Administrator\Desktop\hinh nen dep pp\TOG TRO CHOI\dap-an-bat-chu-g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7" y="3418449"/>
            <a:ext cx="1181686" cy="12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0" y="135632"/>
            <a:ext cx="38721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Đáp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án</a:t>
            </a:r>
            <a:r>
              <a:rPr lang="en-US" sz="3200" b="1" dirty="0">
                <a:solidFill>
                  <a:srgbClr val="FF0000"/>
                </a:solidFill>
              </a:rPr>
              <a:t>: </a:t>
            </a:r>
            <a:r>
              <a:rPr lang="en-US" sz="3200" dirty="0">
                <a:solidFill>
                  <a:prstClr val="black"/>
                </a:solidFill>
              </a:rPr>
              <a:t>- </a:t>
            </a:r>
            <a:r>
              <a:rPr lang="en-US" sz="3200" dirty="0" err="1">
                <a:solidFill>
                  <a:prstClr val="black"/>
                </a:solidFill>
              </a:rPr>
              <a:t>Hình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Trắng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Tên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Mi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Đọc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là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Mi-Trắng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Hình ảnh vỗ tay đẹp cho Powerpoint – linhkiengiasi.com.v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1" y="2412188"/>
            <a:ext cx="1128933" cy="20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97667"/>
            <a:ext cx="4863905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3: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Đây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là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hình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và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tên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gì</a:t>
            </a:r>
            <a:r>
              <a:rPr lang="en-US" sz="4000" i="1" dirty="0">
                <a:solidFill>
                  <a:prstClr val="black"/>
                </a:solidFill>
              </a:rPr>
              <a:t>? </a:t>
            </a:r>
            <a:endParaRPr lang="en-US" sz="4000" i="1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Administrator\Desktop\hinh nen dep pp\TOG TRO CHOI\dap-an-bat-chu-g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7" y="3418449"/>
            <a:ext cx="1181686" cy="12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63906" y="88739"/>
            <a:ext cx="38721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Đáp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án</a:t>
            </a:r>
            <a:r>
              <a:rPr lang="en-US" sz="3200" b="1" dirty="0">
                <a:solidFill>
                  <a:srgbClr val="FF0000"/>
                </a:solidFill>
              </a:rPr>
              <a:t>: </a:t>
            </a:r>
            <a:r>
              <a:rPr lang="en-US" sz="3200" dirty="0">
                <a:solidFill>
                  <a:prstClr val="black"/>
                </a:solidFill>
              </a:rPr>
              <a:t>- </a:t>
            </a:r>
            <a:r>
              <a:rPr lang="en-US" sz="3200" dirty="0" err="1">
                <a:solidFill>
                  <a:prstClr val="black"/>
                </a:solidFill>
              </a:rPr>
              <a:t>Hình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Đơn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Tên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Sol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               - </a:t>
            </a:r>
            <a:r>
              <a:rPr lang="en-US" sz="3200" dirty="0" err="1">
                <a:solidFill>
                  <a:prstClr val="black"/>
                </a:solidFill>
              </a:rPr>
              <a:t>Đọc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là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nốt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Sol-</a:t>
            </a:r>
            <a:r>
              <a:rPr lang="en-US" sz="3200" dirty="0" err="1">
                <a:solidFill>
                  <a:srgbClr val="FF0000"/>
                </a:solidFill>
              </a:rPr>
              <a:t>Đơn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Hình ảnh vỗ tay đẹp cho Powerpoint – linhkiengiasi.com.v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1" y="2412188"/>
            <a:ext cx="1128933" cy="20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86" y="2412187"/>
            <a:ext cx="854612" cy="1366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8871" y="21754"/>
            <a:ext cx="6768320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3: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Em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hãy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đọc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tên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các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hình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, </a:t>
            </a:r>
            <a:r>
              <a:rPr lang="en-US" sz="4000" i="1" dirty="0" err="1">
                <a:solidFill>
                  <a:prstClr val="black"/>
                </a:solidFill>
              </a:rPr>
              <a:t>tên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nốt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nhạc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chưa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được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nhắc</a:t>
            </a:r>
            <a:r>
              <a:rPr lang="en-US" sz="4000" i="1" dirty="0">
                <a:solidFill>
                  <a:prstClr val="black"/>
                </a:solidFill>
              </a:rPr>
              <a:t> </a:t>
            </a:r>
            <a:r>
              <a:rPr lang="en-US" sz="4000" i="1" dirty="0" err="1">
                <a:solidFill>
                  <a:prstClr val="black"/>
                </a:solidFill>
              </a:rPr>
              <a:t>đến</a:t>
            </a:r>
            <a:r>
              <a:rPr lang="en-US" sz="4000" i="1" dirty="0">
                <a:solidFill>
                  <a:prstClr val="black"/>
                </a:solidFill>
              </a:rPr>
              <a:t>? </a:t>
            </a:r>
            <a:endParaRPr lang="en-US" sz="4000" i="1" dirty="0">
              <a:solidFill>
                <a:prstClr val="black"/>
              </a:solidFill>
            </a:endParaRPr>
          </a:p>
        </p:txBody>
      </p:sp>
      <p:pic>
        <p:nvPicPr>
          <p:cNvPr id="7" name="Picture 4" descr="C:\Users\Administrator\Desktop\hinh nen dep pp\TOG TRO CHOI\dap-an-bat-chu-g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46" y="711725"/>
            <a:ext cx="1181686" cy="12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8872" y="1827992"/>
            <a:ext cx="5607736" cy="280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Đáp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án</a:t>
            </a:r>
            <a:r>
              <a:rPr lang="en-US" sz="4400" b="1" dirty="0">
                <a:solidFill>
                  <a:srgbClr val="FF0000"/>
                </a:solidFill>
              </a:rPr>
              <a:t>: </a:t>
            </a:r>
            <a:r>
              <a:rPr lang="en-US" sz="4400" dirty="0">
                <a:solidFill>
                  <a:prstClr val="black"/>
                </a:solidFill>
              </a:rPr>
              <a:t>- </a:t>
            </a:r>
            <a:r>
              <a:rPr lang="en-US" sz="4400" dirty="0" err="1">
                <a:solidFill>
                  <a:prstClr val="black"/>
                </a:solidFill>
              </a:rPr>
              <a:t>Hình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nốt</a:t>
            </a:r>
            <a:r>
              <a:rPr lang="en-US" sz="4400" dirty="0">
                <a:solidFill>
                  <a:prstClr val="black"/>
                </a:solidFill>
              </a:rPr>
              <a:t>: </a:t>
            </a:r>
            <a:r>
              <a:rPr lang="en-US" sz="4400" dirty="0" err="1">
                <a:solidFill>
                  <a:prstClr val="black"/>
                </a:solidFill>
              </a:rPr>
              <a:t>Tròn</a:t>
            </a:r>
            <a:r>
              <a:rPr lang="en-US" sz="4400" dirty="0">
                <a:solidFill>
                  <a:prstClr val="black"/>
                </a:solidFill>
              </a:rPr>
              <a:t>, </a:t>
            </a:r>
            <a:r>
              <a:rPr lang="en-US" sz="4400" dirty="0" err="1">
                <a:solidFill>
                  <a:prstClr val="black"/>
                </a:solidFill>
              </a:rPr>
              <a:t>Kép</a:t>
            </a:r>
            <a:endParaRPr lang="en-US" sz="4400" dirty="0">
              <a:solidFill>
                <a:srgbClr val="FF0000"/>
              </a:solidFill>
            </a:endParaRPr>
          </a:p>
          <a:p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smtClean="0">
                <a:solidFill>
                  <a:prstClr val="black"/>
                </a:solidFill>
              </a:rPr>
              <a:t>- </a:t>
            </a:r>
            <a:r>
              <a:rPr lang="en-US" sz="4400" dirty="0" err="1">
                <a:solidFill>
                  <a:prstClr val="black"/>
                </a:solidFill>
              </a:rPr>
              <a:t>Tên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nốt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RÊ, </a:t>
            </a:r>
            <a:r>
              <a:rPr lang="en-US" sz="4400" dirty="0" err="1">
                <a:solidFill>
                  <a:srgbClr val="FF0000"/>
                </a:solidFill>
              </a:rPr>
              <a:t>Pha</a:t>
            </a:r>
            <a:r>
              <a:rPr lang="en-US" sz="4400" dirty="0">
                <a:solidFill>
                  <a:srgbClr val="FF0000"/>
                </a:solidFill>
              </a:rPr>
              <a:t>, La, Si</a:t>
            </a:r>
            <a:endParaRPr lang="en-US" sz="4400" dirty="0">
              <a:solidFill>
                <a:srgbClr val="FF0000"/>
              </a:solidFill>
            </a:endParaRPr>
          </a:p>
          <a:p>
            <a:r>
              <a:rPr lang="en-US" sz="4400" dirty="0">
                <a:solidFill>
                  <a:prstClr val="black"/>
                </a:solidFill>
              </a:rPr>
              <a:t>               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Hình ảnh vỗ tay đẹp cho Powerpoint – linhkiengiasi.com.v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2787">
            <a:off x="2809184" y="4068373"/>
            <a:ext cx="1128933" cy="20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" y="5044280"/>
            <a:ext cx="2385120" cy="1813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1051269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TIẾT: 24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92" y="6488668"/>
            <a:ext cx="298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HỒ KÍNH YÊU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09955" y="-24925"/>
            <a:ext cx="6624736" cy="215238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ÂM NHẠC LỚP 5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9037" y="1589793"/>
            <a:ext cx="3405997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9144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nl-NL" sz="32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- Ôn TĐN số 5, 6.</a:t>
            </a:r>
            <a:endParaRPr lang="en-US" sz="3200" dirty="0">
              <a:solidFill>
                <a:srgbClr val="002060"/>
              </a:solidFill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" y="2289823"/>
            <a:ext cx="4234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- Gõ đệm cho bài TĐN</a:t>
            </a:r>
            <a:r>
              <a:rPr lang="nl-NL" sz="3200" b="1" u="sng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114300" y="-30088"/>
            <a:ext cx="937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prstClr val="white"/>
                </a:solidFill>
              </a:rPr>
              <a:t>- GV HD HS </a:t>
            </a:r>
            <a:r>
              <a:rPr lang="en-US" sz="2400" i="1" dirty="0" err="1" smtClean="0">
                <a:solidFill>
                  <a:prstClr val="white"/>
                </a:solidFill>
              </a:rPr>
              <a:t>nhẩm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cả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bài</a:t>
            </a:r>
            <a:r>
              <a:rPr lang="en-US" sz="2400" i="1" dirty="0" smtClean="0">
                <a:solidFill>
                  <a:prstClr val="white"/>
                </a:solidFill>
              </a:rPr>
              <a:t> 1 </a:t>
            </a:r>
            <a:r>
              <a:rPr lang="en-US" sz="2400" i="1" dirty="0" err="1" smtClean="0">
                <a:solidFill>
                  <a:prstClr val="white"/>
                </a:solidFill>
              </a:rPr>
              <a:t>lần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sau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đó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đọc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vài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lần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cho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đúng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cao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độ</a:t>
            </a:r>
            <a:r>
              <a:rPr lang="en-US" sz="2400" i="1" dirty="0" smtClean="0">
                <a:solidFill>
                  <a:prstClr val="white"/>
                </a:solidFill>
              </a:rPr>
              <a:t>, </a:t>
            </a:r>
            <a:r>
              <a:rPr lang="en-US" sz="2400" i="1" dirty="0" err="1" smtClean="0">
                <a:solidFill>
                  <a:prstClr val="white"/>
                </a:solidFill>
              </a:rPr>
              <a:t>tiết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tấu</a:t>
            </a:r>
            <a:endParaRPr lang="en-US" sz="2400" i="1" dirty="0">
              <a:solidFill>
                <a:prstClr val="white"/>
              </a:solidFill>
            </a:endParaRPr>
          </a:p>
        </p:txBody>
      </p:sp>
      <p:pic>
        <p:nvPicPr>
          <p:cNvPr id="2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14850" y="3386141"/>
            <a:ext cx="114300" cy="85725"/>
          </a:xfrm>
          <a:prstGeom prst="rect">
            <a:avLst/>
          </a:prstGeom>
        </p:spPr>
      </p:pic>
      <p:pic>
        <p:nvPicPr>
          <p:cNvPr id="3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136" y="1047131"/>
            <a:ext cx="7168896" cy="3894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047131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Nội</a:t>
            </a:r>
            <a:r>
              <a:rPr lang="en-US" dirty="0" smtClean="0"/>
              <a:t> dung 1: </a:t>
            </a:r>
            <a:r>
              <a:rPr lang="en-US" dirty="0" err="1" smtClean="0"/>
              <a:t>ôn</a:t>
            </a:r>
            <a:r>
              <a:rPr lang="en-US" dirty="0" smtClean="0"/>
              <a:t> TĐN 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1014865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HĐ: THỰC HÀNH LUYỆN TẬP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2856" y="2059780"/>
            <a:ext cx="242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2194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prstClr val="white"/>
                </a:solidFill>
              </a:rPr>
              <a:t>- GV HD HS </a:t>
            </a:r>
            <a:r>
              <a:rPr lang="en-US" sz="2800" i="1" dirty="0" err="1">
                <a:solidFill>
                  <a:prstClr val="white"/>
                </a:solidFill>
              </a:rPr>
              <a:t>HS</a:t>
            </a:r>
            <a:r>
              <a:rPr lang="en-US" sz="2800" i="1" dirty="0">
                <a:solidFill>
                  <a:prstClr val="white"/>
                </a:solidFill>
              </a:rPr>
              <a:t> </a:t>
            </a:r>
            <a:r>
              <a:rPr lang="en-US" sz="2800" i="1" dirty="0" err="1">
                <a:solidFill>
                  <a:prstClr val="white"/>
                </a:solidFill>
              </a:rPr>
              <a:t>nghép</a:t>
            </a:r>
            <a:r>
              <a:rPr lang="en-US" sz="2800" i="1" dirty="0">
                <a:solidFill>
                  <a:prstClr val="white"/>
                </a:solidFill>
              </a:rPr>
              <a:t> </a:t>
            </a:r>
            <a:r>
              <a:rPr lang="en-US" sz="2800" i="1" dirty="0" err="1">
                <a:solidFill>
                  <a:prstClr val="white"/>
                </a:solidFill>
              </a:rPr>
              <a:t>lời</a:t>
            </a:r>
            <a:r>
              <a:rPr lang="en-US" sz="2800" i="1" dirty="0">
                <a:solidFill>
                  <a:prstClr val="white"/>
                </a:solidFill>
              </a:rPr>
              <a:t> </a:t>
            </a:r>
            <a:r>
              <a:rPr lang="en-US" sz="2800" i="1" dirty="0" err="1">
                <a:solidFill>
                  <a:prstClr val="white"/>
                </a:solidFill>
              </a:rPr>
              <a:t>sau</a:t>
            </a:r>
            <a:r>
              <a:rPr lang="en-US" sz="2800" i="1" dirty="0">
                <a:solidFill>
                  <a:prstClr val="white"/>
                </a:solidFill>
              </a:rPr>
              <a:t> </a:t>
            </a:r>
            <a:r>
              <a:rPr lang="en-US" sz="2800" i="1" dirty="0" err="1">
                <a:solidFill>
                  <a:prstClr val="white"/>
                </a:solidFill>
              </a:rPr>
              <a:t>đó</a:t>
            </a:r>
            <a:r>
              <a:rPr lang="en-US" sz="2800" i="1" dirty="0">
                <a:solidFill>
                  <a:prstClr val="white"/>
                </a:solidFill>
              </a:rPr>
              <a:t> chia </a:t>
            </a:r>
            <a:r>
              <a:rPr lang="en-US" sz="2800" i="1" dirty="0" err="1">
                <a:solidFill>
                  <a:prstClr val="white"/>
                </a:solidFill>
              </a:rPr>
              <a:t>lớp</a:t>
            </a:r>
            <a:r>
              <a:rPr lang="en-US" sz="2800" i="1" dirty="0">
                <a:solidFill>
                  <a:prstClr val="white"/>
                </a:solidFill>
              </a:rPr>
              <a:t> </a:t>
            </a:r>
            <a:r>
              <a:rPr lang="en-US" sz="2800" i="1" dirty="0" err="1">
                <a:solidFill>
                  <a:prstClr val="white"/>
                </a:solidFill>
              </a:rPr>
              <a:t>thành</a:t>
            </a:r>
            <a:r>
              <a:rPr lang="en-US" sz="2800" i="1" dirty="0">
                <a:solidFill>
                  <a:prstClr val="white"/>
                </a:solidFill>
              </a:rPr>
              <a:t> 2 </a:t>
            </a:r>
            <a:r>
              <a:rPr lang="en-US" sz="2800" i="1" dirty="0" err="1">
                <a:solidFill>
                  <a:prstClr val="white"/>
                </a:solidFill>
              </a:rPr>
              <a:t>tổ</a:t>
            </a:r>
            <a:r>
              <a:rPr lang="en-US" sz="2800" i="1" dirty="0">
                <a:solidFill>
                  <a:prstClr val="white"/>
                </a:solidFill>
              </a:rPr>
              <a:t>:</a:t>
            </a:r>
            <a:endParaRPr lang="en-US" sz="2800" i="1" dirty="0">
              <a:solidFill>
                <a:prstClr val="white"/>
              </a:solidFill>
            </a:endParaRPr>
          </a:p>
        </p:txBody>
      </p:sp>
      <p:pic>
        <p:nvPicPr>
          <p:cNvPr id="10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7784" y="1212522"/>
            <a:ext cx="6260184" cy="4164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81898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prstClr val="white"/>
                </a:solidFill>
              </a:rPr>
              <a:t>- </a:t>
            </a:r>
            <a:r>
              <a:rPr lang="en-US" sz="2800" i="1" dirty="0" err="1" smtClean="0">
                <a:solidFill>
                  <a:prstClr val="white"/>
                </a:solidFill>
              </a:rPr>
              <a:t>Đọc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nhạc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gõ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đệm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theo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phách</a:t>
            </a:r>
            <a:endParaRPr lang="en-US" sz="2800" i="1" dirty="0">
              <a:solidFill>
                <a:prstClr val="white"/>
              </a:solidFill>
            </a:endParaRPr>
          </a:p>
        </p:txBody>
      </p:sp>
      <p:pic>
        <p:nvPicPr>
          <p:cNvPr id="10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836711"/>
            <a:ext cx="8424936" cy="46085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56992"/>
            <a:ext cx="422506" cy="3077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54006"/>
            <a:ext cx="422506" cy="307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430897"/>
            <a:ext cx="422506" cy="3077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842" y="4365104"/>
            <a:ext cx="422506" cy="3077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65104"/>
            <a:ext cx="422506" cy="3077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83" y="4430897"/>
            <a:ext cx="422506" cy="307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331074"/>
            <a:ext cx="422506" cy="3077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3" y="3356992"/>
            <a:ext cx="422506" cy="3077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77" y="3354006"/>
            <a:ext cx="422506" cy="3077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54006"/>
            <a:ext cx="422506" cy="3077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430" y="3356992"/>
            <a:ext cx="422506" cy="30778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510" y="4342797"/>
            <a:ext cx="422506" cy="3077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354006"/>
            <a:ext cx="422506" cy="3077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83" y="3364170"/>
            <a:ext cx="422506" cy="30778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396867"/>
            <a:ext cx="422506" cy="30778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26" y="4477297"/>
            <a:ext cx="422506" cy="307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1402</Words>
  <Application>WPS Presentation</Application>
  <PresentationFormat>On-screen Show (4:3)</PresentationFormat>
  <Paragraphs>85</Paragraphs>
  <Slides>19</Slides>
  <Notes>2</Notes>
  <HiddenSlides>0</HiddenSlides>
  <MMClips>11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SimSun</vt:lpstr>
      <vt:lpstr>Wingdings</vt:lpstr>
      <vt:lpstr>Times New Roman</vt:lpstr>
      <vt:lpstr>Times New Roman</vt:lpstr>
      <vt:lpstr>Calibri</vt:lpstr>
      <vt:lpstr>Microsoft YaHei</vt:lpstr>
      <vt:lpstr>Arial Unicode MS</vt:lpstr>
      <vt:lpstr>Calibri Light</vt:lpstr>
      <vt:lpstr>Office Theme</vt:lpstr>
      <vt:lpstr>2_Office Theme</vt:lpstr>
      <vt:lpstr>3_Office Theme</vt:lpstr>
      <vt:lpstr>1_Office Theme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100</cp:revision>
  <dcterms:created xsi:type="dcterms:W3CDTF">2021-05-09T14:16:00Z</dcterms:created>
  <dcterms:modified xsi:type="dcterms:W3CDTF">2021-08-30T00:04:30Z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9C1895E512C04D75BEC8E1A4EAD692DE</vt:lpwstr>
  </property>
  <property fmtid="{D5CDD505-2E9C-101B-9397-08002B2CF9AE}" pid="3" name="KSOProductBuildVer">
    <vt:lpwstr>1033-11.2.0.10265</vt:lpwstr>
  </property>
</Properties>
</file>