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notesMasterIdLst>
    <p:notesMasterId r:id="rId7"/>
  </p:notesMasterIdLst>
  <p:sldIdLst>
    <p:sldId id="286" r:id="rId6"/>
    <p:sldId id="266" r:id="rId8"/>
    <p:sldId id="267" r:id="rId9"/>
    <p:sldId id="269" r:id="rId10"/>
    <p:sldId id="270" r:id="rId11"/>
    <p:sldId id="271" r:id="rId12"/>
    <p:sldId id="287" r:id="rId13"/>
    <p:sldId id="288" r:id="rId14"/>
    <p:sldId id="289" r:id="rId15"/>
    <p:sldId id="290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262" r:id="rId31"/>
    <p:sldId id="260" r:id="rId32"/>
    <p:sldId id="274" r:id="rId33"/>
    <p:sldId id="284" r:id="rId34"/>
    <p:sldId id="285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7894D9-523C-4EB4-A625-B4D0E33F18B0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CCD5E-CAF5-492A-96A4-7218DF32792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CCD5E-CAF5-492A-96A4-7218DF32792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8D28D-354F-46EC-B388-144B73AD7E9A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0FAF4-2E16-4405-82FA-737CCF3528D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036AA-D57E-404A-A0EF-654C2F2C3C07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1CB10-AE67-4ED9-900E-13E284562E09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51400-E276-4DEE-BCB9-FC87F7A75C79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E42B1-5077-44EE-8CB7-3C0658C7C343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13DC9-4E59-4442-ADF4-E0572852122A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04A74-74B3-4EDD-8618-09C9525EA589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ABCCF-FD12-404E-ADA4-3688A16C8CFA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F0BA4-39A1-4A08-9D4B-107CD5476391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7CBD2-2FE2-422A-B571-756B5D295155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DC958-74EB-4CD4-82BD-BC3BBB13B62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F58F9-0985-405C-AABB-AA22491AADA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D5068E-C558-46EF-BF7C-F2C879F664F9}" type="slidenum">
              <a:rPr lang="en-US">
                <a:solidFill>
                  <a:prstClr val="black">
                    <a:tint val="75000"/>
                  </a:prstClr>
                </a:solidFill>
                <a:latin typeface=".VnTime" panose="020B7200000000000000" pitchFamily="34" charset="0"/>
              </a:rPr>
            </a:fld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1.mp3"/><Relationship Id="rId3" Type="http://schemas.openxmlformats.org/officeDocument/2006/relationships/audio" Target="../media/media1.mp3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microsoft.com/office/2007/relationships/media" Target="../media/media6.mp3"/><Relationship Id="rId3" Type="http://schemas.openxmlformats.org/officeDocument/2006/relationships/audio" Target="../media/media6.mp3"/><Relationship Id="rId2" Type="http://schemas.openxmlformats.org/officeDocument/2006/relationships/image" Target="../media/image18.png"/><Relationship Id="rId1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microsoft.com/office/2007/relationships/media" Target="../media/media7.mp3"/><Relationship Id="rId3" Type="http://schemas.openxmlformats.org/officeDocument/2006/relationships/audio" Target="../media/media7.mp3"/><Relationship Id="rId2" Type="http://schemas.openxmlformats.org/officeDocument/2006/relationships/image" Target="../media/image19.png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microsoft.com/office/2007/relationships/media" Target="../media/media8.mp3"/><Relationship Id="rId3" Type="http://schemas.openxmlformats.org/officeDocument/2006/relationships/audio" Target="../media/media8.mp3"/><Relationship Id="rId2" Type="http://schemas.openxmlformats.org/officeDocument/2006/relationships/image" Target="../media/image20.png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microsoft.com/office/2007/relationships/media" Target="../media/media9.mp3"/><Relationship Id="rId3" Type="http://schemas.openxmlformats.org/officeDocument/2006/relationships/audio" Target="../media/media9.mp3"/><Relationship Id="rId2" Type="http://schemas.openxmlformats.org/officeDocument/2006/relationships/image" Target="../media/image21.png"/><Relationship Id="rId1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7.png"/><Relationship Id="rId3" Type="http://schemas.microsoft.com/office/2007/relationships/media" Target="../media/media10.mp3"/><Relationship Id="rId2" Type="http://schemas.openxmlformats.org/officeDocument/2006/relationships/audio" Target="../media/media10.mp3"/><Relationship Id="rId1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microsoft.com/office/2007/relationships/media" Target="../media/media11.mp3"/><Relationship Id="rId3" Type="http://schemas.openxmlformats.org/officeDocument/2006/relationships/audio" Target="../media/media11.mp3"/><Relationship Id="rId2" Type="http://schemas.openxmlformats.org/officeDocument/2006/relationships/image" Target="../media/image22.png"/><Relationship Id="rId1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microsoft.com/office/2007/relationships/media" Target="../media/media12.mp3"/><Relationship Id="rId3" Type="http://schemas.openxmlformats.org/officeDocument/2006/relationships/audio" Target="../media/media12.mp3"/><Relationship Id="rId2" Type="http://schemas.openxmlformats.org/officeDocument/2006/relationships/image" Target="../media/image23.png"/><Relationship Id="rId1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microsoft.com/office/2007/relationships/media" Target="../media/media13.mp3"/><Relationship Id="rId3" Type="http://schemas.openxmlformats.org/officeDocument/2006/relationships/audio" Target="../media/media13.mp3"/><Relationship Id="rId2" Type="http://schemas.openxmlformats.org/officeDocument/2006/relationships/image" Target="../media/image24.png"/><Relationship Id="rId1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microsoft.com/office/2007/relationships/media" Target="../media/media14.mp3"/><Relationship Id="rId3" Type="http://schemas.openxmlformats.org/officeDocument/2006/relationships/audio" Target="../media/media14.mp3"/><Relationship Id="rId2" Type="http://schemas.openxmlformats.org/officeDocument/2006/relationships/image" Target="../media/image25.png"/><Relationship Id="rId1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slide" Target="slide4.xml"/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microsoft.com/office/2007/relationships/media" Target="../media/media15.mp3"/><Relationship Id="rId3" Type="http://schemas.openxmlformats.org/officeDocument/2006/relationships/audio" Target="../media/media15.mp3"/><Relationship Id="rId2" Type="http://schemas.openxmlformats.org/officeDocument/2006/relationships/image" Target="../media/image26.png"/><Relationship Id="rId1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microsoft.com/office/2007/relationships/media" Target="../media/media16.mp3"/><Relationship Id="rId3" Type="http://schemas.openxmlformats.org/officeDocument/2006/relationships/audio" Target="../media/media16.mp3"/><Relationship Id="rId2" Type="http://schemas.openxmlformats.org/officeDocument/2006/relationships/image" Target="../media/image26.png"/><Relationship Id="rId1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7.png"/><Relationship Id="rId3" Type="http://schemas.microsoft.com/office/2007/relationships/media" Target="../media/media17.mp3"/><Relationship Id="rId2" Type="http://schemas.openxmlformats.org/officeDocument/2006/relationships/audio" Target="../media/media17.mp3"/><Relationship Id="rId1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7.png"/><Relationship Id="rId3" Type="http://schemas.microsoft.com/office/2007/relationships/media" Target="../media/media18.mp3"/><Relationship Id="rId2" Type="http://schemas.openxmlformats.org/officeDocument/2006/relationships/audio" Target="../media/media18.mp3"/><Relationship Id="rId1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7.png"/><Relationship Id="rId3" Type="http://schemas.microsoft.com/office/2007/relationships/media" Target="../media/media19.mp4"/><Relationship Id="rId2" Type="http://schemas.openxmlformats.org/officeDocument/2006/relationships/video" Target="../media/media19.mp4"/><Relationship Id="rId1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6.png"/><Relationship Id="rId3" Type="http://schemas.microsoft.com/office/2007/relationships/media" Target="../media/media5.mp3"/><Relationship Id="rId2" Type="http://schemas.openxmlformats.org/officeDocument/2006/relationships/audio" Target="../media/media5.mp3"/><Relationship Id="rId1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4.GIF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microsoft.com/office/2007/relationships/media" Target="../media/media5.mp3"/><Relationship Id="rId7" Type="http://schemas.openxmlformats.org/officeDocument/2006/relationships/audio" Target="../media/media5.mp3"/><Relationship Id="rId6" Type="http://schemas.openxmlformats.org/officeDocument/2006/relationships/image" Target="../media/image3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1" Type="http://schemas.openxmlformats.org/officeDocument/2006/relationships/slideLayout" Target="../slideLayouts/slideLayout23.xml"/><Relationship Id="rId10" Type="http://schemas.openxmlformats.org/officeDocument/2006/relationships/image" Target="../media/image34.GIF"/><Relationship Id="rId1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16.png"/><Relationship Id="rId3" Type="http://schemas.microsoft.com/office/2007/relationships/media" Target="../media/media5.mp3"/><Relationship Id="rId2" Type="http://schemas.openxmlformats.org/officeDocument/2006/relationships/audio" Target="../media/media5.mp3"/><Relationship Id="rId1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audio" Target="../media/audio1.wav"/><Relationship Id="rId3" Type="http://schemas.openxmlformats.org/officeDocument/2006/relationships/image" Target="../media/image7.png"/><Relationship Id="rId2" Type="http://schemas.openxmlformats.org/officeDocument/2006/relationships/slide" Target="slide2.xml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audio" Target="../media/audio1.wav"/><Relationship Id="rId4" Type="http://schemas.openxmlformats.org/officeDocument/2006/relationships/image" Target="../media/image8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0.png"/><Relationship Id="rId3" Type="http://schemas.microsoft.com/office/2007/relationships/media" Target="../media/media3.mp4"/><Relationship Id="rId2" Type="http://schemas.openxmlformats.org/officeDocument/2006/relationships/video" Target="../media/media3.mp4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1.pn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image" Target="../media/image17.png"/><Relationship Id="rId7" Type="http://schemas.microsoft.com/office/2007/relationships/media" Target="../media/media5.mp3"/><Relationship Id="rId6" Type="http://schemas.openxmlformats.org/officeDocument/2006/relationships/audio" Target="../media/media5.mp3"/><Relationship Id="rId5" Type="http://schemas.openxmlformats.org/officeDocument/2006/relationships/image" Target="../media/image16.png"/><Relationship Id="rId4" Type="http://schemas.microsoft.com/office/2007/relationships/media" Target="../media/media4.mp3"/><Relationship Id="rId3" Type="http://schemas.openxmlformats.org/officeDocument/2006/relationships/audio" Target="../media/media4.mp3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5111004"/>
          </a:xfrm>
          <a:prstGeom prst="rect">
            <a:avLst/>
          </a:prstGeom>
        </p:spPr>
      </p:pic>
      <p:pic>
        <p:nvPicPr>
          <p:cNvPr id="6" name="Picture 2" descr="C:\Users\Administrator\Desktop\hinh nen dep pp\HIH NG NGHEP BAI G\xoa 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797152"/>
            <a:ext cx="2952328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-171400"/>
            <a:ext cx="9144000" cy="7029400"/>
          </a:xfrm>
          <a:prstGeom prst="rect">
            <a:avLst/>
          </a:prstGeom>
        </p:spPr>
        <p:txBody>
          <a:bodyPr wrap="square">
            <a:prstTxWarp prst="textArchUpPour">
              <a:avLst/>
            </a:prstTxWarp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Chào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mừng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quý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thầy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cô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và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các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bạn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học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sinh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đến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với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tiết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âm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nhạc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8" name="nhac tap chung xuat s - Part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10044" y="494116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91880" y="3861048"/>
            <a:ext cx="2448272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/>
              <a:t>DẠY HÁT</a:t>
            </a:r>
            <a:endParaRPr lang="en-US" sz="48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08399"/>
            <a:ext cx="8568952" cy="138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51520" y="2686503"/>
            <a:ext cx="8640960" cy="584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2" tIns="45706" rIns="91412" bIns="45706">
            <a:spAutoFit/>
          </a:bodyPr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Chẳng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</a:rPr>
              <a:t>   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nhìn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thấy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đâu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</a:rPr>
              <a:t>, 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</a:rPr>
              <a:t>  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râm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</a:rPr>
              <a:t> ran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tiếng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hát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</a:rPr>
              <a:t>,</a:t>
            </a:r>
            <a:endParaRPr lang="en-US" sz="32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00192" y="276580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CÂU 1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3" name="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10872" y="279704"/>
            <a:ext cx="609600" cy="609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0" y="254608"/>
            <a:ext cx="590465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/>
              <a:t>3</a:t>
            </a:r>
            <a:r>
              <a:rPr lang="en-US" sz="3600" b="1" dirty="0" smtClean="0"/>
              <a:t>.HĐ THỰC HÀNH LUYỆN TẬP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5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1880" y="266745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CÂU 2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587984" cy="148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448311" y="2590393"/>
            <a:ext cx="6545370" cy="5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2" tIns="45706" rIns="91412" bIns="45706">
            <a:spAutoFit/>
          </a:bodyPr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Bè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trầm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hòa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bè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màn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xanh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lá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dày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2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48264" y="3668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2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1880" y="266745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CÂU 3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669489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187624" y="2540966"/>
            <a:ext cx="7451214" cy="523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2" tIns="45706" rIns="91412" bIns="45706">
            <a:spAutoFit/>
          </a:bodyPr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ngân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,  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đung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đưa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rặng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tre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ngà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,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4288" y="-3805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6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1880" y="266745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CÂU 4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1123"/>
            <a:ext cx="8640960" cy="143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208524" y="2410382"/>
            <a:ext cx="7924713" cy="50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12" tIns="45706" rIns="91412" bIns="45706">
            <a:spAutoFit/>
          </a:bodyPr>
          <a:lstStyle/>
          <a:p>
            <a:pPr defTabSz="913765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7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Lời</a:t>
            </a:r>
            <a:r>
              <a:rPr lang="en-US" sz="27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dịu</a:t>
            </a:r>
            <a:r>
              <a:rPr lang="en-US" sz="27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dàng</a:t>
            </a:r>
            <a:r>
              <a:rPr lang="en-US" sz="27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thương</a:t>
            </a:r>
            <a:r>
              <a:rPr lang="en-US" sz="27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yêu</a:t>
            </a:r>
            <a:r>
              <a:rPr lang="en-US" sz="27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mang</a:t>
            </a:r>
            <a:r>
              <a:rPr lang="en-US" sz="27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bao</a:t>
            </a:r>
            <a:r>
              <a:rPr lang="en-US" sz="27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niềm</a:t>
            </a:r>
            <a:r>
              <a:rPr lang="en-US" sz="27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tha</a:t>
            </a:r>
            <a:r>
              <a:rPr lang="en-US" sz="27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thiết</a:t>
            </a:r>
            <a:r>
              <a:rPr lang="en-US" sz="2700" dirty="0">
                <a:solidFill>
                  <a:srgbClr val="FFFF00"/>
                </a:solidFill>
                <a:latin typeface="Times New Roman" panose="02020603050405020304" pitchFamily="18" charset="0"/>
              </a:rPr>
              <a:t>. </a:t>
            </a:r>
            <a:endParaRPr lang="en-US" sz="27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4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08304" y="1108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4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79912" y="0"/>
            <a:ext cx="144016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ĐOẠN 1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523220"/>
            <a:ext cx="8784976" cy="260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Chẳng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nhìn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thấy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đâu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chỉ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râm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ran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tiếng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hát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Bè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trầm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hòa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bè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cao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màn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xanh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lá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dày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Tiếng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ngân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veo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đung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đưa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rặng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tre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ngà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dịu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dàng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thương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mang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bao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niềm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tha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thiết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. </a:t>
            </a:r>
            <a:endParaRPr lang="en-US" sz="2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C1+2+3+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40352" y="2514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0" y="266745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CÂU 5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74631"/>
            <a:ext cx="8640960" cy="166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743636" y="2668425"/>
            <a:ext cx="8130588" cy="523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2" tIns="45706" rIns="91412" bIns="45706">
            <a:spAutoFit/>
          </a:bodyPr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ngân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da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diết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,      </a:t>
            </a: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  se   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sợi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âm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thanh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,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 rot="775722">
            <a:off x="2908354" y="948914"/>
            <a:ext cx="720080" cy="13022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775722">
            <a:off x="6364738" y="1270623"/>
            <a:ext cx="720080" cy="13022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5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24328" y="328498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9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0" y="266745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CÂU 6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5"/>
            <a:ext cx="8640960" cy="134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33519" y="2514514"/>
            <a:ext cx="8610481" cy="5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12" tIns="45706" rIns="91412" bIns="45706">
            <a:spAutoFit/>
          </a:bodyPr>
          <a:lstStyle/>
          <a:p>
            <a:pPr defTabSz="913765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Khâu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rạo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 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rực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nền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mây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biếc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xanh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 rot="775722">
            <a:off x="3462628" y="1290693"/>
            <a:ext cx="874544" cy="13022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rot="775722">
            <a:off x="6580761" y="1038679"/>
            <a:ext cx="720080" cy="13022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37395" y="39330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5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0" y="266745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CÂU 7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95" y="974631"/>
            <a:ext cx="864096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259632" y="2601588"/>
            <a:ext cx="7417219" cy="519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2" tIns="45706" rIns="91412" bIns="45706">
            <a:spAutoFit/>
          </a:bodyPr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Dàn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 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mùa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hạ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, 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ngân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lá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suốt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</a:rPr>
              <a:t>,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7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2360" y="371301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2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0" y="266745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CÂU 8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23" y="1196752"/>
            <a:ext cx="8663457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315834" y="2564904"/>
            <a:ext cx="7100477" cy="523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2" tIns="45706" rIns="91412" bIns="45706">
            <a:spAutoFit/>
          </a:bodyPr>
          <a:lstStyle/>
          <a:p>
            <a:pPr defTabSz="913765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FFFF00"/>
                </a:solidFill>
              </a:rPr>
              <a:t>Mặt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đất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tràn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nhạc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dậy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nghe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nào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mầm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cây</a:t>
            </a:r>
            <a:r>
              <a:rPr lang="en-US" sz="2800" dirty="0">
                <a:solidFill>
                  <a:srgbClr val="FFFF00"/>
                </a:solidFill>
              </a:rPr>
              <a:t>.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2" name="8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312" y="3429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7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68779" y="18923"/>
            <a:ext cx="234608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CÂU 5+6+7+8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5339" y="404664"/>
            <a:ext cx="87791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ngân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da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diết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se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sợi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âm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thanh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Khâu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rạo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rực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nền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mây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biếc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xanh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. 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Dàn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ca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mùa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hạ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ngân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lá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suốt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ngày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Mặt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đất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tràn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tiếng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nhạc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dậy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nghe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mầm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8" name="WordArt 8"/>
          <p:cNvSpPr>
            <a:spLocks noChangeArrowheads="1" noChangeShapeType="1" noTextEdit="1"/>
          </p:cNvSpPr>
          <p:nvPr/>
        </p:nvSpPr>
        <p:spPr bwMode="auto">
          <a:xfrm>
            <a:off x="685800" y="116632"/>
            <a:ext cx="79248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/>
                <a:cs typeface="Times New Roman" panose="02020603050405020304"/>
              </a:rPr>
              <a:t>NHỮNG NỐT NHẠC VUI</a:t>
            </a:r>
            <a:endParaRPr lang="en-US" sz="3600" b="1" kern="10" dirty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6" name="Picture 10" descr="C:\Users\Administrator\Desktop\hinh nen dep pp\TOG NOT NHAC+KY HIEU B TA\C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01" y="2093738"/>
            <a:ext cx="2805112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01430" y="980728"/>
            <a:ext cx="2819400" cy="2743200"/>
          </a:xfrm>
          <a:prstGeom prst="irregularSeal1">
            <a:avLst/>
          </a:prstGeom>
          <a:solidFill>
            <a:srgbClr val="A3FBBE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ĐÔ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3074" name="Picture 2" descr="C:\Users\Administrator\Desktop\hinh nen dep pp\TOG NOT NHAC+KY HIEU B TA\z2340670565377_254e301c8058d95e2a7a9cc104d9b3d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734" y="1772816"/>
            <a:ext cx="2784512" cy="316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030647" y="884078"/>
            <a:ext cx="2819400" cy="2590800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RÊ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19851351">
            <a:off x="2570737" y="5240841"/>
            <a:ext cx="4154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1. HĐ KHỞI ĐỘNG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3034"/>
            <a:ext cx="8496944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91880" y="266745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CÂU 9</a:t>
            </a:r>
            <a:endParaRPr lang="en-US" sz="4000" b="1" dirty="0" smtClean="0">
              <a:solidFill>
                <a:srgbClr val="FFFF0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00768" y="2551591"/>
            <a:ext cx="8119505" cy="64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2" tIns="45706" rIns="91412" bIns="45706">
            <a:spAutoFit/>
          </a:bodyPr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,      </a:t>
            </a:r>
            <a:r>
              <a:rPr lang="en-US" sz="3600" b="1" dirty="0" err="1" smtClean="0">
                <a:solidFill>
                  <a:srgbClr val="FFFF00"/>
                </a:solidFill>
              </a:rPr>
              <a:t>ve</a:t>
            </a:r>
            <a:r>
              <a:rPr lang="en-US" sz="3600" b="1" dirty="0" smtClean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</a:t>
            </a:r>
            <a:r>
              <a:rPr lang="en-US" sz="3600" b="1" dirty="0" err="1" smtClean="0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.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2" name="9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20272" y="357301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7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3034"/>
            <a:ext cx="8496944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59832" y="266745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CÂU 10</a:t>
            </a:r>
            <a:endParaRPr lang="en-US" sz="4000" b="1" dirty="0" smtClean="0">
              <a:solidFill>
                <a:srgbClr val="FFFF0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00768" y="2551591"/>
            <a:ext cx="8119505" cy="64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2" tIns="45706" rIns="91412" bIns="45706">
            <a:spAutoFit/>
          </a:bodyPr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,      </a:t>
            </a:r>
            <a:r>
              <a:rPr lang="en-US" sz="3600" b="1" dirty="0" err="1" smtClean="0">
                <a:solidFill>
                  <a:srgbClr val="FFFF00"/>
                </a:solidFill>
              </a:rPr>
              <a:t>ve</a:t>
            </a:r>
            <a:r>
              <a:rPr lang="en-US" sz="3600" b="1" dirty="0" smtClean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</a:t>
            </a:r>
            <a:r>
              <a:rPr lang="en-US" sz="3600" b="1" dirty="0" err="1" smtClean="0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.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2" name="10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31496" y="1166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2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59832" y="266745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CÂU 9+10</a:t>
            </a:r>
            <a:endParaRPr lang="en-US" sz="4000" b="1" dirty="0" smtClean="0">
              <a:solidFill>
                <a:srgbClr val="FFFF0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13908" y="2228439"/>
            <a:ext cx="8119505" cy="64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2" tIns="45706" rIns="91412" bIns="45706">
            <a:spAutoFit/>
          </a:bodyPr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,      </a:t>
            </a:r>
            <a:r>
              <a:rPr lang="en-US" sz="3600" b="1" dirty="0" err="1" smtClean="0">
                <a:solidFill>
                  <a:srgbClr val="FFFF00"/>
                </a:solidFill>
              </a:rPr>
              <a:t>ve</a:t>
            </a:r>
            <a:r>
              <a:rPr lang="en-US" sz="3600" b="1" dirty="0" smtClean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</a:t>
            </a:r>
            <a:r>
              <a:rPr lang="en-US" sz="3600" b="1" dirty="0" err="1" smtClean="0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.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27584" y="1412776"/>
            <a:ext cx="8119505" cy="64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2" tIns="45706" rIns="91412" bIns="45706">
            <a:spAutoFit/>
          </a:bodyPr>
          <a:lstStyle/>
          <a:p>
            <a:pPr defTabSz="913765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,      </a:t>
            </a:r>
            <a:r>
              <a:rPr lang="en-US" sz="3600" b="1" dirty="0" err="1" smtClean="0">
                <a:solidFill>
                  <a:srgbClr val="FFFF00"/>
                </a:solidFill>
              </a:rPr>
              <a:t>ve</a:t>
            </a:r>
            <a:r>
              <a:rPr lang="en-US" sz="3600" b="1" dirty="0" smtClean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</a:t>
            </a:r>
            <a:r>
              <a:rPr lang="en-US" sz="3600" b="1" dirty="0" err="1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  </a:t>
            </a:r>
            <a:r>
              <a:rPr lang="en-US" sz="3600" b="1" dirty="0" err="1" smtClean="0">
                <a:solidFill>
                  <a:srgbClr val="FFFF00"/>
                </a:solidFill>
              </a:rPr>
              <a:t>ve</a:t>
            </a:r>
            <a:r>
              <a:rPr lang="en-US" sz="3600" b="1" dirty="0">
                <a:solidFill>
                  <a:srgbClr val="FFFF00"/>
                </a:solidFill>
              </a:rPr>
              <a:t>.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2" name="C9+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16216" y="66917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29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3927" y="621167"/>
            <a:ext cx="892899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50000"/>
              </a:spcBef>
            </a:pP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ngân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da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diết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se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sợi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chỉ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âm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thanh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Khâu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những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đường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rạo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rực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vào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nền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mây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biếc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xanh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Dàn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đồng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ca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mùa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hạ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ngân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lá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suốt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ngày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Mặt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đất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tràn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tiếng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nhạc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dậy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nghe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nào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mầm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cây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, 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, 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ve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. </a:t>
            </a:r>
            <a:endParaRPr lang="en-US" sz="2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2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96" y="34119"/>
            <a:ext cx="144016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ĐOẠN 2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3" name="C4+5+6+7+8=9+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00192" y="2514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ARAOKE DAN DOG CA MUA H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265267"/>
            <a:ext cx="8496944" cy="30917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29088" y="5762848"/>
            <a:ext cx="4717031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cả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với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hình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thức</a:t>
            </a:r>
            <a:r>
              <a:rPr lang="en-US" sz="3200" dirty="0" smtClean="0">
                <a:solidFill>
                  <a:srgbClr val="FF0000"/>
                </a:solidFill>
              </a:rPr>
              <a:t>: </a:t>
            </a:r>
            <a:r>
              <a:rPr lang="en-US" sz="3200" dirty="0" err="1" smtClean="0">
                <a:solidFill>
                  <a:srgbClr val="FF0000"/>
                </a:solidFill>
              </a:rPr>
              <a:t>Lớp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cá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nhâ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r>
              <a:rPr lang="en-US" sz="3200" dirty="0" smtClean="0">
                <a:solidFill>
                  <a:srgbClr val="FF0000"/>
                </a:solidFill>
              </a:rPr>
              <a:t>…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88640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ĐỒNG CA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91672" y="25019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LĨNH XƯỚNG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41065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 - </a:t>
            </a:r>
            <a:r>
              <a:rPr lang="en-US" sz="2800" i="1" dirty="0" err="1" smtClean="0">
                <a:solidFill>
                  <a:srgbClr val="00B0F0"/>
                </a:solidFill>
              </a:rPr>
              <a:t>Chẳng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nhìn</a:t>
            </a:r>
            <a:r>
              <a:rPr lang="en-US" sz="2800" i="1" dirty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thấy</a:t>
            </a:r>
            <a:r>
              <a:rPr lang="en-US" sz="2800" i="1" dirty="0" smtClean="0">
                <a:solidFill>
                  <a:srgbClr val="00B0F0"/>
                </a:solidFill>
              </a:rPr>
              <a:t>…</a:t>
            </a:r>
            <a:r>
              <a:rPr lang="en-US" sz="2800" i="1" dirty="0" err="1" smtClean="0">
                <a:solidFill>
                  <a:srgbClr val="00B0F0"/>
                </a:solidFill>
              </a:rPr>
              <a:t>lá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dày</a:t>
            </a:r>
            <a:endParaRPr lang="en-US" sz="2800" i="1" dirty="0">
              <a:solidFill>
                <a:srgbClr val="00B0F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6073" y="2636912"/>
            <a:ext cx="29239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- </a:t>
            </a:r>
            <a:r>
              <a:rPr lang="en-US" sz="2800" i="1" dirty="0" err="1" smtClean="0">
                <a:solidFill>
                  <a:srgbClr val="00B0F0"/>
                </a:solidFill>
              </a:rPr>
              <a:t>Lời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ve</a:t>
            </a:r>
            <a:r>
              <a:rPr lang="en-US" sz="2800" i="1" dirty="0" smtClean="0">
                <a:solidFill>
                  <a:srgbClr val="00B0F0"/>
                </a:solidFill>
              </a:rPr>
              <a:t>…</a:t>
            </a:r>
            <a:r>
              <a:rPr lang="en-US" sz="2800" i="1" dirty="0" err="1" smtClean="0">
                <a:solidFill>
                  <a:srgbClr val="00B0F0"/>
                </a:solidFill>
              </a:rPr>
              <a:t>biếc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xanh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409729" y="3789040"/>
            <a:ext cx="32085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</a:rPr>
              <a:t>- </a:t>
            </a:r>
            <a:r>
              <a:rPr lang="en-US" sz="2800" i="1" dirty="0" err="1" smtClean="0">
                <a:solidFill>
                  <a:srgbClr val="00B0F0"/>
                </a:solidFill>
              </a:rPr>
              <a:t>Ve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ve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ve</a:t>
            </a:r>
            <a:r>
              <a:rPr lang="en-US" sz="2800" i="1" dirty="0" smtClean="0">
                <a:solidFill>
                  <a:srgbClr val="00B0F0"/>
                </a:solidFill>
              </a:rPr>
              <a:t>…</a:t>
            </a:r>
            <a:r>
              <a:rPr lang="en-US" sz="2800" i="1" dirty="0" err="1" smtClean="0">
                <a:solidFill>
                  <a:srgbClr val="00B0F0"/>
                </a:solidFill>
              </a:rPr>
              <a:t>ve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vev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00B0F0"/>
                </a:solidFill>
              </a:rPr>
              <a:t>ve</a:t>
            </a:r>
            <a:r>
              <a:rPr lang="en-US" sz="2800" i="1" dirty="0" smtClean="0">
                <a:solidFill>
                  <a:srgbClr val="00B0F0"/>
                </a:solidFill>
              </a:rPr>
              <a:t> 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5191557" y="1784371"/>
            <a:ext cx="4011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- </a:t>
            </a:r>
            <a:r>
              <a:rPr lang="en-US" sz="3600" i="1" dirty="0" err="1" smtClean="0">
                <a:solidFill>
                  <a:srgbClr val="FF0000"/>
                </a:solidFill>
              </a:rPr>
              <a:t>Tiếng</a:t>
            </a:r>
            <a:r>
              <a:rPr lang="en-US" sz="3600" i="1" dirty="0" smtClean="0">
                <a:solidFill>
                  <a:srgbClr val="FF0000"/>
                </a:solidFill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</a:rPr>
              <a:t>ve</a:t>
            </a:r>
            <a:r>
              <a:rPr lang="en-US" sz="3600" i="1" dirty="0" smtClean="0">
                <a:solidFill>
                  <a:srgbClr val="FF0000"/>
                </a:solidFill>
              </a:rPr>
              <a:t>…</a:t>
            </a:r>
            <a:r>
              <a:rPr lang="en-US" sz="3600" i="1" dirty="0" err="1" smtClean="0">
                <a:solidFill>
                  <a:srgbClr val="FF0000"/>
                </a:solidFill>
              </a:rPr>
              <a:t>tha</a:t>
            </a:r>
            <a:r>
              <a:rPr lang="en-US" sz="3600" i="1" dirty="0" smtClean="0">
                <a:solidFill>
                  <a:srgbClr val="FF0000"/>
                </a:solidFill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</a:rPr>
              <a:t>thiết</a:t>
            </a:r>
            <a:r>
              <a:rPr lang="en-US" sz="3600" i="1" dirty="0" smtClean="0">
                <a:solidFill>
                  <a:srgbClr val="FF0000"/>
                </a:solidFill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85017" y="3244860"/>
            <a:ext cx="38221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 </a:t>
            </a:r>
            <a:r>
              <a:rPr lang="en-US" sz="2800" dirty="0" err="1" smtClean="0">
                <a:solidFill>
                  <a:srgbClr val="FF0000"/>
                </a:solidFill>
              </a:rPr>
              <a:t>Dàn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đồng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ca</a:t>
            </a:r>
            <a:r>
              <a:rPr lang="en-US" sz="2800" dirty="0" smtClean="0">
                <a:solidFill>
                  <a:srgbClr val="FF0000"/>
                </a:solidFill>
              </a:rPr>
              <a:t>…</a:t>
            </a:r>
            <a:r>
              <a:rPr lang="en-US" sz="2800" dirty="0" err="1" smtClean="0">
                <a:solidFill>
                  <a:srgbClr val="FF0000"/>
                </a:solidFill>
              </a:rPr>
              <a:t>mầm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cây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69243" y="6273225"/>
            <a:ext cx="4176464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Hát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đồng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ca-lĩnh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xướng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10" name="DAN DOG CA M HA E'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2286" y="483024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1640" y="574501"/>
            <a:ext cx="47880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FFFF00"/>
                </a:solidFill>
              </a:rPr>
              <a:t>Làm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mẫu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và</a:t>
            </a:r>
            <a:r>
              <a:rPr lang="en-US" sz="2800" dirty="0" smtClean="0">
                <a:solidFill>
                  <a:srgbClr val="FFFF00"/>
                </a:solidFill>
              </a:rPr>
              <a:t> HD </a:t>
            </a:r>
            <a:r>
              <a:rPr lang="en-US" sz="2800" dirty="0" err="1" smtClean="0">
                <a:solidFill>
                  <a:srgbClr val="FFFF00"/>
                </a:solidFill>
              </a:rPr>
              <a:t>âm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hình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bộ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gõ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cơ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thể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để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áp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dụng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vào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bài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921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5256584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C:\Users\Administrator\Desktop\hih ah bo go co the 1\DUI TRAI 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86113"/>
            <a:ext cx="393700" cy="81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dministrator\Desktop\hih ah bo go co the 1\DUI PHAI 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936" y="3186114"/>
            <a:ext cx="365125" cy="81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289" y="3176272"/>
            <a:ext cx="959847" cy="79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Administrator\Desktop\hinh nen dep pp\ah dog\applause-clipart-animation-15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682" y="3543505"/>
            <a:ext cx="2467051" cy="262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617117" y="6201397"/>
            <a:ext cx="547260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4.HĐ VẬN DỤNG-SÁNG TẠO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2143803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b="1" dirty="0">
                <a:solidFill>
                  <a:srgbClr val="FFFF00"/>
                </a:solidFill>
                <a:latin typeface=".VnTime" panose="020B7200000000000000" pitchFamily="34" charset="0"/>
              </a:rPr>
              <a:t>: 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Ch¼ng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nh×n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thÊy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       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ve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   ®©u  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chØ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r©m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 ran      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tiÕng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latin typeface=".VnTime" panose="020B7200000000000000" pitchFamily="34" charset="0"/>
              </a:rPr>
              <a:t>h¸t</a:t>
            </a:r>
            <a:r>
              <a:rPr lang="en-US" sz="2400" b="1" i="1" dirty="0">
                <a:solidFill>
                  <a:srgbClr val="FFFF00"/>
                </a:solidFill>
                <a:latin typeface=".VnTime" panose="020B7200000000000000" pitchFamily="34" charset="0"/>
              </a:rPr>
              <a:t>,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8898" y="3645022"/>
            <a:ext cx="7491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FF00"/>
                </a:solidFill>
              </a:rPr>
              <a:t>Ứng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r>
              <a:rPr lang="en-US" sz="4800" dirty="0" err="1">
                <a:solidFill>
                  <a:srgbClr val="FFFF00"/>
                </a:solidFill>
              </a:rPr>
              <a:t>dụng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r>
              <a:rPr lang="en-US" sz="4800" dirty="0" err="1">
                <a:solidFill>
                  <a:srgbClr val="FFFF00"/>
                </a:solidFill>
              </a:rPr>
              <a:t>đệm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r>
              <a:rPr lang="en-US" sz="4800" dirty="0" err="1">
                <a:solidFill>
                  <a:srgbClr val="FFFF00"/>
                </a:solidFill>
              </a:rPr>
              <a:t>vào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r>
              <a:rPr lang="en-US" sz="4800" dirty="0" err="1">
                <a:solidFill>
                  <a:srgbClr val="FFFF00"/>
                </a:solidFill>
              </a:rPr>
              <a:t>bài</a:t>
            </a:r>
            <a:endParaRPr lang="en-US" sz="4800" dirty="0">
              <a:solidFill>
                <a:srgbClr val="FFFF00"/>
              </a:solidFill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026" y="620688"/>
            <a:ext cx="525658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C:\Users\Administrator\Desktop\hih ah bo go co the 1\DUI TRAI 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22772"/>
            <a:ext cx="393700" cy="81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Administrator\Desktop\hih ah bo go co the 1\DUI PHAI 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14" y="1436628"/>
            <a:ext cx="365125" cy="81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46347"/>
            <a:ext cx="959847" cy="79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istrator\Desktop\hih ah bo go co the 1\DUI TRAI 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133" y="2651545"/>
            <a:ext cx="504056" cy="840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istrator\Desktop\hih ah bo go co the 1\DUI TRAI 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84" y="2654992"/>
            <a:ext cx="509432" cy="81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istrator\Desktop\hih ah bo go co the 1\DUI PHAI 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9" y="2604110"/>
            <a:ext cx="527362" cy="81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istrator\Desktop\hih ah bo go co the 1\DUI PHAI 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548" y="2673040"/>
            <a:ext cx="517525" cy="81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92" y="2673040"/>
            <a:ext cx="959847" cy="79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833" y="2607762"/>
            <a:ext cx="959847" cy="103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DAN DOG CA M HA E' BGD.mp3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91539" y="779055"/>
            <a:ext cx="609600" cy="609600"/>
          </a:xfrm>
          <a:prstGeom prst="rect">
            <a:avLst/>
          </a:prstGeom>
        </p:spPr>
      </p:pic>
      <p:pic>
        <p:nvPicPr>
          <p:cNvPr id="27" name="Picture 6" descr="C:\Users\Administrator\Desktop\hinh nen dep pp\ah dog\applause-clipart-animation-15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562" y="4476019"/>
            <a:ext cx="1188132" cy="226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6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0299865">
            <a:off x="1344877" y="2006834"/>
            <a:ext cx="45528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NÊU GIÁO DỤC-CỦNG CỐ DẶN DÒ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AN DOG CA M HA E'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81056" y="3326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CÂU 1: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Hãy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kể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những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ảnh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có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bưc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tranh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nhìn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bức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tranh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em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liên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tưởng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mùa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gì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năm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15628" y="1124744"/>
            <a:ext cx="4225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ĐÁP ÁN CÂU 1: </a:t>
            </a:r>
            <a:r>
              <a:rPr lang="en-US" sz="2400" i="1" dirty="0" err="1" smtClean="0">
                <a:solidFill>
                  <a:srgbClr val="FF0000"/>
                </a:solidFill>
              </a:rPr>
              <a:t>Ngôi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trường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cây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phượng</a:t>
            </a:r>
            <a:r>
              <a:rPr lang="en-US" sz="2400" i="1" dirty="0" smtClean="0">
                <a:solidFill>
                  <a:srgbClr val="FF0000"/>
                </a:solidFill>
              </a:rPr>
              <a:t>, con </a:t>
            </a:r>
            <a:r>
              <a:rPr lang="en-US" sz="2400" i="1" dirty="0" err="1" smtClean="0">
                <a:solidFill>
                  <a:srgbClr val="FF0000"/>
                </a:solidFill>
              </a:rPr>
              <a:t>ve</a:t>
            </a:r>
            <a:r>
              <a:rPr lang="en-US" sz="2400" i="1" dirty="0" smtClean="0">
                <a:solidFill>
                  <a:srgbClr val="FF0000"/>
                </a:solidFill>
              </a:rPr>
              <a:t>, con </a:t>
            </a:r>
            <a:r>
              <a:rPr lang="en-US" sz="2400" i="1" dirty="0" err="1" smtClean="0">
                <a:solidFill>
                  <a:srgbClr val="FF0000"/>
                </a:solidFill>
              </a:rPr>
              <a:t>chim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hàng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tre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các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bạn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đi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học</a:t>
            </a:r>
            <a:r>
              <a:rPr lang="en-US" sz="2400" i="1" dirty="0" smtClean="0">
                <a:solidFill>
                  <a:srgbClr val="FF0000"/>
                </a:solidFill>
              </a:rPr>
              <a:t>…</a:t>
            </a:r>
            <a:endParaRPr lang="en-US" sz="2400" i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Administrator\Desktop\hinh nen dep pp\TOG TRO CHOI\ve trop cho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4869160"/>
            <a:ext cx="2376264" cy="20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0" y="0"/>
            <a:ext cx="932452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CÂU 2: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em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hãy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xem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video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cho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biết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tai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nạn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thường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xảy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ra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dịp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hè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?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cho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biết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em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tai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nạn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đó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7060" y="1135153"/>
            <a:ext cx="4856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ĐÁP ÁN CÂU 2: </a:t>
            </a:r>
            <a:r>
              <a:rPr lang="en-US" sz="2400" i="1" dirty="0" err="1" smtClean="0">
                <a:solidFill>
                  <a:srgbClr val="FF0000"/>
                </a:solidFill>
              </a:rPr>
              <a:t>Đuối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nước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điện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giật</a:t>
            </a:r>
            <a:r>
              <a:rPr lang="en-US" sz="2400" i="1" dirty="0" smtClean="0">
                <a:solidFill>
                  <a:srgbClr val="FF0000"/>
                </a:solidFill>
              </a:rPr>
              <a:t>…</a:t>
            </a:r>
            <a:endParaRPr lang="en-US" sz="2400" i="1" dirty="0">
              <a:solidFill>
                <a:srgbClr val="FF0000"/>
              </a:solidFill>
            </a:endParaRPr>
          </a:p>
        </p:txBody>
      </p:sp>
      <p:pic>
        <p:nvPicPr>
          <p:cNvPr id="3" name="tai nan thuogg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2996952"/>
            <a:ext cx="7920880" cy="378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323528" y="476672"/>
            <a:ext cx="3312368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Nói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cách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phòng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chống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các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tai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nạn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dịp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hè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Lớp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vận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động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Aram –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sam-sam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Giới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thiệu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mới</a:t>
            </a:r>
            <a:r>
              <a:rPr lang="en-US" sz="2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.</a:t>
            </a:r>
            <a:endParaRPr lang="en-US" sz="28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 Ram Sam Sam - Song for kids - Dance Song for kid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79912" y="260648"/>
            <a:ext cx="5112568" cy="30963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00924" y="750812"/>
            <a:ext cx="53087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smtClean="0">
                <a:solidFill>
                  <a:srgbClr val="002060"/>
                </a:solidFill>
              </a:rPr>
              <a:t>Học hát bài:  </a:t>
            </a:r>
            <a:r>
              <a:rPr lang="de-DE" sz="2800" b="1" dirty="0">
                <a:solidFill>
                  <a:srgbClr val="FF0000"/>
                </a:solidFill>
              </a:rPr>
              <a:t>Dàn đồng ca mùa </a:t>
            </a:r>
            <a:r>
              <a:rPr lang="de-DE" sz="2800" b="1" dirty="0" smtClean="0">
                <a:solidFill>
                  <a:srgbClr val="FF0000"/>
                </a:solidFill>
              </a:rPr>
              <a:t>hạ.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5975" y="-18629"/>
            <a:ext cx="177580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400" b="1" smtClean="0">
                <a:solidFill>
                  <a:srgbClr val="002060"/>
                </a:solidFill>
              </a:rPr>
              <a:t>Tiết 27</a:t>
            </a:r>
            <a:endParaRPr lang="de-DE" sz="4400" b="1" smtClean="0">
              <a:solidFill>
                <a:srgbClr val="002060"/>
              </a:solidFill>
            </a:endParaRPr>
          </a:p>
          <a:p>
            <a:r>
              <a:rPr lang="de-DE" sz="4400" b="1" smtClean="0">
                <a:solidFill>
                  <a:srgbClr val="002060"/>
                </a:solidFill>
              </a:rPr>
              <a:t> </a:t>
            </a:r>
            <a:endParaRPr lang="en-US" sz="4400" dirty="0">
              <a:solidFill>
                <a:srgbClr val="002060"/>
              </a:solidFill>
            </a:endParaRPr>
          </a:p>
        </p:txBody>
      </p:sp>
      <p:pic>
        <p:nvPicPr>
          <p:cNvPr id="5123" name="Picture 3" descr="C:\Users\Administrator\Desktop\lo 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791"/>
            <a:ext cx="2301372" cy="185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506658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CHÀO MÙA HẠ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27784" y="1410138"/>
            <a:ext cx="628342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             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Nhạc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Lê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Minh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Châu</a:t>
            </a:r>
            <a:endParaRPr lang="en-US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                               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phỏng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thơ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Nguyễn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Minh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Nguyên</a:t>
            </a:r>
            <a:endParaRPr lang="en-US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57779" y="0"/>
            <a:ext cx="1872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2.HĐ TÌM HIỂU-KHÁM PHÁ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23928" y="2747641"/>
            <a:ext cx="222479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Ông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ngày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20-8-1944,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quê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ở Do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Lộ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tỉnh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Tây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cũ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(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nay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thuộc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)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6" name="Picture 2" descr="Tác giả tác phẩm: Nhạc sĩ Lê Minh Châu và Dàn đồng ca mùa hạ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76873"/>
            <a:ext cx="2498147" cy="314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6173673" y="3284984"/>
            <a:ext cx="18858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Lặng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đơn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nối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dấu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luyến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2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bè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9284" y="1266991"/>
            <a:ext cx="3289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 smtClean="0">
                <a:solidFill>
                  <a:srgbClr val="FF0000"/>
                </a:solidFill>
              </a:rPr>
              <a:t>Tác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giả-tác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phẩm</a:t>
            </a:r>
            <a:endParaRPr lang="en-US" sz="32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DCM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5" b="39330"/>
          <a:stretch>
            <a:fillRect/>
          </a:stretch>
        </p:blipFill>
        <p:spPr bwMode="auto">
          <a:xfrm>
            <a:off x="2339752" y="1052736"/>
            <a:ext cx="6624736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48867"/>
            <a:ext cx="373172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DÀN ĐỒNG CA MÙA HẠ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75449" y="300970"/>
            <a:ext cx="4968551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i="1" dirty="0" err="1"/>
              <a:t>Nhạc</a:t>
            </a:r>
            <a:r>
              <a:rPr lang="en-US" sz="2400" i="1" dirty="0"/>
              <a:t>: </a:t>
            </a:r>
            <a:r>
              <a:rPr lang="en-US" sz="2400" i="1" dirty="0" err="1"/>
              <a:t>Lê</a:t>
            </a:r>
            <a:r>
              <a:rPr lang="en-US" sz="2400" i="1" dirty="0"/>
              <a:t> Minh </a:t>
            </a:r>
            <a:r>
              <a:rPr lang="en-US" sz="2400" i="1" dirty="0" err="1"/>
              <a:t>Châu</a:t>
            </a:r>
            <a:endParaRPr lang="en-US" sz="2400" i="1" dirty="0"/>
          </a:p>
          <a:p>
            <a:r>
              <a:rPr lang="en-US" sz="2400" i="1" dirty="0" err="1"/>
              <a:t>Lời</a:t>
            </a:r>
            <a:r>
              <a:rPr lang="en-US" sz="2400" i="1" dirty="0"/>
              <a:t>: </a:t>
            </a:r>
            <a:r>
              <a:rPr lang="en-US" sz="2400" i="1" dirty="0" err="1"/>
              <a:t>Phỏng</a:t>
            </a:r>
            <a:r>
              <a:rPr lang="en-US" sz="2400" i="1" dirty="0"/>
              <a:t> </a:t>
            </a:r>
            <a:r>
              <a:rPr lang="en-US" sz="2400" i="1" dirty="0" err="1"/>
              <a:t>thơ</a:t>
            </a:r>
            <a:r>
              <a:rPr lang="en-US" sz="2400" i="1" dirty="0"/>
              <a:t> </a:t>
            </a:r>
            <a:r>
              <a:rPr lang="en-US" sz="2400" i="1" dirty="0" err="1"/>
              <a:t>Nguyễn</a:t>
            </a:r>
            <a:r>
              <a:rPr lang="en-US" sz="2400" i="1" dirty="0"/>
              <a:t> Minh </a:t>
            </a:r>
            <a:r>
              <a:rPr lang="en-US" sz="2400" i="1" dirty="0" err="1"/>
              <a:t>Nguyên</a:t>
            </a:r>
            <a:endParaRPr lang="en-US" sz="2400" i="1" dirty="0"/>
          </a:p>
        </p:txBody>
      </p:sp>
      <p:sp>
        <p:nvSpPr>
          <p:cNvPr id="6" name="TextBox 5"/>
          <p:cNvSpPr txBox="1"/>
          <p:nvPr/>
        </p:nvSpPr>
        <p:spPr>
          <a:xfrm rot="20200411">
            <a:off x="119386" y="1724357"/>
            <a:ext cx="205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</a:rPr>
              <a:t>Hát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mẫu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2" name="NGHE MAU DAN DOG C MH CO LOI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1567" y="2636912"/>
            <a:ext cx="609600" cy="609600"/>
          </a:xfrm>
          <a:prstGeom prst="rect">
            <a:avLst/>
          </a:prstGeom>
        </p:spPr>
      </p:pic>
      <p:pic>
        <p:nvPicPr>
          <p:cNvPr id="3" name="DAN DOG CA M HA E' BGD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1567" y="40770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8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17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329" y="399147"/>
            <a:ext cx="4022639" cy="27238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CÂU 1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Chẳng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nhìn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thấy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đâu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chỉ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râm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ran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tiếng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hát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CÂU 2: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Bè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trầm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hòa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bè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cao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màn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xanh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lá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dày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CÂU 3: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Tiếng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ngân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veo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đung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đưa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rặng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ngà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CÂU 4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Lời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dịu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dàng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thương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yêu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mang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bao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niềm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thiết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27984" y="191397"/>
            <a:ext cx="4464496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CÂU 5: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Lời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ngân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da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diết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se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sợi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chỉ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âm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thanh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CÂU 6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Khâu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đường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rạo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rực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nền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mây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biếc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xanh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CÂU 7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Dàn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đồng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mùa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hạ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ngân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lá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suốt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ngày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CÂU 8: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Mặt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đất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tràn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tiếng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nhạc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dậy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nghe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mầm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cây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CÂU 9+10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Ve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ve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04837" y="3933056"/>
            <a:ext cx="3366374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/>
              <a:t>ĐỌC LỜI CA</a:t>
            </a:r>
            <a:endParaRPr lang="en-US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755576" y="3501008"/>
            <a:ext cx="144016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ĐOẠN 1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85825" y="3501008"/>
            <a:ext cx="144016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ĐOẠN 2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3157</Words>
  <Application>WPS Presentation</Application>
  <PresentationFormat>On-screen Show (4:3)</PresentationFormat>
  <Paragraphs>153</Paragraphs>
  <Slides>29</Slides>
  <Notes>1</Notes>
  <HiddenSlides>0</HiddenSlides>
  <MMClips>22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29</vt:i4>
      </vt:variant>
    </vt:vector>
  </HeadingPairs>
  <TitlesOfParts>
    <vt:vector size="42" baseType="lpstr">
      <vt:lpstr>Arial</vt:lpstr>
      <vt:lpstr>SimSun</vt:lpstr>
      <vt:lpstr>Wingdings</vt:lpstr>
      <vt:lpstr>.VnTime</vt:lpstr>
      <vt:lpstr>Calibri</vt:lpstr>
      <vt:lpstr>Times New Roman</vt:lpstr>
      <vt:lpstr>Times New Roman</vt:lpstr>
      <vt:lpstr>Microsoft YaHei</vt:lpstr>
      <vt:lpstr>Arial Unicode MS</vt:lpstr>
      <vt:lpstr>Office Theme</vt:lpstr>
      <vt:lpstr>1_Office Theme</vt:lpstr>
      <vt:lpstr>2_Office Theme</vt:lpstr>
      <vt:lpstr>3_Office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85</cp:revision>
  <dcterms:created xsi:type="dcterms:W3CDTF">2021-03-22T01:09:00Z</dcterms:created>
  <dcterms:modified xsi:type="dcterms:W3CDTF">2021-08-30T00:08:54Z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2DC6B1947FAF4E4988EDFB6B18E5736E</vt:lpwstr>
  </property>
  <property fmtid="{D5CDD505-2E9C-101B-9397-08002B2CF9AE}" pid="3" name="KSOProductBuildVer">
    <vt:lpwstr>1033-11.2.0.10265</vt:lpwstr>
  </property>
</Properties>
</file>