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mp3" ContentType="audio/mp3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17.fntdata" ContentType="application/x-fontdata"/>
  <Override PartName="/ppt/fonts/font18.fntdata" ContentType="application/x-fontdata"/>
  <Override PartName="/ppt/fonts/font19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81" r:id="rId3"/>
    <p:sldId id="448" r:id="rId4"/>
    <p:sldId id="449" r:id="rId5"/>
    <p:sldId id="450" r:id="rId6"/>
    <p:sldId id="451" r:id="rId7"/>
    <p:sldId id="452" r:id="rId8"/>
    <p:sldId id="454" r:id="rId9"/>
    <p:sldId id="455" r:id="rId10"/>
    <p:sldId id="456" r:id="rId11"/>
    <p:sldId id="457" r:id="rId12"/>
    <p:sldId id="486" r:id="rId14"/>
    <p:sldId id="487" r:id="rId15"/>
    <p:sldId id="488" r:id="rId16"/>
    <p:sldId id="479" r:id="rId17"/>
    <p:sldId id="489" r:id="rId18"/>
    <p:sldId id="490" r:id="rId19"/>
    <p:sldId id="485" r:id="rId20"/>
    <p:sldId id="491" r:id="rId21"/>
    <p:sldId id="492" r:id="rId22"/>
    <p:sldId id="493" r:id="rId23"/>
    <p:sldId id="494" r:id="rId24"/>
    <p:sldId id="495" r:id="rId25"/>
    <p:sldId id="496" r:id="rId26"/>
    <p:sldId id="497" r:id="rId27"/>
    <p:sldId id="498" r:id="rId28"/>
    <p:sldId id="499" r:id="rId29"/>
    <p:sldId id="500" r:id="rId30"/>
    <p:sldId id="501" r:id="rId31"/>
    <p:sldId id="290" r:id="rId32"/>
    <p:sldId id="291" r:id="rId33"/>
  </p:sldIdLst>
  <p:sldSz cx="12192000" cy="6858000"/>
  <p:notesSz cx="6858000" cy="9144000"/>
  <p:embeddedFontLst>
    <p:embeddedFont>
      <p:font typeface="Calibri" panose="020F0502020204030204" charset="0"/>
      <p:regular r:id="rId37"/>
      <p:bold r:id="rId38"/>
      <p:italic r:id="rId39"/>
      <p:boldItalic r:id="rId40"/>
    </p:embeddedFont>
    <p:embeddedFont>
      <p:font typeface="Calibri Light" panose="020F0302020204030204" charset="0"/>
      <p:regular r:id="rId41"/>
      <p:italic r:id="rId42"/>
    </p:embeddedFont>
    <p:embeddedFont>
      <p:font typeface=".VnTime" panose="020B7200000000000000" pitchFamily="34" charset="0"/>
      <p:regular r:id="rId43"/>
      <p:bold r:id="rId44"/>
      <p:italic r:id="rId45"/>
      <p:boldItalic r:id="rId46"/>
    </p:embeddedFont>
    <p:embeddedFont>
      <p:font typeface=".VnArial" panose="020B7200000000000000" pitchFamily="34" charset="0"/>
      <p:regular r:id="rId47"/>
      <p:bold r:id="rId48"/>
      <p:italic r:id="rId49"/>
      <p:boldItalic r:id="rId50"/>
    </p:embeddedFont>
    <p:embeddedFont>
      <p:font typeface=".VnArialH" panose="020B7200000000000000" pitchFamily="34" charset="0"/>
      <p:regular r:id="rId51"/>
      <p:bold r:id="rId52"/>
      <p:italic r:id="rId53"/>
      <p:boldItalic r:id="rId54"/>
    </p:embeddedFont>
    <p:embeddedFont>
      <p:font typeface="Arial Black" panose="020B0A04020102020204"/>
      <p:bold r:id="rId5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6600FF"/>
    <a:srgbClr val="660033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2068" autoAdjust="0"/>
  </p:normalViewPr>
  <p:slideViewPr>
    <p:cSldViewPr snapToGrid="0">
      <p:cViewPr varScale="1">
        <p:scale>
          <a:sx n="113" d="100"/>
          <a:sy n="113" d="100"/>
        </p:scale>
        <p:origin x="-34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5" Type="http://schemas.openxmlformats.org/officeDocument/2006/relationships/font" Target="fonts/font19.fntdata"/><Relationship Id="rId54" Type="http://schemas.openxmlformats.org/officeDocument/2006/relationships/font" Target="fonts/font18.fntdata"/><Relationship Id="rId53" Type="http://schemas.openxmlformats.org/officeDocument/2006/relationships/font" Target="fonts/font17.fntdata"/><Relationship Id="rId52" Type="http://schemas.openxmlformats.org/officeDocument/2006/relationships/font" Target="fonts/font16.fntdata"/><Relationship Id="rId51" Type="http://schemas.openxmlformats.org/officeDocument/2006/relationships/font" Target="fonts/font15.fntdata"/><Relationship Id="rId50" Type="http://schemas.openxmlformats.org/officeDocument/2006/relationships/font" Target="fonts/font14.fntdata"/><Relationship Id="rId5" Type="http://schemas.openxmlformats.org/officeDocument/2006/relationships/slide" Target="slides/slide3.xml"/><Relationship Id="rId49" Type="http://schemas.openxmlformats.org/officeDocument/2006/relationships/font" Target="fonts/font13.fntdata"/><Relationship Id="rId48" Type="http://schemas.openxmlformats.org/officeDocument/2006/relationships/font" Target="fonts/font12.fntdata"/><Relationship Id="rId47" Type="http://schemas.openxmlformats.org/officeDocument/2006/relationships/font" Target="fonts/font11.fntdata"/><Relationship Id="rId46" Type="http://schemas.openxmlformats.org/officeDocument/2006/relationships/font" Target="fonts/font10.fntdata"/><Relationship Id="rId45" Type="http://schemas.openxmlformats.org/officeDocument/2006/relationships/font" Target="fonts/font9.fntdata"/><Relationship Id="rId44" Type="http://schemas.openxmlformats.org/officeDocument/2006/relationships/font" Target="fonts/font8.fntdata"/><Relationship Id="rId43" Type="http://schemas.openxmlformats.org/officeDocument/2006/relationships/font" Target="fonts/font7.fntdata"/><Relationship Id="rId42" Type="http://schemas.openxmlformats.org/officeDocument/2006/relationships/font" Target="fonts/font6.fntdata"/><Relationship Id="rId41" Type="http://schemas.openxmlformats.org/officeDocument/2006/relationships/font" Target="fonts/font5.fntdata"/><Relationship Id="rId40" Type="http://schemas.openxmlformats.org/officeDocument/2006/relationships/font" Target="fonts/font4.fntdata"/><Relationship Id="rId4" Type="http://schemas.openxmlformats.org/officeDocument/2006/relationships/slide" Target="slides/slide2.xml"/><Relationship Id="rId39" Type="http://schemas.openxmlformats.org/officeDocument/2006/relationships/font" Target="fonts/font3.fntdata"/><Relationship Id="rId38" Type="http://schemas.openxmlformats.org/officeDocument/2006/relationships/font" Target="fonts/font2.fntdata"/><Relationship Id="rId37" Type="http://schemas.openxmlformats.org/officeDocument/2006/relationships/font" Target="fonts/font1.fntdata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0D5BE0-0F78-4251-8B26-C3637952B1C3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2.png"/><Relationship Id="rId3" Type="http://schemas.openxmlformats.org/officeDocument/2006/relationships/image" Target="../media/image15.jpeg"/><Relationship Id="rId2" Type="http://schemas.openxmlformats.org/officeDocument/2006/relationships/slide" Target="slide11.xml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2.jpeg"/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3.png"/><Relationship Id="rId3" Type="http://schemas.microsoft.com/office/2007/relationships/media" Target="../media/media2.mp4"/><Relationship Id="rId2" Type="http://schemas.openxmlformats.org/officeDocument/2006/relationships/video" Target="../media/media2.mp4"/><Relationship Id="rId1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microsoft.com/office/2007/relationships/media" Target="../media/media2.mp4"/><Relationship Id="rId3" Type="http://schemas.openxmlformats.org/officeDocument/2006/relationships/video" Target="../media/media2.mp4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31.png"/><Relationship Id="rId7" Type="http://schemas.microsoft.com/office/2007/relationships/media" Target="../media/media3.mp3"/><Relationship Id="rId6" Type="http://schemas.openxmlformats.org/officeDocument/2006/relationships/audio" Target="../media/media3.mp3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Relationship Id="rId3" Type="http://schemas.microsoft.com/office/2007/relationships/media" Target="../media/media2.mp4"/><Relationship Id="rId2" Type="http://schemas.openxmlformats.org/officeDocument/2006/relationships/video" Target="../media/media2.mp4"/><Relationship Id="rId1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1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slide" Target="slide7.xml"/><Relationship Id="rId3" Type="http://schemas.openxmlformats.org/officeDocument/2006/relationships/slide" Target="slide9.xml"/><Relationship Id="rId2" Type="http://schemas.openxmlformats.org/officeDocument/2006/relationships/slide" Target="slide3.xml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hyperlink" Target="https://vi.wikipedia.org/wiki/Ludwig_van_Beethoven" TargetMode="External"/><Relationship Id="rId5" Type="http://schemas.openxmlformats.org/officeDocument/2006/relationships/hyperlink" Target="https://vi.wikipedia.org/wiki/Sonata" TargetMode="External"/><Relationship Id="rId4" Type="http://schemas.openxmlformats.org/officeDocument/2006/relationships/image" Target="../media/image31.png"/><Relationship Id="rId3" Type="http://schemas.microsoft.com/office/2007/relationships/media" Target="../media/media4.mp3"/><Relationship Id="rId2" Type="http://schemas.openxmlformats.org/officeDocument/2006/relationships/audio" Target="../media/media4.mp3"/><Relationship Id="rId1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microsoft.com/office/2007/relationships/media" Target="../media/media4.mp3"/><Relationship Id="rId3" Type="http://schemas.openxmlformats.org/officeDocument/2006/relationships/audio" Target="../media/media4.mp3"/><Relationship Id="rId2" Type="http://schemas.openxmlformats.org/officeDocument/2006/relationships/image" Target="../media/image11.png"/><Relationship Id="rId1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slide" Target="slide27.xml"/><Relationship Id="rId3" Type="http://schemas.openxmlformats.org/officeDocument/2006/relationships/slide" Target="slide25.xml"/><Relationship Id="rId2" Type="http://schemas.openxmlformats.org/officeDocument/2006/relationships/slide" Target="slide23.xml"/><Relationship Id="rId1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7.GIF"/><Relationship Id="rId3" Type="http://schemas.openxmlformats.org/officeDocument/2006/relationships/image" Target="../media/image5.png"/><Relationship Id="rId2" Type="http://schemas.openxmlformats.org/officeDocument/2006/relationships/slide" Target="slide24.xml"/><Relationship Id="rId1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8.png"/><Relationship Id="rId2" Type="http://schemas.openxmlformats.org/officeDocument/2006/relationships/slide" Target="slide22.xml"/><Relationship Id="rId1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.png"/><Relationship Id="rId3" Type="http://schemas.openxmlformats.org/officeDocument/2006/relationships/slide" Target="slide26.xml"/><Relationship Id="rId2" Type="http://schemas.openxmlformats.org/officeDocument/2006/relationships/image" Target="../media/image37.GIF"/><Relationship Id="rId1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8.png"/><Relationship Id="rId3" Type="http://schemas.openxmlformats.org/officeDocument/2006/relationships/slide" Target="slide22.xml"/><Relationship Id="rId2" Type="http://schemas.openxmlformats.org/officeDocument/2006/relationships/image" Target="../media/image37.GIF"/><Relationship Id="rId1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6.xml"/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6" Type="http://schemas.openxmlformats.org/officeDocument/2006/relationships/slide" Target="slide28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Relationship Id="rId3" Type="http://schemas.openxmlformats.org/officeDocument/2006/relationships/image" Target="../media/image39.jpeg"/><Relationship Id="rId2" Type="http://schemas.openxmlformats.org/officeDocument/2006/relationships/image" Target="../media/image37.GIF"/><Relationship Id="rId1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slide" Target="slide29.xml"/><Relationship Id="rId3" Type="http://schemas.openxmlformats.org/officeDocument/2006/relationships/image" Target="../media/image40.jpeg"/><Relationship Id="rId2" Type="http://schemas.openxmlformats.org/officeDocument/2006/relationships/image" Target="../media/image37.GIF"/><Relationship Id="rId1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.jpeg"/><Relationship Id="rId3" Type="http://schemas.openxmlformats.org/officeDocument/2006/relationships/image" Target="../media/image5.png"/><Relationship Id="rId2" Type="http://schemas.openxmlformats.org/officeDocument/2006/relationships/slide" Target="slide4.xml"/><Relationship Id="rId1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1.png"/><Relationship Id="rId3" Type="http://schemas.microsoft.com/office/2007/relationships/media" Target="../media/media5.mp3"/><Relationship Id="rId2" Type="http://schemas.openxmlformats.org/officeDocument/2006/relationships/audio" Target="../media/media5.mp3"/><Relationship Id="rId1" Type="http://schemas.openxmlformats.org/officeDocument/2006/relationships/image" Target="../media/image44.jpe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Relationship Id="rId3" Type="http://schemas.openxmlformats.org/officeDocument/2006/relationships/slide" Target="slide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1.png"/><Relationship Id="rId3" Type="http://schemas.openxmlformats.org/officeDocument/2006/relationships/image" Target="../media/image5.png"/><Relationship Id="rId2" Type="http://schemas.openxmlformats.org/officeDocument/2006/relationships/slide" Target="slide6.xml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9.jpeg"/><Relationship Id="rId3" Type="http://schemas.openxmlformats.org/officeDocument/2006/relationships/slide" Target="slide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3.jpeg"/><Relationship Id="rId3" Type="http://schemas.openxmlformats.org/officeDocument/2006/relationships/image" Target="../media/image5.png"/><Relationship Id="rId2" Type="http://schemas.openxmlformats.org/officeDocument/2006/relationships/slide" Target="slide8.xml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9.jpeg"/><Relationship Id="rId3" Type="http://schemas.openxmlformats.org/officeDocument/2006/relationships/slide" Target="slide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4.png"/><Relationship Id="rId3" Type="http://schemas.openxmlformats.org/officeDocument/2006/relationships/image" Target="../media/image5.png"/><Relationship Id="rId2" Type="http://schemas.openxmlformats.org/officeDocument/2006/relationships/slide" Target="slide10.xml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nhac tap chung xuat s - Par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22304" y="4987953"/>
            <a:ext cx="609600" cy="60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-79180"/>
            <a:ext cx="7702537" cy="1200329"/>
          </a:xfrm>
          <a:prstGeom prst="rect">
            <a:avLst/>
          </a:prstGeom>
        </p:spPr>
        <p:txBody>
          <a:bodyPr wrap="square">
            <a:prstTxWarp prst="textWave2">
              <a:avLst/>
            </a:prstTxWarp>
            <a:spAutoFit/>
          </a:bodyPr>
          <a:lstStyle/>
          <a:p>
            <a:r>
              <a:rPr lang="en-US" sz="3600" b="1" i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Chào</a:t>
            </a:r>
            <a:r>
              <a:rPr lang="en-US" sz="36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mừng</a:t>
            </a:r>
            <a:r>
              <a:rPr lang="en-US" sz="36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quý</a:t>
            </a:r>
            <a:r>
              <a:rPr lang="en-US" sz="36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thầy</a:t>
            </a:r>
            <a:r>
              <a:rPr lang="en-US" sz="36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cô</a:t>
            </a:r>
            <a:r>
              <a:rPr lang="en-US" sz="36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và</a:t>
            </a:r>
            <a:r>
              <a:rPr lang="en-US" sz="36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các</a:t>
            </a:r>
            <a:r>
              <a:rPr lang="en-US" sz="36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bạn</a:t>
            </a:r>
            <a:r>
              <a:rPr lang="en-US" sz="36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học</a:t>
            </a:r>
            <a:r>
              <a:rPr lang="en-US" sz="36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sinh</a:t>
            </a:r>
            <a:r>
              <a:rPr lang="en-US" sz="36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về</a:t>
            </a:r>
            <a:r>
              <a:rPr lang="en-US" sz="36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Tiết</a:t>
            </a:r>
            <a:r>
              <a:rPr lang="en-US" sz="3600" b="1" i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âm</a:t>
            </a:r>
            <a:r>
              <a:rPr lang="en-US" sz="3600" b="1" i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nhạc</a:t>
            </a:r>
            <a:endParaRPr lang="en-US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6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3676" y="353961"/>
            <a:ext cx="7049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Câu</a:t>
            </a:r>
            <a:r>
              <a:rPr lang="en-US" sz="3200" dirty="0" smtClean="0">
                <a:solidFill>
                  <a:schemeClr val="bg1"/>
                </a:solidFill>
              </a:rPr>
              <a:t> 4: </a:t>
            </a:r>
            <a:r>
              <a:rPr lang="en-US" sz="3200" dirty="0" err="1" smtClean="0">
                <a:solidFill>
                  <a:schemeClr val="bg1"/>
                </a:solidFill>
              </a:rPr>
              <a:t>Mặt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trăng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2452" y="4702342"/>
            <a:ext cx="2239548" cy="22292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16168" y="775083"/>
            <a:ext cx="45041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b="1" i="1" dirty="0" smtClean="0">
              <a:solidFill>
                <a:schemeClr val="bg1"/>
              </a:solidFill>
            </a:endParaRPr>
          </a:p>
          <a:p>
            <a:r>
              <a:rPr lang="en-US" sz="3200" b="1" i="1" dirty="0" smtClean="0">
                <a:solidFill>
                  <a:schemeClr val="bg1"/>
                </a:solidFill>
              </a:rPr>
              <a:t>- </a:t>
            </a:r>
            <a:r>
              <a:rPr lang="en-US" sz="3200" b="1" i="1" dirty="0" err="1">
                <a:solidFill>
                  <a:schemeClr val="bg1"/>
                </a:solidFill>
              </a:rPr>
              <a:t>G</a:t>
            </a:r>
            <a:r>
              <a:rPr lang="en-US" sz="3200" b="1" i="1" dirty="0" err="1" smtClean="0">
                <a:solidFill>
                  <a:schemeClr val="bg1"/>
                </a:solidFill>
              </a:rPr>
              <a:t>iới</a:t>
            </a:r>
            <a:r>
              <a:rPr lang="en-US" sz="3200" b="1" i="1" dirty="0" smtClean="0">
                <a:solidFill>
                  <a:schemeClr val="bg1"/>
                </a:solidFill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</a:rPr>
              <a:t>thiệu</a:t>
            </a:r>
            <a:r>
              <a:rPr lang="en-US" sz="3200" b="1" i="1" dirty="0" smtClean="0">
                <a:solidFill>
                  <a:schemeClr val="bg1"/>
                </a:solidFill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</a:rPr>
              <a:t>bài</a:t>
            </a:r>
            <a:r>
              <a:rPr lang="en-US" sz="3200" b="1" i="1" dirty="0" smtClean="0">
                <a:solidFill>
                  <a:schemeClr val="bg1"/>
                </a:solidFill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</a:rPr>
              <a:t>mới</a:t>
            </a:r>
            <a:endParaRPr lang="en-US" sz="3200" b="1" i="1" dirty="0">
              <a:solidFill>
                <a:schemeClr val="bg1"/>
              </a:solidFill>
            </a:endParaRPr>
          </a:p>
        </p:txBody>
      </p:sp>
      <p:pic>
        <p:nvPicPr>
          <p:cNvPr id="7" name="Picture 2" descr="C:\Users\Administrator\Desktop\tr CHUA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084354"/>
            <a:ext cx="4291576" cy="242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2969" y="-24864"/>
            <a:ext cx="313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4800" b="1" smtClean="0">
                <a:solidFill>
                  <a:srgbClr val="FF0000"/>
                </a:solidFill>
              </a:rPr>
              <a:t>TIẾT 29: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19977" y="744226"/>
            <a:ext cx="450415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b="1" i="1" dirty="0" smtClean="0">
              <a:solidFill>
                <a:schemeClr val="bg1"/>
              </a:solidFill>
            </a:endParaRPr>
          </a:p>
          <a:p>
            <a:r>
              <a:rPr lang="en-US" sz="3200" b="1" i="1" dirty="0" smtClean="0">
                <a:solidFill>
                  <a:schemeClr val="bg1"/>
                </a:solidFill>
              </a:rPr>
              <a:t>+ KỂ CHUYỆN ÂM NHẠC</a:t>
            </a:r>
            <a:endParaRPr lang="en-US" sz="3200" b="1" i="1" dirty="0" smtClean="0">
              <a:solidFill>
                <a:schemeClr val="bg1"/>
              </a:solidFill>
            </a:endParaRPr>
          </a:p>
          <a:p>
            <a:endParaRPr lang="en-US" sz="3200" b="1" i="1" dirty="0">
              <a:solidFill>
                <a:schemeClr val="bg1"/>
              </a:solidFill>
            </a:endParaRPr>
          </a:p>
          <a:p>
            <a:r>
              <a:rPr lang="en-US" sz="3200" b="1" i="1" dirty="0" smtClean="0">
                <a:solidFill>
                  <a:schemeClr val="bg1"/>
                </a:solidFill>
              </a:rPr>
              <a:t>+ NGHE NHẠC</a:t>
            </a:r>
            <a:endParaRPr lang="en-US" sz="3200" b="1" i="1" dirty="0">
              <a:solidFill>
                <a:schemeClr val="bg1"/>
              </a:solidFill>
            </a:endParaRPr>
          </a:p>
        </p:txBody>
      </p:sp>
      <p:pic>
        <p:nvPicPr>
          <p:cNvPr id="6146" name="Picture 2" descr="C:\Users\Administrator\Desktop\tr CHUA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084354"/>
            <a:ext cx="4291576" cy="242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Administrator\Desktop\lo 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938" y="38686"/>
            <a:ext cx="3892062" cy="1857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761827" y="1566153"/>
            <a:ext cx="3221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CĐ: CHÀO MÙA HẠ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2009">
            <a:off x="7465826" y="1397229"/>
            <a:ext cx="3567562" cy="252455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44062" y="2474966"/>
            <a:ext cx="519097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BÐt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-t«-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ven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lµ nh¹c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sü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thiªn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tµi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ng­êi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®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øc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,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sinh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n¨m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1770 vµ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mÊt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n¨m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1827. ¤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ng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®­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îc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®¸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nh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gi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¸ lµ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mét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trong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nh÷ng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nh¹c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sü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xuÊt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s¾c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nhÊt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trong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lÞch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sö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©m nh¹c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thÕ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.VnTime" panose="020B7200000000000000" pitchFamily="34" charset="0"/>
              </a:rPr>
              <a:t>giíi</a:t>
            </a:r>
            <a:r>
              <a:rPr lang="en-US" sz="2400" dirty="0" smtClean="0">
                <a:solidFill>
                  <a:srgbClr val="FFFF00"/>
                </a:solidFill>
                <a:latin typeface=".VnTime" panose="020B7200000000000000" pitchFamily="34" charset="0"/>
              </a:rPr>
              <a:t>. </a:t>
            </a:r>
            <a:r>
              <a:rPr lang="en-US" sz="2400" dirty="0" err="1" smtClean="0">
                <a:solidFill>
                  <a:srgbClr val="FFFF00"/>
                </a:solidFill>
                <a:latin typeface=".VnTime" panose="020B7200000000000000" pitchFamily="34" charset="0"/>
              </a:rPr>
              <a:t>Bản</a:t>
            </a:r>
            <a:r>
              <a:rPr lang="en-US" sz="2400" dirty="0" smtClean="0">
                <a:solidFill>
                  <a:srgbClr val="FFFF00"/>
                </a:solidFill>
                <a:latin typeface=".VnTime" panose="020B7200000000000000" pitchFamily="34" charset="0"/>
              </a:rPr>
              <a:t> SONAT ÁNH TRĂNG </a:t>
            </a:r>
            <a:r>
              <a:rPr lang="en-US" sz="2400" dirty="0" err="1" smtClean="0">
                <a:solidFill>
                  <a:srgbClr val="FFFF00"/>
                </a:solidFill>
                <a:latin typeface=".VnTime" panose="020B7200000000000000" pitchFamily="34" charset="0"/>
              </a:rPr>
              <a:t>là</a:t>
            </a:r>
            <a:r>
              <a:rPr lang="en-US" sz="2400" dirty="0" smtClean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.VnTime" panose="020B7200000000000000" pitchFamily="34" charset="0"/>
              </a:rPr>
              <a:t>một</a:t>
            </a:r>
            <a:r>
              <a:rPr lang="en-US" sz="2400" dirty="0" smtClean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.VnTime" panose="020B7200000000000000" pitchFamily="34" charset="0"/>
              </a:rPr>
              <a:t>trong</a:t>
            </a:r>
            <a:r>
              <a:rPr lang="en-US" sz="2400" dirty="0" smtClean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.VnTime" panose="020B7200000000000000" pitchFamily="34" charset="0"/>
              </a:rPr>
              <a:t>rất</a:t>
            </a:r>
            <a:r>
              <a:rPr lang="en-US" sz="2400" dirty="0" smtClean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.VnTime" panose="020B7200000000000000" pitchFamily="34" charset="0"/>
              </a:rPr>
              <a:t>nhiều</a:t>
            </a:r>
            <a:r>
              <a:rPr lang="en-US" sz="2400" dirty="0" smtClean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.VnTime" panose="020B7200000000000000" pitchFamily="34" charset="0"/>
              </a:rPr>
              <a:t>t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ác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endParaRPr lang="en-US" sz="2400" dirty="0">
              <a:solidFill>
                <a:srgbClr val="FFFF00"/>
              </a:solidFill>
              <a:latin typeface=".VnTime" panose="020B7200000000000000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56538" y="0"/>
            <a:ext cx="8794395" cy="461665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en-US" sz="2400" b="1" i="1" dirty="0" smtClean="0">
                <a:solidFill>
                  <a:schemeClr val="bg1"/>
                </a:solidFill>
              </a:rPr>
              <a:t>NỘI DUNG 1 </a:t>
            </a:r>
            <a:r>
              <a:rPr lang="en-US" sz="2400" b="1" i="1" dirty="0">
                <a:solidFill>
                  <a:schemeClr val="bg1"/>
                </a:solidFill>
              </a:rPr>
              <a:t>KỂ CHUYỆN ÂM </a:t>
            </a:r>
            <a:r>
              <a:rPr lang="en-US" sz="2400" b="1" i="1" dirty="0" smtClean="0">
                <a:solidFill>
                  <a:schemeClr val="bg1"/>
                </a:solidFill>
              </a:rPr>
              <a:t>NHẠC: </a:t>
            </a:r>
            <a:r>
              <a:rPr lang="en-US" sz="2400" b="1" i="1" dirty="0" smtClean="0">
                <a:solidFill>
                  <a:srgbClr val="000066"/>
                </a:solidFill>
              </a:rPr>
              <a:t>KHÚC NHẠC DƯỚI ÁNH TRĂNG </a:t>
            </a:r>
            <a:endParaRPr lang="en-US" sz="2400" b="1" i="1" dirty="0">
              <a:solidFill>
                <a:srgbClr val="000066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646612">
            <a:off x="6454611" y="4213902"/>
            <a:ext cx="3153080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2. HĐ TÌM HIỂU-KHÁM PHÁ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dministrator\Desktop\nuoc duc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351" y="604471"/>
            <a:ext cx="3934263" cy="226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Administrator\Desktop\nuoc duc 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4828" y="2999934"/>
            <a:ext cx="3915508" cy="245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Administrator\Desktop\ban đo đú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698" y="604911"/>
            <a:ext cx="3362178" cy="4529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63174" y="5994623"/>
            <a:ext cx="47970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/>
              <a:t>- </a:t>
            </a:r>
            <a:r>
              <a:rPr lang="en-US" sz="3200" i="1" dirty="0" err="1" smtClean="0"/>
              <a:t>Giới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thiệu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về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nước</a:t>
            </a:r>
            <a:r>
              <a:rPr lang="en-US" sz="3200" i="1" dirty="0" smtClean="0"/>
              <a:t> ĐỨC</a:t>
            </a:r>
            <a:endParaRPr lang="en-US" sz="32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187331" y="5906153"/>
            <a:ext cx="64044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</a:rPr>
              <a:t>- </a:t>
            </a:r>
            <a:r>
              <a:rPr lang="en-US" sz="3200" b="1" dirty="0" err="1" smtClean="0">
                <a:solidFill>
                  <a:srgbClr val="000066"/>
                </a:solidFill>
              </a:rPr>
              <a:t>Kể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mẫu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theo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tranh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trong</a:t>
            </a:r>
            <a:r>
              <a:rPr lang="en-US" sz="3200" b="1" dirty="0" smtClean="0">
                <a:solidFill>
                  <a:srgbClr val="000066"/>
                </a:solidFill>
              </a:rPr>
              <a:t> video</a:t>
            </a:r>
            <a:endParaRPr lang="en-US" sz="3200" b="1" dirty="0">
              <a:solidFill>
                <a:srgbClr val="000066"/>
              </a:solidFill>
            </a:endParaRPr>
          </a:p>
        </p:txBody>
      </p:sp>
      <p:pic>
        <p:nvPicPr>
          <p:cNvPr id="2" name="video co nhac nen de ke mau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94031" y="647114"/>
            <a:ext cx="6443003" cy="46282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3057379" y="1463533"/>
            <a:ext cx="881106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2400" b="1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Câu</a:t>
            </a:r>
            <a:r>
              <a:rPr lang="en-US" sz="2400" b="1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2: </a:t>
            </a:r>
            <a:r>
              <a:rPr lang="en-US" sz="24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Vì</a:t>
            </a:r>
            <a:r>
              <a:rPr lang="en-US" sz="24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sao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Bét-tô-ven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lại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ghé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váo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thăm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thợ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giày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?</a:t>
            </a:r>
            <a:endParaRPr lang="en-US" sz="24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3582768" y="2279519"/>
            <a:ext cx="748850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2400" b="1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Câu</a:t>
            </a:r>
            <a:r>
              <a:rPr lang="en-US" sz="2400" b="1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3: </a:t>
            </a:r>
            <a:r>
              <a:rPr lang="en-US" sz="24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Tại</a:t>
            </a:r>
            <a:r>
              <a:rPr lang="en-US" sz="24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sao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Bét-tô-ven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lại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chơi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đàn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xúc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mãnh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liệt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?</a:t>
            </a:r>
            <a:endParaRPr lang="en-US" sz="24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496" name="Text Box 8"/>
          <p:cNvSpPr txBox="1">
            <a:spLocks noChangeArrowheads="1"/>
          </p:cNvSpPr>
          <p:nvPr/>
        </p:nvSpPr>
        <p:spPr bwMode="auto">
          <a:xfrm>
            <a:off x="2664266" y="575285"/>
            <a:ext cx="734447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Câu</a:t>
            </a:r>
            <a:r>
              <a:rPr lang="en-US" sz="2400" b="1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1:</a:t>
            </a:r>
            <a:r>
              <a:rPr lang="en-US" sz="24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Truyện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mấy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nhân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chính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?</a:t>
            </a:r>
            <a:endParaRPr lang="en-US" sz="24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36501" y="6058978"/>
            <a:ext cx="4060873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2400" b="1" dirty="0"/>
              <a:t>3</a:t>
            </a:r>
            <a:r>
              <a:rPr lang="en-US" sz="2400" b="1" dirty="0" smtClean="0"/>
              <a:t>. HĐ THỰC HÀNH LUYỆN TẬP</a:t>
            </a:r>
            <a:endParaRPr lang="en-US" sz="2400" b="1" dirty="0"/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4061118" y="3319975"/>
            <a:ext cx="758828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2400" b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en-US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:Tại</a:t>
            </a:r>
            <a:r>
              <a:rPr lang="en-US" sz="2400" b="1" dirty="0" smtClean="0">
                <a:solidFill>
                  <a:srgbClr val="FFFF00"/>
                </a:solidFill>
                <a:latin typeface=".VnArial" panose="020B7200000000000000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.VnArial" panose="020B7200000000000000" pitchFamily="34" charset="0"/>
              </a:rPr>
              <a:t>sao</a:t>
            </a:r>
            <a:r>
              <a:rPr lang="en-US" sz="2400" b="1" dirty="0">
                <a:solidFill>
                  <a:srgbClr val="FFFF00"/>
                </a:solidFill>
                <a:latin typeface=".VnArial" panose="020B7200000000000000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.VnArial" panose="020B7200000000000000" pitchFamily="34" charset="0"/>
              </a:rPr>
              <a:t>BÐt</a:t>
            </a:r>
            <a:r>
              <a:rPr lang="en-US" sz="2400" b="1" dirty="0">
                <a:solidFill>
                  <a:srgbClr val="FFFF00"/>
                </a:solidFill>
                <a:latin typeface=".VnArial" panose="020B7200000000000000" pitchFamily="34" charset="0"/>
              </a:rPr>
              <a:t>-t«-</a:t>
            </a:r>
            <a:r>
              <a:rPr lang="en-US" sz="2400" b="1" dirty="0" err="1">
                <a:solidFill>
                  <a:srgbClr val="FFFF00"/>
                </a:solidFill>
                <a:latin typeface=".VnArial" panose="020B7200000000000000" pitchFamily="34" charset="0"/>
              </a:rPr>
              <a:t>ven</a:t>
            </a:r>
            <a:r>
              <a:rPr lang="en-US" sz="2400" b="1" dirty="0">
                <a:solidFill>
                  <a:srgbClr val="FFFF00"/>
                </a:solidFill>
                <a:latin typeface=".VnArial" panose="020B7200000000000000" pitchFamily="34" charset="0"/>
              </a:rPr>
              <a:t> l¹i </a:t>
            </a:r>
            <a:r>
              <a:rPr lang="en-US" sz="2400" b="1" dirty="0" err="1">
                <a:solidFill>
                  <a:srgbClr val="FFFF00"/>
                </a:solidFill>
                <a:latin typeface=".VnArial" panose="020B7200000000000000" pitchFamily="34" charset="0"/>
              </a:rPr>
              <a:t>ch¬i</a:t>
            </a:r>
            <a:r>
              <a:rPr lang="en-US" sz="2400" b="1" dirty="0">
                <a:solidFill>
                  <a:srgbClr val="FFFF00"/>
                </a:solidFill>
                <a:latin typeface=".VnArial" panose="020B7200000000000000" pitchFamily="34" charset="0"/>
              </a:rPr>
              <a:t> ®µn </a:t>
            </a:r>
            <a:r>
              <a:rPr lang="en-US" sz="2400" b="1" dirty="0" err="1">
                <a:solidFill>
                  <a:srgbClr val="FFFF00"/>
                </a:solidFill>
                <a:latin typeface=".VnArial" panose="020B7200000000000000" pitchFamily="34" charset="0"/>
              </a:rPr>
              <a:t>víi</a:t>
            </a:r>
            <a:r>
              <a:rPr lang="en-US" sz="2400" b="1" dirty="0">
                <a:solidFill>
                  <a:srgbClr val="FFFF00"/>
                </a:solidFill>
                <a:latin typeface=".VnArial" panose="020B7200000000000000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.VnArial" panose="020B7200000000000000" pitchFamily="34" charset="0"/>
              </a:rPr>
              <a:t>mét</a:t>
            </a:r>
            <a:r>
              <a:rPr lang="en-US" sz="2400" b="1" dirty="0">
                <a:solidFill>
                  <a:srgbClr val="FFFF00"/>
                </a:solidFill>
                <a:latin typeface=".VnArial" panose="020B7200000000000000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.VnArial" panose="020B7200000000000000" pitchFamily="34" charset="0"/>
              </a:rPr>
              <a:t>xóc</a:t>
            </a:r>
            <a:r>
              <a:rPr lang="en-US" sz="2400" b="1" dirty="0">
                <a:solidFill>
                  <a:srgbClr val="FFFF00"/>
                </a:solidFill>
                <a:latin typeface=".VnArial" panose="020B7200000000000000" pitchFamily="34" charset="0"/>
              </a:rPr>
              <a:t> ®</a:t>
            </a:r>
            <a:r>
              <a:rPr lang="en-US" sz="2400" b="1" dirty="0" err="1">
                <a:solidFill>
                  <a:srgbClr val="FFFF00"/>
                </a:solidFill>
                <a:latin typeface=".VnArial" panose="020B7200000000000000" pitchFamily="34" charset="0"/>
              </a:rPr>
              <a:t>éng</a:t>
            </a:r>
            <a:r>
              <a:rPr lang="en-US" sz="2400" b="1" dirty="0">
                <a:solidFill>
                  <a:srgbClr val="FFFF00"/>
                </a:solidFill>
                <a:latin typeface=".VnArial" panose="020B7200000000000000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.VnArial" panose="020B7200000000000000" pitchFamily="34" charset="0"/>
              </a:rPr>
              <a:t>m·nh</a:t>
            </a:r>
            <a:r>
              <a:rPr lang="en-US" sz="2400" b="1" dirty="0">
                <a:solidFill>
                  <a:srgbClr val="FFFF00"/>
                </a:solidFill>
                <a:latin typeface=".VnArial" panose="020B7200000000000000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.VnArial" panose="020B7200000000000000" pitchFamily="34" charset="0"/>
              </a:rPr>
              <a:t>liÖt</a:t>
            </a:r>
            <a:r>
              <a:rPr lang="en-US" sz="2400" b="1" dirty="0">
                <a:solidFill>
                  <a:srgbClr val="FFFF00"/>
                </a:solidFill>
                <a:latin typeface=".VnArial" panose="020B7200000000000000" pitchFamily="34" charset="0"/>
              </a:rPr>
              <a:t> ?</a:t>
            </a:r>
            <a:endParaRPr lang="en-US" sz="2400" b="1" dirty="0">
              <a:solidFill>
                <a:srgbClr val="FFFF00"/>
              </a:solidFill>
              <a:latin typeface=".VnArial" panose="020B7200000000000000" pitchFamily="34" charset="0"/>
            </a:endParaRP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4377802" y="4199930"/>
            <a:ext cx="695491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27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7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</a:t>
            </a:r>
            <a:r>
              <a:rPr lang="en-US" sz="27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2700" b="1" i="1" dirty="0" smtClean="0">
                <a:solidFill>
                  <a:srgbClr val="FFFF00"/>
                </a:solidFill>
                <a:latin typeface=".VnArial" panose="020B7200000000000000" pitchFamily="34" charset="0"/>
              </a:rPr>
              <a:t> </a:t>
            </a:r>
            <a:r>
              <a:rPr lang="en-US" sz="2700" b="1" i="1" dirty="0">
                <a:solidFill>
                  <a:srgbClr val="FFFF00"/>
                </a:solidFill>
                <a:latin typeface=".VnArial" panose="020B7200000000000000" pitchFamily="34" charset="0"/>
              </a:rPr>
              <a:t>®</a:t>
            </a:r>
            <a:r>
              <a:rPr lang="en-US" sz="2700" b="1" i="1" dirty="0" err="1">
                <a:solidFill>
                  <a:srgbClr val="FFFF00"/>
                </a:solidFill>
                <a:latin typeface=".VnArial" panose="020B7200000000000000" pitchFamily="34" charset="0"/>
              </a:rPr>
              <a:t>iÖu</a:t>
            </a:r>
            <a:r>
              <a:rPr lang="en-US" sz="2700" b="1" i="1" dirty="0">
                <a:solidFill>
                  <a:srgbClr val="FFFF00"/>
                </a:solidFill>
                <a:latin typeface=".VnArial" panose="020B7200000000000000" pitchFamily="34" charset="0"/>
              </a:rPr>
              <a:t> </a:t>
            </a:r>
            <a:r>
              <a:rPr lang="en-US" sz="2700" b="1" i="1" dirty="0" err="1">
                <a:solidFill>
                  <a:srgbClr val="FFFF00"/>
                </a:solidFill>
                <a:latin typeface=".VnArial" panose="020B7200000000000000" pitchFamily="34" charset="0"/>
              </a:rPr>
              <a:t>b¶n</a:t>
            </a:r>
            <a:r>
              <a:rPr lang="en-US" sz="2700" b="1" i="1" dirty="0">
                <a:solidFill>
                  <a:srgbClr val="FFFF00"/>
                </a:solidFill>
                <a:latin typeface=".VnArial" panose="020B7200000000000000" pitchFamily="34" charset="0"/>
              </a:rPr>
              <a:t> s«-</a:t>
            </a:r>
            <a:r>
              <a:rPr lang="en-US" sz="2700" b="1" i="1" dirty="0" err="1">
                <a:solidFill>
                  <a:srgbClr val="FFFF00"/>
                </a:solidFill>
                <a:latin typeface=".VnArial" panose="020B7200000000000000" pitchFamily="34" charset="0"/>
              </a:rPr>
              <a:t>nat</a:t>
            </a:r>
            <a:r>
              <a:rPr lang="en-US" sz="2700" b="1" i="1" dirty="0">
                <a:solidFill>
                  <a:srgbClr val="FFFF00"/>
                </a:solidFill>
                <a:latin typeface=".VnArial" panose="020B7200000000000000" pitchFamily="34" charset="0"/>
              </a:rPr>
              <a:t> </a:t>
            </a:r>
            <a:r>
              <a:rPr lang="en-US" sz="2700" b="1" i="1" dirty="0" err="1" smtClean="0">
                <a:solidFill>
                  <a:srgbClr val="FFFF00"/>
                </a:solidFill>
                <a:latin typeface=".VnArialH" panose="020B7200000000000000" pitchFamily="34" charset="0"/>
              </a:rPr>
              <a:t>ánh</a:t>
            </a:r>
            <a:r>
              <a:rPr lang="en-US" sz="2700" b="1" i="1" dirty="0" smtClean="0">
                <a:solidFill>
                  <a:srgbClr val="FFFF00"/>
                </a:solidFill>
                <a:latin typeface=".VnArialH" panose="020B7200000000000000" pitchFamily="34" charset="0"/>
              </a:rPr>
              <a:t> </a:t>
            </a:r>
            <a:r>
              <a:rPr lang="en-US" sz="2700" b="1" i="1" dirty="0" err="1" smtClean="0">
                <a:solidFill>
                  <a:srgbClr val="FFFF00"/>
                </a:solidFill>
                <a:latin typeface=".VnArial" panose="020B7200000000000000" pitchFamily="34" charset="0"/>
              </a:rPr>
              <a:t>tr¨ng</a:t>
            </a:r>
            <a:r>
              <a:rPr lang="en-US" sz="2700" b="1" i="1" dirty="0" smtClean="0">
                <a:solidFill>
                  <a:srgbClr val="FFFF00"/>
                </a:solidFill>
                <a:latin typeface=".VnArial" panose="020B7200000000000000" pitchFamily="34" charset="0"/>
              </a:rPr>
              <a:t> </a:t>
            </a:r>
            <a:r>
              <a:rPr lang="en-US" sz="2700" b="1" i="1" dirty="0" err="1">
                <a:solidFill>
                  <a:srgbClr val="FFFF00"/>
                </a:solidFill>
                <a:latin typeface=".VnArial" panose="020B7200000000000000" pitchFamily="34" charset="0"/>
              </a:rPr>
              <a:t>xuÊt</a:t>
            </a:r>
            <a:r>
              <a:rPr lang="en-US" sz="2700" b="1" i="1" dirty="0">
                <a:solidFill>
                  <a:srgbClr val="FFFF00"/>
                </a:solidFill>
                <a:latin typeface=".VnArial" panose="020B7200000000000000" pitchFamily="34" charset="0"/>
              </a:rPr>
              <a:t> </a:t>
            </a:r>
            <a:r>
              <a:rPr lang="en-US" sz="2700" b="1" i="1" dirty="0" err="1">
                <a:solidFill>
                  <a:srgbClr val="FFFF00"/>
                </a:solidFill>
                <a:latin typeface=".VnArial" panose="020B7200000000000000" pitchFamily="34" charset="0"/>
              </a:rPr>
              <a:t>hiÖn</a:t>
            </a:r>
            <a:r>
              <a:rPr lang="en-US" sz="2700" b="1" i="1" dirty="0">
                <a:solidFill>
                  <a:srgbClr val="FFFF00"/>
                </a:solidFill>
                <a:latin typeface=".VnArial" panose="020B7200000000000000" pitchFamily="34" charset="0"/>
              </a:rPr>
              <a:t> </a:t>
            </a:r>
            <a:r>
              <a:rPr lang="en-US" sz="2700" b="1" i="1" dirty="0" err="1">
                <a:solidFill>
                  <a:srgbClr val="FFFF00"/>
                </a:solidFill>
                <a:latin typeface=".VnArial" panose="020B7200000000000000" pitchFamily="34" charset="0"/>
              </a:rPr>
              <a:t>khi</a:t>
            </a:r>
            <a:r>
              <a:rPr lang="en-US" sz="2700" b="1" i="1" dirty="0">
                <a:solidFill>
                  <a:srgbClr val="FFFF00"/>
                </a:solidFill>
                <a:latin typeface=".VnArial" panose="020B7200000000000000" pitchFamily="34" charset="0"/>
              </a:rPr>
              <a:t> «</a:t>
            </a:r>
            <a:r>
              <a:rPr lang="en-US" sz="2700" b="1" i="1" dirty="0" err="1">
                <a:solidFill>
                  <a:srgbClr val="FFFF00"/>
                </a:solidFill>
                <a:latin typeface=".VnArial" panose="020B7200000000000000" pitchFamily="34" charset="0"/>
              </a:rPr>
              <a:t>ng</a:t>
            </a:r>
            <a:r>
              <a:rPr lang="en-US" sz="2700" b="1" i="1" dirty="0">
                <a:solidFill>
                  <a:srgbClr val="FFFF00"/>
                </a:solidFill>
                <a:latin typeface=".VnArial" panose="020B7200000000000000" pitchFamily="34" charset="0"/>
              </a:rPr>
              <a:t> </a:t>
            </a:r>
            <a:r>
              <a:rPr lang="en-US" sz="2700" b="1" i="1" dirty="0" err="1">
                <a:solidFill>
                  <a:srgbClr val="FFFF00"/>
                </a:solidFill>
                <a:latin typeface=".VnArial" panose="020B7200000000000000" pitchFamily="34" charset="0"/>
              </a:rPr>
              <a:t>nh×n</a:t>
            </a:r>
            <a:r>
              <a:rPr lang="en-US" sz="2700" b="1" i="1" dirty="0">
                <a:solidFill>
                  <a:srgbClr val="FFFF00"/>
                </a:solidFill>
                <a:latin typeface=".VnArial" panose="020B7200000000000000" pitchFamily="34" charset="0"/>
              </a:rPr>
              <a:t> </a:t>
            </a:r>
            <a:r>
              <a:rPr lang="en-US" sz="2700" b="1" i="1" dirty="0" err="1">
                <a:solidFill>
                  <a:srgbClr val="FFFF00"/>
                </a:solidFill>
                <a:latin typeface=".VnArial" panose="020B7200000000000000" pitchFamily="34" charset="0"/>
              </a:rPr>
              <a:t>thÊy</a:t>
            </a:r>
            <a:r>
              <a:rPr lang="en-US" sz="2700" b="1" i="1" dirty="0">
                <a:solidFill>
                  <a:srgbClr val="FFFF00"/>
                </a:solidFill>
                <a:latin typeface=".VnArial" panose="020B7200000000000000" pitchFamily="34" charset="0"/>
              </a:rPr>
              <a:t> </a:t>
            </a:r>
            <a:r>
              <a:rPr lang="en-US" sz="2700" b="1" i="1" dirty="0" err="1">
                <a:solidFill>
                  <a:srgbClr val="FFFF00"/>
                </a:solidFill>
                <a:latin typeface=".VnArial" panose="020B7200000000000000" pitchFamily="34" charset="0"/>
              </a:rPr>
              <a:t>nh÷ng</a:t>
            </a:r>
            <a:r>
              <a:rPr lang="en-US" sz="2700" b="1" i="1" dirty="0">
                <a:solidFill>
                  <a:srgbClr val="FFFF00"/>
                </a:solidFill>
                <a:latin typeface=".VnArial" panose="020B7200000000000000" pitchFamily="34" charset="0"/>
              </a:rPr>
              <a:t> g×</a:t>
            </a:r>
            <a:r>
              <a:rPr lang="en-US" sz="2700" b="1" i="1" dirty="0">
                <a:solidFill>
                  <a:srgbClr val="FFFF00"/>
                </a:solidFill>
              </a:rPr>
              <a:t> ? </a:t>
            </a:r>
            <a:endParaRPr lang="en-US" sz="2700" b="1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34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3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3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Administrator\Desktop\tr CHUA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582" y="3812345"/>
            <a:ext cx="7070725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video co nhac nen de ke mau.mp4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 flipH="1">
            <a:off x="4721761" y="0"/>
            <a:ext cx="7465842" cy="33059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83212" y="703385"/>
            <a:ext cx="2926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rgbClr val="FFFF00"/>
                </a:solidFill>
              </a:rPr>
              <a:t>- </a:t>
            </a:r>
            <a:r>
              <a:rPr lang="en-US" sz="3200" i="1" dirty="0" err="1" smtClean="0">
                <a:solidFill>
                  <a:srgbClr val="FFFF00"/>
                </a:solidFill>
              </a:rPr>
              <a:t>Kể</a:t>
            </a:r>
            <a:r>
              <a:rPr lang="en-US" sz="3200" i="1" dirty="0" smtClean="0">
                <a:solidFill>
                  <a:srgbClr val="FFFF00"/>
                </a:solidFill>
              </a:rPr>
              <a:t> </a:t>
            </a:r>
            <a:r>
              <a:rPr lang="en-US" sz="3200" i="1" dirty="0" err="1" smtClean="0">
                <a:solidFill>
                  <a:srgbClr val="FFFF00"/>
                </a:solidFill>
              </a:rPr>
              <a:t>lại</a:t>
            </a:r>
            <a:r>
              <a:rPr lang="en-US" sz="3200" i="1" dirty="0" smtClean="0">
                <a:solidFill>
                  <a:srgbClr val="FFFF00"/>
                </a:solidFill>
              </a:rPr>
              <a:t> </a:t>
            </a:r>
            <a:r>
              <a:rPr lang="en-US" sz="3200" i="1" dirty="0" err="1" smtClean="0">
                <a:solidFill>
                  <a:srgbClr val="FFFF00"/>
                </a:solidFill>
              </a:rPr>
              <a:t>lần</a:t>
            </a:r>
            <a:r>
              <a:rPr lang="en-US" sz="3200" i="1" dirty="0" smtClean="0">
                <a:solidFill>
                  <a:srgbClr val="FFFF00"/>
                </a:solidFill>
              </a:rPr>
              <a:t> </a:t>
            </a:r>
            <a:r>
              <a:rPr lang="en-US" sz="3200" i="1" dirty="0" err="1" smtClean="0">
                <a:solidFill>
                  <a:srgbClr val="FFFF00"/>
                </a:solidFill>
              </a:rPr>
              <a:t>nữa</a:t>
            </a:r>
            <a:endParaRPr lang="en-US" sz="3200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08762" y="0"/>
            <a:ext cx="50925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chemeClr val="bg1"/>
                </a:solidFill>
              </a:rPr>
              <a:t>- </a:t>
            </a:r>
            <a:r>
              <a:rPr lang="en-US" sz="2400" i="1" dirty="0" err="1" smtClean="0">
                <a:solidFill>
                  <a:schemeClr val="bg1"/>
                </a:solidFill>
              </a:rPr>
              <a:t>Gọi</a:t>
            </a:r>
            <a:r>
              <a:rPr lang="en-US" sz="2400" i="1" dirty="0" smtClean="0">
                <a:solidFill>
                  <a:schemeClr val="bg1"/>
                </a:solidFill>
              </a:rPr>
              <a:t> 4 HS </a:t>
            </a:r>
            <a:r>
              <a:rPr lang="en-US" sz="2400" i="1" dirty="0" err="1" smtClean="0">
                <a:solidFill>
                  <a:schemeClr val="bg1"/>
                </a:solidFill>
              </a:rPr>
              <a:t>lên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err="1" smtClean="0">
                <a:solidFill>
                  <a:schemeClr val="bg1"/>
                </a:solidFill>
              </a:rPr>
              <a:t>nhìn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err="1" smtClean="0">
                <a:solidFill>
                  <a:schemeClr val="bg1"/>
                </a:solidFill>
              </a:rPr>
              <a:t>tranh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err="1" smtClean="0">
                <a:solidFill>
                  <a:schemeClr val="bg1"/>
                </a:solidFill>
              </a:rPr>
              <a:t>lần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err="1" smtClean="0">
                <a:solidFill>
                  <a:schemeClr val="bg1"/>
                </a:solidFill>
              </a:rPr>
              <a:t>lượt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err="1" smtClean="0">
                <a:solidFill>
                  <a:schemeClr val="bg1"/>
                </a:solidFill>
              </a:rPr>
              <a:t>kể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err="1" smtClean="0">
                <a:solidFill>
                  <a:schemeClr val="bg1"/>
                </a:solidFill>
              </a:rPr>
              <a:t>lại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err="1" smtClean="0">
                <a:solidFill>
                  <a:schemeClr val="bg1"/>
                </a:solidFill>
              </a:rPr>
              <a:t>câu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err="1" smtClean="0">
                <a:solidFill>
                  <a:schemeClr val="bg1"/>
                </a:solidFill>
              </a:rPr>
              <a:t>chuyện</a:t>
            </a:r>
            <a:endParaRPr lang="en-US" sz="2400" i="1" dirty="0">
              <a:solidFill>
                <a:schemeClr val="bg1"/>
              </a:solidFill>
            </a:endParaRPr>
          </a:p>
        </p:txBody>
      </p:sp>
      <p:pic>
        <p:nvPicPr>
          <p:cNvPr id="24" name="Picture 4" descr="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48" y="296594"/>
            <a:ext cx="3066756" cy="3361006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Oval 16"/>
          <p:cNvSpPr>
            <a:spLocks noChangeArrowheads="1"/>
          </p:cNvSpPr>
          <p:nvPr/>
        </p:nvSpPr>
        <p:spPr bwMode="auto">
          <a:xfrm>
            <a:off x="2730304" y="296594"/>
            <a:ext cx="533400" cy="609600"/>
          </a:xfrm>
          <a:prstGeom prst="ellipse">
            <a:avLst/>
          </a:prstGeom>
          <a:solidFill>
            <a:srgbClr val="0066FF"/>
          </a:solidFill>
          <a:ln w="38100">
            <a:solidFill>
              <a:srgbClr val="0066FF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1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6" name="Picture 5" descr="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517" y="296594"/>
            <a:ext cx="3094892" cy="3361006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Oval 18"/>
          <p:cNvSpPr>
            <a:spLocks noChangeArrowheads="1"/>
          </p:cNvSpPr>
          <p:nvPr/>
        </p:nvSpPr>
        <p:spPr bwMode="auto">
          <a:xfrm>
            <a:off x="5852745" y="279010"/>
            <a:ext cx="533400" cy="609600"/>
          </a:xfrm>
          <a:prstGeom prst="ellipse">
            <a:avLst/>
          </a:prstGeom>
          <a:solidFill>
            <a:srgbClr val="0066FF"/>
          </a:solidFill>
          <a:ln w="38100">
            <a:solidFill>
              <a:srgbClr val="0066FF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2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8" name="Picture 6" descr="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48" y="4017107"/>
            <a:ext cx="3563230" cy="2693963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Oval 19"/>
          <p:cNvSpPr>
            <a:spLocks noChangeArrowheads="1"/>
          </p:cNvSpPr>
          <p:nvPr/>
        </p:nvSpPr>
        <p:spPr bwMode="auto">
          <a:xfrm>
            <a:off x="300696" y="4267201"/>
            <a:ext cx="533400" cy="609600"/>
          </a:xfrm>
          <a:prstGeom prst="ellipse">
            <a:avLst/>
          </a:prstGeom>
          <a:solidFill>
            <a:srgbClr val="0066FF"/>
          </a:solidFill>
          <a:ln w="38100">
            <a:solidFill>
              <a:srgbClr val="0066FF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3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0" name="Picture 7" descr="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1495" y="4017107"/>
            <a:ext cx="4135901" cy="26924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Oval 20"/>
          <p:cNvSpPr>
            <a:spLocks noChangeArrowheads="1"/>
          </p:cNvSpPr>
          <p:nvPr/>
        </p:nvSpPr>
        <p:spPr bwMode="auto">
          <a:xfrm>
            <a:off x="7426569" y="4017107"/>
            <a:ext cx="533400" cy="609600"/>
          </a:xfrm>
          <a:prstGeom prst="ellipse">
            <a:avLst/>
          </a:prstGeom>
          <a:solidFill>
            <a:srgbClr val="0066FF"/>
          </a:solidFill>
          <a:ln w="38100">
            <a:solidFill>
              <a:srgbClr val="0066FF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4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nhac nen ke chuyen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461674" y="156268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3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co nhac nen de ke mau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 flipH="1">
            <a:off x="6194620" y="633046"/>
            <a:ext cx="5139104" cy="42203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38954" y="6094490"/>
            <a:ext cx="7498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rgbClr val="000066"/>
                </a:solidFill>
              </a:rPr>
              <a:t>- </a:t>
            </a:r>
            <a:r>
              <a:rPr lang="en-US" sz="3200" i="1" dirty="0" err="1" smtClean="0">
                <a:solidFill>
                  <a:srgbClr val="000066"/>
                </a:solidFill>
              </a:rPr>
              <a:t>Gọi</a:t>
            </a:r>
            <a:r>
              <a:rPr lang="en-US" sz="3200" i="1" dirty="0" smtClean="0">
                <a:solidFill>
                  <a:srgbClr val="000066"/>
                </a:solidFill>
              </a:rPr>
              <a:t> 3 </a:t>
            </a:r>
            <a:r>
              <a:rPr lang="en-US" sz="3200" i="1" dirty="0" err="1" smtClean="0">
                <a:solidFill>
                  <a:srgbClr val="000066"/>
                </a:solidFill>
              </a:rPr>
              <a:t>em</a:t>
            </a:r>
            <a:r>
              <a:rPr lang="en-US" sz="3200" i="1" dirty="0" smtClean="0">
                <a:solidFill>
                  <a:srgbClr val="000066"/>
                </a:solidFill>
              </a:rPr>
              <a:t> </a:t>
            </a:r>
            <a:r>
              <a:rPr lang="en-US" sz="3200" i="1" dirty="0" err="1" smtClean="0">
                <a:solidFill>
                  <a:srgbClr val="000066"/>
                </a:solidFill>
              </a:rPr>
              <a:t>lên</a:t>
            </a:r>
            <a:r>
              <a:rPr lang="en-US" sz="3200" i="1" dirty="0" smtClean="0">
                <a:solidFill>
                  <a:srgbClr val="000066"/>
                </a:solidFill>
              </a:rPr>
              <a:t> </a:t>
            </a:r>
            <a:r>
              <a:rPr lang="en-US" sz="3200" i="1" dirty="0" err="1" smtClean="0">
                <a:solidFill>
                  <a:srgbClr val="000066"/>
                </a:solidFill>
              </a:rPr>
              <a:t>đóng</a:t>
            </a:r>
            <a:r>
              <a:rPr lang="en-US" sz="3200" i="1" dirty="0" smtClean="0">
                <a:solidFill>
                  <a:srgbClr val="000066"/>
                </a:solidFill>
              </a:rPr>
              <a:t> </a:t>
            </a:r>
            <a:r>
              <a:rPr lang="en-US" sz="3200" i="1" dirty="0" err="1" smtClean="0">
                <a:solidFill>
                  <a:srgbClr val="000066"/>
                </a:solidFill>
              </a:rPr>
              <a:t>vai</a:t>
            </a:r>
            <a:r>
              <a:rPr lang="en-US" sz="3200" i="1" dirty="0" smtClean="0">
                <a:solidFill>
                  <a:srgbClr val="000066"/>
                </a:solidFill>
              </a:rPr>
              <a:t>  </a:t>
            </a:r>
            <a:r>
              <a:rPr lang="en-US" sz="3200" i="1" dirty="0" err="1" smtClean="0">
                <a:solidFill>
                  <a:srgbClr val="000066"/>
                </a:solidFill>
              </a:rPr>
              <a:t>kể</a:t>
            </a:r>
            <a:r>
              <a:rPr lang="en-US" sz="3200" i="1" dirty="0" smtClean="0">
                <a:solidFill>
                  <a:srgbClr val="000066"/>
                </a:solidFill>
              </a:rPr>
              <a:t> </a:t>
            </a:r>
            <a:r>
              <a:rPr lang="en-US" sz="3200" i="1" dirty="0" err="1" smtClean="0">
                <a:solidFill>
                  <a:srgbClr val="000066"/>
                </a:solidFill>
              </a:rPr>
              <a:t>lại</a:t>
            </a:r>
            <a:r>
              <a:rPr lang="en-US" sz="3200" i="1" dirty="0" smtClean="0">
                <a:solidFill>
                  <a:srgbClr val="000066"/>
                </a:solidFill>
              </a:rPr>
              <a:t> </a:t>
            </a:r>
            <a:r>
              <a:rPr lang="en-US" sz="3200" i="1" dirty="0" err="1" smtClean="0">
                <a:solidFill>
                  <a:srgbClr val="000066"/>
                </a:solidFill>
              </a:rPr>
              <a:t>câu</a:t>
            </a:r>
            <a:r>
              <a:rPr lang="en-US" sz="3200" i="1" dirty="0" smtClean="0">
                <a:solidFill>
                  <a:srgbClr val="000066"/>
                </a:solidFill>
              </a:rPr>
              <a:t> </a:t>
            </a:r>
            <a:r>
              <a:rPr lang="en-US" sz="3200" i="1" dirty="0" err="1" smtClean="0">
                <a:solidFill>
                  <a:srgbClr val="000066"/>
                </a:solidFill>
              </a:rPr>
              <a:t>chuyện</a:t>
            </a:r>
            <a:endParaRPr lang="en-US" sz="3200" i="1" dirty="0">
              <a:solidFill>
                <a:srgbClr val="000066"/>
              </a:solidFill>
            </a:endParaRPr>
          </a:p>
        </p:txBody>
      </p:sp>
      <p:pic>
        <p:nvPicPr>
          <p:cNvPr id="12291" name="Picture 3" descr="C:\Users\Administrator\Desktop\1-20477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474" y="633046"/>
            <a:ext cx="2369941" cy="221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3826413" y="859302"/>
            <a:ext cx="7005709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</a:rPr>
              <a:t>Hỏi</a:t>
            </a:r>
            <a:r>
              <a:rPr lang="en-US" sz="3200" b="1" dirty="0" smtClean="0">
                <a:solidFill>
                  <a:srgbClr val="FFFF00"/>
                </a:solidFill>
              </a:rPr>
              <a:t> </a:t>
            </a:r>
            <a:r>
              <a:rPr lang="en-US" sz="3200" b="1" dirty="0">
                <a:solidFill>
                  <a:srgbClr val="FFFF00"/>
                </a:solidFill>
              </a:rPr>
              <a:t>q</a:t>
            </a:r>
            <a:r>
              <a:rPr lang="en-US" sz="3200" b="1" dirty="0" smtClean="0">
                <a:solidFill>
                  <a:srgbClr val="FFFF00"/>
                </a:solidFill>
              </a:rPr>
              <a:t>ua </a:t>
            </a:r>
            <a:r>
              <a:rPr lang="en-US" sz="3200" b="1" dirty="0" err="1">
                <a:solidFill>
                  <a:srgbClr val="FFFF00"/>
                </a:solidFill>
              </a:rPr>
              <a:t>câu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chuyện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em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thấy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Bét-tô-ven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endParaRPr lang="en-US" sz="3200" b="1" dirty="0">
              <a:solidFill>
                <a:srgbClr val="FFFF00"/>
              </a:solidFill>
            </a:endParaRPr>
          </a:p>
          <a:p>
            <a:r>
              <a:rPr lang="en-US" sz="3200" b="1" dirty="0" err="1">
                <a:solidFill>
                  <a:srgbClr val="FFFF00"/>
                </a:solidFill>
              </a:rPr>
              <a:t>là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người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như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thế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nào</a:t>
            </a:r>
            <a:r>
              <a:rPr lang="en-US" sz="3200" b="1" dirty="0">
                <a:solidFill>
                  <a:srgbClr val="FFFF00"/>
                </a:solidFill>
              </a:rPr>
              <a:t> ?</a:t>
            </a:r>
            <a:br>
              <a:rPr lang="en-US" sz="3200" b="1" dirty="0">
                <a:solidFill>
                  <a:srgbClr val="FFFF00"/>
                </a:solidFill>
              </a:rPr>
            </a:b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060" y="2388503"/>
            <a:ext cx="4863025" cy="3111965"/>
          </a:xfrm>
          <a:prstGeom prst="rect">
            <a:avLst/>
          </a:prstGeom>
        </p:spPr>
      </p:pic>
      <p:sp>
        <p:nvSpPr>
          <p:cNvPr id="8" name="WordArt 5"/>
          <p:cNvSpPr>
            <a:spLocks noChangeArrowheads="1" noChangeShapeType="1" noTextEdit="1"/>
          </p:cNvSpPr>
          <p:nvPr/>
        </p:nvSpPr>
        <p:spPr bwMode="auto">
          <a:xfrm>
            <a:off x="2889739" y="5921326"/>
            <a:ext cx="4143375" cy="838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 spc="720" dirty="0">
                <a:solidFill>
                  <a:srgbClr val="000066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 Black" panose="020B0A04020102020204"/>
              </a:rPr>
              <a:t>SÔ-NÁT ÁNH TRĂNG</a:t>
            </a:r>
            <a:endParaRPr lang="en-US" sz="3600" kern="10" spc="720" dirty="0">
              <a:solidFill>
                <a:srgbClr val="000066"/>
              </a:solidFill>
              <a:effectLst>
                <a:outerShdw dist="45791" dir="3378596" algn="ctr" rotWithShape="0">
                  <a:srgbClr val="4D4D4D">
                    <a:alpha val="80000"/>
                  </a:srgbClr>
                </a:outerShdw>
              </a:effectLst>
              <a:latin typeface="Arial Black" panose="020B0A04020102020204"/>
            </a:endParaRPr>
          </a:p>
        </p:txBody>
      </p:sp>
      <p:sp>
        <p:nvSpPr>
          <p:cNvPr id="9" name="WordArt 6"/>
          <p:cNvSpPr>
            <a:spLocks noChangeArrowheads="1" noChangeShapeType="1" noTextEdit="1"/>
          </p:cNvSpPr>
          <p:nvPr/>
        </p:nvSpPr>
        <p:spPr bwMode="auto">
          <a:xfrm>
            <a:off x="7239000" y="5893558"/>
            <a:ext cx="4953000" cy="78581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4000" b="1" kern="10" spc="800" dirty="0">
                <a:gradFill rotWithShape="0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4000" b="1" kern="10" spc="800" dirty="0">
                <a:solidFill>
                  <a:srgbClr val="000066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BÉT-TÔ-VEN</a:t>
            </a:r>
            <a:endParaRPr lang="en-US" sz="4000" b="1" kern="10" spc="800" dirty="0">
              <a:solidFill>
                <a:srgbClr val="000066"/>
              </a:solidFill>
              <a:effectLst>
                <a:outerShdw dist="45791" dir="3378596" algn="ctr" rotWithShape="0">
                  <a:srgbClr val="4D4D4D">
                    <a:alpha val="80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1170908">
            <a:off x="4604940" y="2730965"/>
            <a:ext cx="36659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TRÒ CHƠI BỨC TRANH BÍ ÂN: </a:t>
            </a:r>
            <a:r>
              <a:rPr lang="en-US" sz="2800" b="1" dirty="0" err="1" smtClean="0">
                <a:solidFill>
                  <a:srgbClr val="FF0000"/>
                </a:solidFill>
              </a:rPr>
              <a:t>Hãy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trả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lời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các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câu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hỏi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sau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hlinkClick r:id="rId2" action="ppaction://hlinksldjump"/>
          </p:cNvPr>
          <p:cNvSpPr txBox="1"/>
          <p:nvPr/>
        </p:nvSpPr>
        <p:spPr>
          <a:xfrm>
            <a:off x="1120876" y="1472050"/>
            <a:ext cx="3716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 tranh 1</a:t>
            </a:r>
            <a:endParaRPr lang="en-US" sz="4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hlinkClick r:id="rId3" action="ppaction://hlinksldjump"/>
          </p:cNvPr>
          <p:cNvSpPr txBox="1"/>
          <p:nvPr/>
        </p:nvSpPr>
        <p:spPr>
          <a:xfrm>
            <a:off x="7580669" y="5034049"/>
            <a:ext cx="36281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 tranh 4</a:t>
            </a:r>
            <a:endParaRPr lang="en-US" sz="4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hlinkClick r:id="rId4" action="ppaction://hlinksldjump"/>
          </p:cNvPr>
          <p:cNvSpPr txBox="1"/>
          <p:nvPr/>
        </p:nvSpPr>
        <p:spPr>
          <a:xfrm>
            <a:off x="958643" y="4856822"/>
            <a:ext cx="34216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 tranh 3</a:t>
            </a:r>
            <a:endParaRPr lang="en-US" sz="4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hlinkClick r:id="rId5" action="ppaction://hlinksldjump"/>
          </p:cNvPr>
          <p:cNvSpPr txBox="1"/>
          <p:nvPr/>
        </p:nvSpPr>
        <p:spPr>
          <a:xfrm>
            <a:off x="7713407" y="1159106"/>
            <a:ext cx="37755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 tranh 2</a:t>
            </a:r>
            <a:endParaRPr lang="en-US" sz="4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72393" y="0"/>
            <a:ext cx="5612283" cy="5232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HĐ KHỞI ĐỘNG/NHẬN DIỆN</a:t>
            </a:r>
            <a:endParaRPr lang="en-US" sz="28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40961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0066"/>
                </a:solidFill>
              </a:rPr>
              <a:t>NỘI DUNG 2 NGHE NHẠC: </a:t>
            </a:r>
            <a:endParaRPr lang="en-US" sz="2800" b="1" i="1" dirty="0">
              <a:solidFill>
                <a:srgbClr val="000066"/>
              </a:solidFill>
            </a:endParaRPr>
          </a:p>
        </p:txBody>
      </p:sp>
      <p:sp>
        <p:nvSpPr>
          <p:cNvPr id="5" name="WordArt 5"/>
          <p:cNvSpPr>
            <a:spLocks noChangeArrowheads="1" noChangeShapeType="1" noTextEdit="1"/>
          </p:cNvSpPr>
          <p:nvPr/>
        </p:nvSpPr>
        <p:spPr bwMode="auto">
          <a:xfrm>
            <a:off x="7950151" y="24804"/>
            <a:ext cx="4143375" cy="838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 spc="720" dirty="0" smtClean="0">
                <a:solidFill>
                  <a:srgbClr val="000066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 Black" panose="020B0A04020102020204"/>
              </a:rPr>
              <a:t>SÔ-NÁT </a:t>
            </a:r>
            <a:r>
              <a:rPr lang="en-US" sz="3600" kern="10" spc="720" dirty="0">
                <a:solidFill>
                  <a:srgbClr val="000066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 Black" panose="020B0A04020102020204"/>
              </a:rPr>
              <a:t>ÁNH TRĂNG</a:t>
            </a:r>
            <a:endParaRPr lang="en-US" sz="3600" kern="10" spc="720" dirty="0">
              <a:solidFill>
                <a:srgbClr val="000066"/>
              </a:solidFill>
              <a:effectLst>
                <a:outerShdw dist="45791" dir="3378596" algn="ctr" rotWithShape="0">
                  <a:srgbClr val="4D4D4D">
                    <a:alpha val="80000"/>
                  </a:srgbClr>
                </a:outerShdw>
              </a:effectLst>
              <a:latin typeface="Arial Black" panose="020B0A0402010202020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03655" y="1165832"/>
            <a:ext cx="2189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u="sng" dirty="0" smtClean="0">
                <a:solidFill>
                  <a:srgbClr val="000066"/>
                </a:solidFill>
              </a:rPr>
              <a:t>BÉT-TÔ-VEN</a:t>
            </a:r>
            <a:endParaRPr lang="en-US" sz="2400" b="1" i="1" u="sng" dirty="0">
              <a:solidFill>
                <a:srgbClr val="000066"/>
              </a:solidFill>
            </a:endParaRPr>
          </a:p>
        </p:txBody>
      </p:sp>
      <p:pic>
        <p:nvPicPr>
          <p:cNvPr id="11" name="Sonate Ánh Trăng-Adagio sostenuto-Moonlight Sonate-L.V.Beethoven for Pian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43259" y="913972"/>
            <a:ext cx="609600" cy="6096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7001" y="6060313"/>
            <a:ext cx="37417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 </a:t>
            </a:r>
            <a:r>
              <a:rPr lang="en-US" sz="4400" dirty="0" err="1" smtClean="0"/>
              <a:t>Hs</a:t>
            </a:r>
            <a:r>
              <a:rPr lang="en-US" sz="4400" dirty="0" smtClean="0"/>
              <a:t> </a:t>
            </a:r>
            <a:r>
              <a:rPr lang="en-US" sz="4400" dirty="0" err="1" smtClean="0"/>
              <a:t>nghe</a:t>
            </a:r>
            <a:r>
              <a:rPr lang="en-US" sz="4400" dirty="0" smtClean="0"/>
              <a:t> </a:t>
            </a:r>
            <a:r>
              <a:rPr lang="en-US" sz="4400" dirty="0" err="1" smtClean="0"/>
              <a:t>nhạc</a:t>
            </a:r>
            <a:endParaRPr lang="en-US" sz="4400" dirty="0"/>
          </a:p>
        </p:txBody>
      </p:sp>
      <p:sp>
        <p:nvSpPr>
          <p:cNvPr id="13" name="Rectangle 12"/>
          <p:cNvSpPr/>
          <p:nvPr/>
        </p:nvSpPr>
        <p:spPr>
          <a:xfrm>
            <a:off x="9017389" y="4006209"/>
            <a:ext cx="307613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0070C0"/>
                </a:solidFill>
              </a:rPr>
              <a:t>Bản </a:t>
            </a:r>
            <a:r>
              <a:rPr lang="vi-VN" sz="2800" dirty="0">
                <a:solidFill>
                  <a:srgbClr val="0070C0"/>
                </a:solidFill>
                <a:hlinkClick r:id="rId5" tooltip="Sonata"/>
              </a:rPr>
              <a:t>sonata</a:t>
            </a:r>
            <a:r>
              <a:rPr lang="en-US" sz="2800" b="1" u="sng" dirty="0">
                <a:solidFill>
                  <a:srgbClr val="0070C0"/>
                </a:solidFill>
              </a:rPr>
              <a:t>-ÁNH TRĂNG</a:t>
            </a:r>
            <a:r>
              <a:rPr lang="vi-VN" sz="2800" dirty="0">
                <a:solidFill>
                  <a:srgbClr val="0070C0"/>
                </a:solidFill>
              </a:rPr>
              <a:t> viết cho đàn </a:t>
            </a:r>
            <a:r>
              <a:rPr lang="en-US" sz="2800" b="1" u="sng" dirty="0">
                <a:solidFill>
                  <a:srgbClr val="0070C0"/>
                </a:solidFill>
              </a:rPr>
              <a:t>PIANO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vi-VN" sz="2800" dirty="0">
                <a:solidFill>
                  <a:srgbClr val="0070C0"/>
                </a:solidFill>
              </a:rPr>
              <a:t>số 14 op. 27 No. </a:t>
            </a:r>
            <a:r>
              <a:rPr lang="vi-VN" sz="2800" dirty="0" smtClean="0">
                <a:solidFill>
                  <a:srgbClr val="0070C0"/>
                </a:solidFill>
              </a:rPr>
              <a:t>2</a:t>
            </a:r>
            <a:r>
              <a:rPr lang="vi-VN" sz="2800" dirty="0">
                <a:solidFill>
                  <a:srgbClr val="0070C0"/>
                </a:solidFill>
              </a:rPr>
              <a:t> của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vi-VN" sz="2800" dirty="0">
                <a:solidFill>
                  <a:srgbClr val="0070C0"/>
                </a:solidFill>
                <a:hlinkClick r:id="rId6" tooltip="Ludwig van Beethoven"/>
              </a:rPr>
              <a:t> </a:t>
            </a:r>
            <a:r>
              <a:rPr lang="vi-VN" sz="2800" dirty="0" smtClean="0">
                <a:solidFill>
                  <a:srgbClr val="0070C0"/>
                </a:solidFill>
                <a:hlinkClick r:id="rId6" tooltip="Ludwig van Beethoven"/>
              </a:rPr>
              <a:t>Beethoven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vào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năm</a:t>
            </a:r>
            <a:r>
              <a:rPr lang="en-US" sz="2800" dirty="0" smtClean="0">
                <a:solidFill>
                  <a:srgbClr val="0070C0"/>
                </a:solidFill>
              </a:rPr>
              <a:t> 1801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14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584" y="786027"/>
            <a:ext cx="5819048" cy="39829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52689" y="5990341"/>
            <a:ext cx="90173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66"/>
                </a:solidFill>
              </a:rPr>
              <a:t>Hỏi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giai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điệu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bản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Sonat</a:t>
            </a:r>
            <a:r>
              <a:rPr lang="en-US" sz="2800" dirty="0" smtClean="0">
                <a:solidFill>
                  <a:srgbClr val="000066"/>
                </a:solidFill>
              </a:rPr>
              <a:t>- </a:t>
            </a:r>
            <a:r>
              <a:rPr lang="en-US" sz="2800" dirty="0" err="1" smtClean="0">
                <a:solidFill>
                  <a:srgbClr val="000066"/>
                </a:solidFill>
              </a:rPr>
              <a:t>Ánh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trăng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có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giai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điệu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như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thế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nào</a:t>
            </a:r>
            <a:r>
              <a:rPr lang="en-US" sz="2800" dirty="0" smtClean="0">
                <a:solidFill>
                  <a:srgbClr val="000066"/>
                </a:solidFill>
              </a:rPr>
              <a:t>, </a:t>
            </a:r>
            <a:r>
              <a:rPr lang="en-US" sz="2800" dirty="0" err="1" smtClean="0">
                <a:solidFill>
                  <a:srgbClr val="000066"/>
                </a:solidFill>
              </a:rPr>
              <a:t>tốc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độ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của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bài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nhanh</a:t>
            </a:r>
            <a:r>
              <a:rPr lang="en-US" sz="2800" dirty="0" smtClean="0">
                <a:solidFill>
                  <a:srgbClr val="000066"/>
                </a:solidFill>
              </a:rPr>
              <a:t> hay </a:t>
            </a:r>
            <a:r>
              <a:rPr lang="en-US" sz="2800" dirty="0" err="1" smtClean="0">
                <a:solidFill>
                  <a:srgbClr val="000066"/>
                </a:solidFill>
              </a:rPr>
              <a:t>chậm</a:t>
            </a:r>
            <a:r>
              <a:rPr lang="en-US" sz="2800" dirty="0" smtClean="0">
                <a:solidFill>
                  <a:srgbClr val="000066"/>
                </a:solidFill>
              </a:rPr>
              <a:t>…HS </a:t>
            </a:r>
            <a:r>
              <a:rPr lang="en-US" sz="2800" dirty="0" err="1" smtClean="0">
                <a:solidFill>
                  <a:srgbClr val="000066"/>
                </a:solidFill>
              </a:rPr>
              <a:t>nghe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lại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lần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nữa</a:t>
            </a:r>
            <a:endParaRPr lang="en-US" sz="2800" dirty="0">
              <a:solidFill>
                <a:srgbClr val="000066"/>
              </a:solidFill>
            </a:endParaRPr>
          </a:p>
        </p:txBody>
      </p:sp>
      <p:pic>
        <p:nvPicPr>
          <p:cNvPr id="6" name="Sonate Ánh Trăng-Adagio sostenuto-Moonlight Sonate-L.V.Beethoven for Piano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8523" y="422616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14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Pyr1">
            <a:hlinkClick r:id="rId2" action="ppaction://hlinksldjump"/>
          </p:cNvPr>
          <p:cNvSpPr>
            <a:spLocks noEditPoints="1" noChangeArrowheads="1"/>
          </p:cNvSpPr>
          <p:nvPr/>
        </p:nvSpPr>
        <p:spPr bwMode="auto">
          <a:xfrm>
            <a:off x="4923692" y="4266030"/>
            <a:ext cx="2504050" cy="877912"/>
          </a:xfrm>
          <a:custGeom>
            <a:avLst/>
            <a:gdLst>
              <a:gd name="T0" fmla="*/ 1080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  <a:gd name="T6" fmla="*/ 5400 w 21600"/>
              <a:gd name="T7" fmla="*/ 11800 h 21600"/>
              <a:gd name="T8" fmla="*/ 16200 w 21600"/>
              <a:gd name="T9" fmla="*/ 20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T6" t="T7" r="T8" b="T9"/>
            <a:pathLst>
              <a:path w="21600" h="2160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10800" y="0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0000FF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endParaRPr lang="en-US" sz="2800" b="1"/>
          </a:p>
        </p:txBody>
      </p:sp>
      <p:sp>
        <p:nvSpPr>
          <p:cNvPr id="98308" name="Pyr3">
            <a:hlinkClick r:id="rId3" action="ppaction://hlinksldjump"/>
          </p:cNvPr>
          <p:cNvSpPr>
            <a:spLocks noEditPoints="1" noChangeArrowheads="1"/>
          </p:cNvSpPr>
          <p:nvPr/>
        </p:nvSpPr>
        <p:spPr bwMode="auto">
          <a:xfrm>
            <a:off x="4276578" y="5133391"/>
            <a:ext cx="3784210" cy="845479"/>
          </a:xfrm>
          <a:custGeom>
            <a:avLst/>
            <a:gdLst>
              <a:gd name="T0" fmla="*/ 3768 w 21600"/>
              <a:gd name="T1" fmla="*/ 0 h 21600"/>
              <a:gd name="T2" fmla="*/ 17831 w 21600"/>
              <a:gd name="T3" fmla="*/ 0 h 21600"/>
              <a:gd name="T4" fmla="*/ 21600 w 21600"/>
              <a:gd name="T5" fmla="*/ 21600 h 21600"/>
              <a:gd name="T6" fmla="*/ 0 w 21600"/>
              <a:gd name="T7" fmla="*/ 21600 h 21600"/>
              <a:gd name="T8" fmla="*/ 5287 w 21600"/>
              <a:gd name="T9" fmla="*/ 500 h 21600"/>
              <a:gd name="T10" fmla="*/ 16312 w 21600"/>
              <a:gd name="T11" fmla="*/ 21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3768" y="0"/>
                </a:moveTo>
                <a:lnTo>
                  <a:pt x="17831" y="0"/>
                </a:lnTo>
                <a:lnTo>
                  <a:pt x="21600" y="21600"/>
                </a:lnTo>
                <a:lnTo>
                  <a:pt x="0" y="21600"/>
                </a:lnTo>
                <a:lnTo>
                  <a:pt x="3768" y="0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0099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ctr"/>
            <a:endParaRPr lang="en-US" sz="2800" b="1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309" name="Pyr4">
            <a:hlinkClick r:id="rId4" action="ppaction://hlinksldjump"/>
          </p:cNvPr>
          <p:cNvSpPr>
            <a:spLocks noEditPoints="1" noChangeArrowheads="1"/>
          </p:cNvSpPr>
          <p:nvPr/>
        </p:nvSpPr>
        <p:spPr bwMode="auto">
          <a:xfrm>
            <a:off x="3617053" y="5978870"/>
            <a:ext cx="5161094" cy="802931"/>
          </a:xfrm>
          <a:custGeom>
            <a:avLst/>
            <a:gdLst>
              <a:gd name="T0" fmla="*/ 2793 w 21600"/>
              <a:gd name="T1" fmla="*/ 0 h 21600"/>
              <a:gd name="T2" fmla="*/ 18806 w 21600"/>
              <a:gd name="T3" fmla="*/ 0 h 21600"/>
              <a:gd name="T4" fmla="*/ 21600 w 21600"/>
              <a:gd name="T5" fmla="*/ 21600 h 21600"/>
              <a:gd name="T6" fmla="*/ 0 w 21600"/>
              <a:gd name="T7" fmla="*/ 21600 h 21600"/>
              <a:gd name="T8" fmla="*/ 3287 w 21600"/>
              <a:gd name="T9" fmla="*/ 500 h 21600"/>
              <a:gd name="T10" fmla="*/ 17312 w 21600"/>
              <a:gd name="T11" fmla="*/ 21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2793" y="0"/>
                </a:moveTo>
                <a:lnTo>
                  <a:pt x="18806" y="0"/>
                </a:lnTo>
                <a:lnTo>
                  <a:pt x="21600" y="21600"/>
                </a:lnTo>
                <a:lnTo>
                  <a:pt x="0" y="21600"/>
                </a:lnTo>
                <a:lnTo>
                  <a:pt x="2793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CC33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ctr"/>
            <a:endParaRPr lang="en-US" sz="2800" b="1">
              <a:solidFill>
                <a:srgbClr val="0099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311" name="WordArt 7"/>
          <p:cNvSpPr>
            <a:spLocks noChangeArrowheads="1" noChangeShapeType="1" noTextEdit="1"/>
          </p:cNvSpPr>
          <p:nvPr/>
        </p:nvSpPr>
        <p:spPr bwMode="auto">
          <a:xfrm>
            <a:off x="6041879" y="4443048"/>
            <a:ext cx="3048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/>
                <a:cs typeface="Times New Roman" panose="02020603050405020304"/>
              </a:rPr>
              <a:t>1</a:t>
            </a:r>
            <a:endParaRPr lang="en-US" sz="3600" b="1" kern="10" dirty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98312" name="WordArt 8"/>
          <p:cNvSpPr>
            <a:spLocks noChangeArrowheads="1" noChangeShapeType="1" noTextEdit="1"/>
          </p:cNvSpPr>
          <p:nvPr/>
        </p:nvSpPr>
        <p:spPr bwMode="auto">
          <a:xfrm>
            <a:off x="5977793" y="5320956"/>
            <a:ext cx="3048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/>
                <a:cs typeface="Times New Roman" panose="02020603050405020304"/>
              </a:rPr>
              <a:t>2</a:t>
            </a:r>
            <a:endParaRPr lang="en-US" sz="3600" b="1" kern="10" dirty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98314" name="WordArt 10"/>
          <p:cNvSpPr>
            <a:spLocks noChangeArrowheads="1" noChangeShapeType="1" noTextEdit="1"/>
          </p:cNvSpPr>
          <p:nvPr/>
        </p:nvSpPr>
        <p:spPr bwMode="auto">
          <a:xfrm>
            <a:off x="5892800" y="5181601"/>
            <a:ext cx="3048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b="1" kern="10" dirty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98315" name="WordArt 11"/>
          <p:cNvSpPr>
            <a:spLocks noChangeArrowheads="1" noChangeShapeType="1" noTextEdit="1"/>
          </p:cNvSpPr>
          <p:nvPr/>
        </p:nvSpPr>
        <p:spPr bwMode="auto">
          <a:xfrm>
            <a:off x="6001630" y="6127722"/>
            <a:ext cx="3048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/>
                <a:cs typeface="Times New Roman" panose="02020603050405020304"/>
              </a:rPr>
              <a:t>3</a:t>
            </a:r>
            <a:endParaRPr lang="en-US" sz="3600" b="1" kern="10" dirty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2233" y="1260789"/>
            <a:ext cx="86597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1: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Bét-tô-ven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nhạc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sĩ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nước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nào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3320" name="Picture 8" descr="C:\Users\Administrator\Desktop\hinh nen dep pp\TOG TRO CHOI\dap-an-bat-chu-gg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974" y="3081996"/>
            <a:ext cx="2686931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29"/>
          <p:cNvGrpSpPr/>
          <p:nvPr/>
        </p:nvGrpSpPr>
        <p:grpSpPr bwMode="auto">
          <a:xfrm>
            <a:off x="6041366" y="6253382"/>
            <a:ext cx="5914289" cy="571500"/>
            <a:chOff x="2832" y="3792"/>
            <a:chExt cx="2610" cy="360"/>
          </a:xfrm>
        </p:grpSpPr>
        <p:pic>
          <p:nvPicPr>
            <p:cNvPr id="11" name="Picture 23" descr="NOTESTA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24" descr="NOTESTA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25" descr="NOTESTA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26" descr="NOTESTA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8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27" descr="NOTESTA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28" descr="NOTESTA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0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00485" y="2879111"/>
            <a:ext cx="73046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Đáp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án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1: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Bét-tô-ven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nhạc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sĩ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nước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Đức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4338" name="Picture 2" descr="C:\Users\Administrator\Desktop\hinh nen dep pp\TOG TRO CHOI\ve trop cho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770" y="4399498"/>
            <a:ext cx="6539214" cy="256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9"/>
          <p:cNvGrpSpPr/>
          <p:nvPr/>
        </p:nvGrpSpPr>
        <p:grpSpPr bwMode="auto">
          <a:xfrm>
            <a:off x="6041366" y="6253382"/>
            <a:ext cx="5914289" cy="571500"/>
            <a:chOff x="2832" y="3792"/>
            <a:chExt cx="2610" cy="360"/>
          </a:xfrm>
        </p:grpSpPr>
        <p:pic>
          <p:nvPicPr>
            <p:cNvPr id="5" name="Picture 23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4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5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26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8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7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28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0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Rectangle 2"/>
          <p:cNvSpPr/>
          <p:nvPr/>
        </p:nvSpPr>
        <p:spPr>
          <a:xfrm>
            <a:off x="1740085" y="1262967"/>
            <a:ext cx="82577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4: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sĩ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Bét-tô-ven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năm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mất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năm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2" name="Picture 8" descr="C:\Users\Administrator\Desktop\hinh nen dep pp\TOG TRO CHOI\dap-an-bat-chu-gg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974" y="3081996"/>
            <a:ext cx="2686931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9"/>
          <p:cNvGrpSpPr/>
          <p:nvPr/>
        </p:nvGrpSpPr>
        <p:grpSpPr bwMode="auto">
          <a:xfrm>
            <a:off x="6041366" y="6253382"/>
            <a:ext cx="5914289" cy="571500"/>
            <a:chOff x="2832" y="3792"/>
            <a:chExt cx="2610" cy="360"/>
          </a:xfrm>
        </p:grpSpPr>
        <p:pic>
          <p:nvPicPr>
            <p:cNvPr id="5" name="Picture 23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4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5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26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8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7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28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0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3377952" y="2428407"/>
            <a:ext cx="54361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Đáp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án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câu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2: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Ông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sinh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1770-1827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3" name="Picture 2" descr="C:\Users\Administrator\Desktop\hinh nen dep pp\TOG TRO CHOI\ve trop cho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770" y="4628272"/>
            <a:ext cx="6750230" cy="2336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9"/>
          <p:cNvGrpSpPr/>
          <p:nvPr/>
        </p:nvGrpSpPr>
        <p:grpSpPr bwMode="auto">
          <a:xfrm>
            <a:off x="6041366" y="6253382"/>
            <a:ext cx="5914289" cy="571500"/>
            <a:chOff x="2832" y="3792"/>
            <a:chExt cx="2610" cy="360"/>
          </a:xfrm>
        </p:grpSpPr>
        <p:pic>
          <p:nvPicPr>
            <p:cNvPr id="5" name="Picture 23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4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5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26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8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7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28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0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1645181" y="1016943"/>
            <a:ext cx="84081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CÂU 3: </a:t>
            </a:r>
            <a:r>
              <a:rPr lang="en-US" sz="3600" b="1" dirty="0" err="1" smtClean="0">
                <a:solidFill>
                  <a:srgbClr val="FF0000"/>
                </a:solidFill>
              </a:rPr>
              <a:t>Bản</a:t>
            </a:r>
            <a:r>
              <a:rPr lang="en-US" sz="3600" b="1" dirty="0" smtClean="0">
                <a:solidFill>
                  <a:srgbClr val="FF0000"/>
                </a:solidFill>
              </a:rPr>
              <a:t> SONAT-ÁNH TRĂNG </a:t>
            </a:r>
            <a:r>
              <a:rPr lang="en-US" sz="3600" b="1" dirty="0" err="1" smtClean="0">
                <a:solidFill>
                  <a:srgbClr val="FF0000"/>
                </a:solidFill>
              </a:rPr>
              <a:t>sáng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tác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năm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nào</a:t>
            </a:r>
            <a:r>
              <a:rPr lang="en-US" sz="3600" b="1" dirty="0" smtClean="0">
                <a:solidFill>
                  <a:srgbClr val="FF0000"/>
                </a:solidFill>
              </a:rPr>
              <a:t>?</a:t>
            </a:r>
            <a:endParaRPr lang="en-US" sz="3600" b="1" dirty="0" smtClean="0">
              <a:solidFill>
                <a:srgbClr val="FF0000"/>
              </a:solidFill>
            </a:endParaRPr>
          </a:p>
          <a:p>
            <a:endParaRPr lang="en-US" sz="3600" dirty="0"/>
          </a:p>
          <a:p>
            <a:endParaRPr lang="en-US" dirty="0"/>
          </a:p>
        </p:txBody>
      </p:sp>
      <p:pic>
        <p:nvPicPr>
          <p:cNvPr id="15362" name="Picture 2" descr="C:\Users\Administrator\Desktop\hinh nen dep pp\TOG TRO CHOI\z2279680827944_e315611e441b70b9d7edd91493d9e23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144" y="2334169"/>
            <a:ext cx="1195391" cy="116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Administrator\Desktop\hinh nen dep pp\TOG TRO CHOI\z2279679538170_cadbf405542f2395c0979b57c1e6acd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780" y="3709913"/>
            <a:ext cx="1210756" cy="96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Administrator\Desktop\hinh nen dep pp\TOG TRO CHOI\z2279679535288_80462a457ed1b250b11513248e4b7eb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822" y="4965895"/>
            <a:ext cx="1248239" cy="1081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939512" y="2562382"/>
            <a:ext cx="1223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0066"/>
                </a:solidFill>
              </a:rPr>
              <a:t>1810</a:t>
            </a:r>
            <a:endParaRPr lang="en-US" sz="4000" b="1" dirty="0">
              <a:solidFill>
                <a:srgbClr val="000066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837659" y="3709913"/>
            <a:ext cx="1223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66"/>
                </a:solidFill>
              </a:rPr>
              <a:t>1801</a:t>
            </a:r>
            <a:endParaRPr lang="en-US" sz="4000" b="1" dirty="0">
              <a:solidFill>
                <a:srgbClr val="000066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837659" y="5152589"/>
            <a:ext cx="1223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66"/>
                </a:solidFill>
              </a:rPr>
              <a:t>1910</a:t>
            </a:r>
            <a:endParaRPr lang="en-US" sz="4000" b="1" dirty="0">
              <a:solidFill>
                <a:srgbClr val="000066"/>
              </a:solidFill>
            </a:endParaRPr>
          </a:p>
        </p:txBody>
      </p:sp>
      <p:pic>
        <p:nvPicPr>
          <p:cNvPr id="19" name="Picture 8" descr="C:\Users\Administrator\Desktop\hinh nen dep pp\TOG TRO CHOI\dap-an-bat-chu-gg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135" y="3402070"/>
            <a:ext cx="1507718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9"/>
          <p:cNvGrpSpPr/>
          <p:nvPr/>
        </p:nvGrpSpPr>
        <p:grpSpPr bwMode="auto">
          <a:xfrm>
            <a:off x="6041366" y="6253382"/>
            <a:ext cx="5914289" cy="571500"/>
            <a:chOff x="2832" y="3792"/>
            <a:chExt cx="2610" cy="360"/>
          </a:xfrm>
        </p:grpSpPr>
        <p:pic>
          <p:nvPicPr>
            <p:cNvPr id="5" name="Picture 23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4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5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26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8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7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28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0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3480746" y="2947112"/>
            <a:ext cx="3503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ĐÁP ÁN CÂU 3:</a:t>
            </a:r>
            <a:endParaRPr lang="en-US" dirty="0"/>
          </a:p>
        </p:txBody>
      </p:sp>
      <p:pic>
        <p:nvPicPr>
          <p:cNvPr id="15363" name="Picture 3" descr="C:\Users\Administrator\Desktop\hinh nen dep pp\TOG TRO CHOI\z2279679538170_cadbf405542f2395c0979b57c1e6acd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780" y="3709913"/>
            <a:ext cx="1210756" cy="96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5837659" y="3709913"/>
            <a:ext cx="1223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66"/>
                </a:solidFill>
              </a:rPr>
              <a:t>1801</a:t>
            </a:r>
            <a:endParaRPr lang="en-US" sz="4000" b="1" dirty="0">
              <a:solidFill>
                <a:srgbClr val="000066"/>
              </a:solidFill>
            </a:endParaRPr>
          </a:p>
        </p:txBody>
      </p:sp>
      <p:pic>
        <p:nvPicPr>
          <p:cNvPr id="16386" name="Picture 2" descr="C:\Users\Administrator\Desktop\hinh nen dep pp\TOG TRO CHOI\chuyen noi dug tiep theo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738" y="4529796"/>
            <a:ext cx="6635262" cy="2578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0235779">
            <a:off x="1161142" y="1799173"/>
            <a:ext cx="78957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smtClean="0">
                <a:solidFill>
                  <a:srgbClr val="FF0000"/>
                </a:solidFill>
              </a:rPr>
              <a:t>- </a:t>
            </a:r>
            <a:r>
              <a:rPr lang="en-US" sz="4000" b="1" i="1" smtClean="0">
                <a:solidFill>
                  <a:srgbClr val="FF0000"/>
                </a:solidFill>
              </a:rPr>
              <a:t>Củng cố, dặn dò, nêu giáo dục</a:t>
            </a:r>
            <a:endParaRPr lang="en-US" sz="4000" b="1" i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82148" y="638268"/>
            <a:ext cx="51471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FFFF00"/>
                </a:solidFill>
              </a:rPr>
              <a:t>CÂU 1: </a:t>
            </a:r>
            <a:r>
              <a:rPr lang="en-US" sz="2800" i="1" dirty="0" err="1" smtClean="0">
                <a:solidFill>
                  <a:srgbClr val="FFFF00"/>
                </a:solidFill>
              </a:rPr>
              <a:t>Em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xem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bức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tranh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đây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là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nơi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nào</a:t>
            </a:r>
            <a:r>
              <a:rPr lang="en-US" sz="2800" i="1" dirty="0" smtClean="0">
                <a:solidFill>
                  <a:srgbClr val="FFFF00"/>
                </a:solidFill>
              </a:rPr>
              <a:t>? </a:t>
            </a:r>
            <a:r>
              <a:rPr lang="en-US" sz="2800" i="1" dirty="0" err="1" smtClean="0">
                <a:solidFill>
                  <a:srgbClr val="FFFF00"/>
                </a:solidFill>
              </a:rPr>
              <a:t>Em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từng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đến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đây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chưa</a:t>
            </a:r>
            <a:endParaRPr lang="en-US" sz="2800" i="1" dirty="0">
              <a:solidFill>
                <a:srgbClr val="FFFF00"/>
              </a:solidFill>
            </a:endParaRPr>
          </a:p>
        </p:txBody>
      </p:sp>
      <p:pic>
        <p:nvPicPr>
          <p:cNvPr id="6" name="Picture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3187" y="1980367"/>
            <a:ext cx="1547446" cy="133666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15" y="638268"/>
            <a:ext cx="4563021" cy="450869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20148599">
            <a:off x="3952721" y="1832806"/>
            <a:ext cx="6633482" cy="1200329"/>
          </a:xfrm>
          <a:prstGeom prst="rect">
            <a:avLst/>
          </a:prstGeom>
        </p:spPr>
        <p:txBody>
          <a:bodyPr wrap="square">
            <a:prstTxWarp prst="textWave1">
              <a:avLst/>
            </a:prstTxWarp>
            <a:spAutoFit/>
          </a:bodyPr>
          <a:lstStyle/>
          <a:p>
            <a:r>
              <a:rPr lang="en-US" sz="3600" b="1" i="1">
                <a:solidFill>
                  <a:srgbClr val="FF0000"/>
                </a:solidFill>
              </a:rPr>
              <a:t>Chúc thầy cô mạnh khỏe, các bạn HS chăm ngoan học giỏi</a:t>
            </a:r>
            <a:endParaRPr lang="en-US" sz="3600" b="1" i="1">
              <a:solidFill>
                <a:srgbClr val="FF0000"/>
              </a:solidFill>
            </a:endParaRPr>
          </a:p>
        </p:txBody>
      </p:sp>
      <p:pic>
        <p:nvPicPr>
          <p:cNvPr id="3" name="NHAC KET THU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88147" y="478418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8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0903" y="0"/>
            <a:ext cx="303335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4253" y="0"/>
            <a:ext cx="2836509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0762" y="0"/>
            <a:ext cx="303335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4394" y="1190103"/>
            <a:ext cx="26300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</a:rPr>
              <a:t>Đáp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án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c</a:t>
            </a:r>
            <a:r>
              <a:rPr lang="en-US" sz="2800" dirty="0" err="1" smtClean="0">
                <a:solidFill>
                  <a:schemeClr val="bg1"/>
                </a:solidFill>
              </a:rPr>
              <a:t>âu</a:t>
            </a:r>
            <a:r>
              <a:rPr lang="en-US" sz="2800" dirty="0" smtClean="0">
                <a:solidFill>
                  <a:schemeClr val="bg1"/>
                </a:solidFill>
              </a:rPr>
              <a:t> 1: </a:t>
            </a:r>
            <a:r>
              <a:rPr lang="en-US" sz="2800" dirty="0" err="1" smtClean="0">
                <a:solidFill>
                  <a:schemeClr val="bg1"/>
                </a:solidFill>
              </a:rPr>
              <a:t>Là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nhà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Thờ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0" y="3064994"/>
            <a:ext cx="3390900" cy="1359308"/>
          </a:xfrm>
          <a:prstGeom prst="rect">
            <a:avLst/>
          </a:prstGeom>
        </p:spPr>
      </p:pic>
      <p:pic>
        <p:nvPicPr>
          <p:cNvPr id="11" name="Picture 2" descr="C:\Users\Administrator\Desktop\tr CHUA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744648"/>
            <a:ext cx="2256503" cy="1766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0092" y="2627482"/>
            <a:ext cx="1146820" cy="13366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92838" y="638268"/>
            <a:ext cx="5388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FFFF00"/>
                </a:solidFill>
              </a:rPr>
              <a:t>CÂU 1: </a:t>
            </a:r>
            <a:r>
              <a:rPr lang="en-US" sz="2800" i="1" dirty="0" err="1" smtClean="0">
                <a:solidFill>
                  <a:srgbClr val="FFFF00"/>
                </a:solidFill>
              </a:rPr>
              <a:t>Em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xem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bức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tranh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đây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là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gì</a:t>
            </a:r>
            <a:r>
              <a:rPr lang="en-US" sz="2800" i="1" dirty="0" smtClean="0">
                <a:solidFill>
                  <a:srgbClr val="FFFF00"/>
                </a:solidFill>
              </a:rPr>
              <a:t>?</a:t>
            </a:r>
            <a:endParaRPr lang="en-US" sz="2800" i="1" dirty="0">
              <a:solidFill>
                <a:srgbClr val="FFFF00"/>
              </a:solidFill>
            </a:endParaRPr>
          </a:p>
        </p:txBody>
      </p:sp>
      <p:pic>
        <p:nvPicPr>
          <p:cNvPr id="3075" name="Picture 3" descr="C:\Users\Administrator\Desktop\ban nha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738" y="638268"/>
            <a:ext cx="4571999" cy="4735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4253" y="0"/>
            <a:ext cx="2836509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0762" y="0"/>
            <a:ext cx="303335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20079314">
            <a:off x="1507932" y="868891"/>
            <a:ext cx="43018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Đáp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án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câu</a:t>
            </a:r>
            <a:r>
              <a:rPr lang="en-US" sz="3200" dirty="0" smtClean="0">
                <a:solidFill>
                  <a:schemeClr val="bg1"/>
                </a:solidFill>
              </a:rPr>
              <a:t> 2: </a:t>
            </a:r>
            <a:r>
              <a:rPr lang="en-US" sz="3200" dirty="0" err="1" smtClean="0">
                <a:solidFill>
                  <a:schemeClr val="bg1"/>
                </a:solidFill>
              </a:rPr>
              <a:t>Bản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nhạc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nước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ngoài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901" y="3094491"/>
            <a:ext cx="3390900" cy="1359308"/>
          </a:xfrm>
          <a:prstGeom prst="rect">
            <a:avLst/>
          </a:prstGeom>
        </p:spPr>
      </p:pic>
      <p:pic>
        <p:nvPicPr>
          <p:cNvPr id="6" name="Picture 2" descr="C:\Users\Administrator\Desktop\tr CHUA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084354"/>
            <a:ext cx="4291576" cy="242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27077" y="854952"/>
            <a:ext cx="57255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FFFF00"/>
                </a:solidFill>
              </a:rPr>
              <a:t>CÂU 3 </a:t>
            </a:r>
            <a:r>
              <a:rPr lang="en-US" sz="2800" i="1" dirty="0" err="1" smtClean="0">
                <a:solidFill>
                  <a:srgbClr val="FFFF00"/>
                </a:solidFill>
              </a:rPr>
              <a:t>Em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hãy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cho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biết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đây</a:t>
            </a:r>
            <a:r>
              <a:rPr lang="en-US" sz="2800" i="1" dirty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là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đàn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gì</a:t>
            </a:r>
            <a:r>
              <a:rPr lang="en-US" sz="2800" i="1" dirty="0" smtClean="0">
                <a:solidFill>
                  <a:srgbClr val="FFFF00"/>
                </a:solidFill>
              </a:rPr>
              <a:t>: 1 </a:t>
            </a:r>
            <a:r>
              <a:rPr lang="en-US" sz="2800" i="1" dirty="0" err="1" smtClean="0">
                <a:solidFill>
                  <a:srgbClr val="FFFF00"/>
                </a:solidFill>
              </a:rPr>
              <a:t>đàn</a:t>
            </a:r>
            <a:r>
              <a:rPr lang="en-US" sz="2800" i="1" dirty="0" smtClean="0">
                <a:solidFill>
                  <a:srgbClr val="FFFF00"/>
                </a:solidFill>
              </a:rPr>
              <a:t> organ, </a:t>
            </a:r>
            <a:r>
              <a:rPr lang="en-US" sz="2800" i="1" dirty="0" err="1" smtClean="0">
                <a:solidFill>
                  <a:srgbClr val="FFFF00"/>
                </a:solidFill>
              </a:rPr>
              <a:t>đàn</a:t>
            </a:r>
            <a:r>
              <a:rPr lang="en-US" sz="2800" i="1" dirty="0" smtClean="0">
                <a:solidFill>
                  <a:srgbClr val="FFFF00"/>
                </a:solidFill>
              </a:rPr>
              <a:t> Piano, 3 </a:t>
            </a:r>
            <a:r>
              <a:rPr lang="en-US" sz="2800" i="1" dirty="0" err="1" smtClean="0">
                <a:solidFill>
                  <a:srgbClr val="FFFF00"/>
                </a:solidFill>
              </a:rPr>
              <a:t>đàn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guita</a:t>
            </a:r>
            <a:endParaRPr lang="en-US" sz="2800" i="1" dirty="0">
              <a:solidFill>
                <a:srgbClr val="FFFF00"/>
              </a:solidFill>
            </a:endParaRPr>
          </a:p>
        </p:txBody>
      </p:sp>
      <p:pic>
        <p:nvPicPr>
          <p:cNvPr id="6" name="Picture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3144" y="2711887"/>
            <a:ext cx="1273429" cy="1336665"/>
          </a:xfrm>
          <a:prstGeom prst="rect">
            <a:avLst/>
          </a:prstGeom>
        </p:spPr>
      </p:pic>
      <p:pic>
        <p:nvPicPr>
          <p:cNvPr id="7170" name="Picture 2" descr="Giá đàn piano Yamaha ở việt nam và các nước trong khu vự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14" y="552497"/>
            <a:ext cx="4219477" cy="488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0762" y="0"/>
            <a:ext cx="303335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997614" y="1542188"/>
            <a:ext cx="55145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</a:rPr>
              <a:t>Câu</a:t>
            </a:r>
            <a:r>
              <a:rPr lang="en-US" sz="3200" dirty="0" smtClean="0">
                <a:solidFill>
                  <a:schemeClr val="bg1"/>
                </a:solidFill>
              </a:rPr>
              <a:t> 3: </a:t>
            </a:r>
            <a:r>
              <a:rPr lang="en-US" sz="3200" dirty="0" err="1" smtClean="0">
                <a:solidFill>
                  <a:schemeClr val="bg1"/>
                </a:solidFill>
              </a:rPr>
              <a:t>Đàn</a:t>
            </a:r>
            <a:r>
              <a:rPr lang="en-US" sz="3200" dirty="0" smtClean="0">
                <a:solidFill>
                  <a:schemeClr val="bg1"/>
                </a:solidFill>
              </a:rPr>
              <a:t> Piano, </a:t>
            </a:r>
            <a:r>
              <a:rPr lang="en-US" sz="3200" dirty="0" err="1" smtClean="0">
                <a:solidFill>
                  <a:schemeClr val="bg1"/>
                </a:solidFill>
              </a:rPr>
              <a:t>lớp</a:t>
            </a:r>
            <a:r>
              <a:rPr lang="en-US" sz="3200" dirty="0" smtClean="0">
                <a:solidFill>
                  <a:schemeClr val="bg1"/>
                </a:solidFill>
              </a:rPr>
              <a:t> ta </a:t>
            </a:r>
            <a:r>
              <a:rPr lang="en-US" sz="3200" dirty="0" err="1" smtClean="0">
                <a:solidFill>
                  <a:schemeClr val="bg1"/>
                </a:solidFill>
              </a:rPr>
              <a:t>có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bạn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nào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được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đi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học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đàn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nào</a:t>
            </a:r>
            <a:r>
              <a:rPr lang="en-US" sz="3200" dirty="0" smtClean="0">
                <a:solidFill>
                  <a:schemeClr val="bg1"/>
                </a:solidFill>
              </a:rPr>
              <a:t> ?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075" y="0"/>
            <a:ext cx="3390900" cy="1359308"/>
          </a:xfrm>
          <a:prstGeom prst="rect">
            <a:avLst/>
          </a:prstGeom>
        </p:spPr>
      </p:pic>
      <p:pic>
        <p:nvPicPr>
          <p:cNvPr id="6" name="Picture 2" descr="C:\Users\Administrator\Desktop\tr CHUA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084354"/>
            <a:ext cx="4291576" cy="242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06608" y="744127"/>
            <a:ext cx="50784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FFFF00"/>
                </a:solidFill>
              </a:rPr>
              <a:t>CÂU 4: </a:t>
            </a:r>
            <a:r>
              <a:rPr lang="en-US" sz="2800" i="1" dirty="0" err="1" smtClean="0">
                <a:solidFill>
                  <a:srgbClr val="FFFF00"/>
                </a:solidFill>
              </a:rPr>
              <a:t>Đây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là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mặt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trăng</a:t>
            </a:r>
            <a:r>
              <a:rPr lang="en-US" sz="2800" i="1" dirty="0" smtClean="0">
                <a:solidFill>
                  <a:srgbClr val="FFFF00"/>
                </a:solidFill>
              </a:rPr>
              <a:t> hay </a:t>
            </a:r>
            <a:r>
              <a:rPr lang="en-US" sz="2800" i="1" dirty="0" err="1" smtClean="0">
                <a:solidFill>
                  <a:srgbClr val="FFFF00"/>
                </a:solidFill>
              </a:rPr>
              <a:t>mặt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trời</a:t>
            </a:r>
            <a:r>
              <a:rPr lang="en-US" sz="2800" i="1" dirty="0" smtClean="0">
                <a:solidFill>
                  <a:srgbClr val="FFFF00"/>
                </a:solidFill>
              </a:rPr>
              <a:t>? </a:t>
            </a:r>
            <a:r>
              <a:rPr lang="en-US" sz="2800" i="1" dirty="0" err="1" smtClean="0">
                <a:solidFill>
                  <a:srgbClr val="FFFF00"/>
                </a:solidFill>
              </a:rPr>
              <a:t>Tại</a:t>
            </a:r>
            <a:r>
              <a:rPr lang="en-US" sz="2800" i="1" dirty="0" smtClean="0">
                <a:solidFill>
                  <a:srgbClr val="FFFF00"/>
                </a:solidFill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</a:rPr>
              <a:t>sao</a:t>
            </a:r>
            <a:r>
              <a:rPr lang="en-US" sz="2800" i="1" dirty="0" smtClean="0">
                <a:solidFill>
                  <a:srgbClr val="FFFF00"/>
                </a:solidFill>
              </a:rPr>
              <a:t>?</a:t>
            </a:r>
            <a:endParaRPr lang="en-US" sz="2800" i="1" dirty="0">
              <a:solidFill>
                <a:srgbClr val="FFFF00"/>
              </a:solidFill>
            </a:endParaRPr>
          </a:p>
        </p:txBody>
      </p:sp>
      <p:pic>
        <p:nvPicPr>
          <p:cNvPr id="6" name="Picture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805" y="2514940"/>
            <a:ext cx="1442241" cy="1336665"/>
          </a:xfrm>
          <a:prstGeom prst="rect">
            <a:avLst/>
          </a:prstGeom>
        </p:spPr>
      </p:pic>
      <p:pic>
        <p:nvPicPr>
          <p:cNvPr id="4099" name="Picture 3" descr="C:\Users\Administrator\Desktop\tranh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30" y="513324"/>
            <a:ext cx="4783301" cy="470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2079</Words>
  <Application>WPS Presentation</Application>
  <PresentationFormat>Custom</PresentationFormat>
  <Paragraphs>128</Paragraphs>
  <Slides>30</Slides>
  <Notes>7</Notes>
  <HiddenSlides>0</HiddenSlides>
  <MMClips>8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44" baseType="lpstr">
      <vt:lpstr>Arial</vt:lpstr>
      <vt:lpstr>SimSun</vt:lpstr>
      <vt:lpstr>Wingdings</vt:lpstr>
      <vt:lpstr>Times New Roman</vt:lpstr>
      <vt:lpstr>Calibri</vt:lpstr>
      <vt:lpstr>Microsoft YaHei</vt:lpstr>
      <vt:lpstr>Arial Unicode MS</vt:lpstr>
      <vt:lpstr>Calibri Light</vt:lpstr>
      <vt:lpstr>.VnTime</vt:lpstr>
      <vt:lpstr>.VnArial</vt:lpstr>
      <vt:lpstr>.VnArialH</vt:lpstr>
      <vt:lpstr>Arial Black</vt:lpstr>
      <vt:lpstr>Times New Roman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492</cp:revision>
  <dcterms:created xsi:type="dcterms:W3CDTF">2020-08-30T12:35:00Z</dcterms:created>
  <dcterms:modified xsi:type="dcterms:W3CDTF">2021-08-30T00:23:06Z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00EAFF7D9C124825817EA34C4E30F4FB</vt:lpwstr>
  </property>
  <property fmtid="{D5CDD505-2E9C-101B-9397-08002B2CF9AE}" pid="3" name="KSOProductBuildVer">
    <vt:lpwstr>1033-11.2.0.10265</vt:lpwstr>
  </property>
</Properties>
</file>