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</p:sldMasterIdLst>
  <p:notesMasterIdLst>
    <p:notesMasterId r:id="rId18"/>
  </p:notesMasterIdLst>
  <p:sldIdLst>
    <p:sldId id="367" r:id="rId8"/>
    <p:sldId id="379" r:id="rId9"/>
    <p:sldId id="395" r:id="rId10"/>
    <p:sldId id="352" r:id="rId11"/>
    <p:sldId id="353" r:id="rId12"/>
    <p:sldId id="358" r:id="rId13"/>
    <p:sldId id="371" r:id="rId14"/>
    <p:sldId id="380" r:id="rId15"/>
    <p:sldId id="381" r:id="rId16"/>
    <p:sldId id="372" r:id="rId17"/>
    <p:sldId id="373" r:id="rId19"/>
    <p:sldId id="377" r:id="rId20"/>
    <p:sldId id="378" r:id="rId21"/>
    <p:sldId id="382" r:id="rId22"/>
    <p:sldId id="360" r:id="rId23"/>
    <p:sldId id="361" r:id="rId24"/>
    <p:sldId id="362" r:id="rId25"/>
    <p:sldId id="363" r:id="rId26"/>
    <p:sldId id="364" r:id="rId27"/>
    <p:sldId id="365" r:id="rId28"/>
    <p:sldId id="368" r:id="rId29"/>
    <p:sldId id="369" r:id="rId30"/>
    <p:sldId id="383" r:id="rId31"/>
    <p:sldId id="384" r:id="rId32"/>
    <p:sldId id="385" r:id="rId33"/>
    <p:sldId id="386" r:id="rId34"/>
    <p:sldId id="387" r:id="rId35"/>
    <p:sldId id="388" r:id="rId36"/>
    <p:sldId id="389" r:id="rId37"/>
    <p:sldId id="390" r:id="rId38"/>
    <p:sldId id="391" r:id="rId39"/>
    <p:sldId id="392" r:id="rId40"/>
    <p:sldId id="393" r:id="rId41"/>
    <p:sldId id="394" r:id="rId42"/>
    <p:sldId id="366" r:id="rId43"/>
    <p:sldId id="291" r:id="rId44"/>
  </p:sldIdLst>
  <p:sldSz cx="12192000" cy="6858000"/>
  <p:notesSz cx="6858000" cy="9144000"/>
  <p:embeddedFontLst>
    <p:embeddedFont>
      <p:font typeface=".VnTime" panose="020B7200000000000000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alibri Light" panose="020F0302020204030204" charset="0"/>
      <p:regular r:id="rId56"/>
      <p:italic r:id="rId57"/>
    </p:embeddedFont>
    <p:embeddedFont>
      <p:font typeface="Arial Black" panose="020B0A04020102020204"/>
      <p:bold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86323" autoAdjust="0"/>
  </p:normalViewPr>
  <p:slideViewPr>
    <p:cSldViewPr snapToGrid="0">
      <p:cViewPr varScale="1">
        <p:scale>
          <a:sx n="105" d="100"/>
          <a:sy n="105" d="100"/>
        </p:scale>
        <p:origin x="-39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8" Type="http://schemas.openxmlformats.org/officeDocument/2006/relationships/font" Target="fonts/font11.fntdata"/><Relationship Id="rId57" Type="http://schemas.openxmlformats.org/officeDocument/2006/relationships/font" Target="fonts/font10.fntdata"/><Relationship Id="rId56" Type="http://schemas.openxmlformats.org/officeDocument/2006/relationships/font" Target="fonts/font9.fntdata"/><Relationship Id="rId55" Type="http://schemas.openxmlformats.org/officeDocument/2006/relationships/font" Target="fonts/font8.fntdata"/><Relationship Id="rId54" Type="http://schemas.openxmlformats.org/officeDocument/2006/relationships/font" Target="fonts/font7.fntdata"/><Relationship Id="rId53" Type="http://schemas.openxmlformats.org/officeDocument/2006/relationships/font" Target="fonts/font6.fntdata"/><Relationship Id="rId52" Type="http://schemas.openxmlformats.org/officeDocument/2006/relationships/font" Target="fonts/font5.fntdata"/><Relationship Id="rId51" Type="http://schemas.openxmlformats.org/officeDocument/2006/relationships/font" Target="fonts/font4.fntdata"/><Relationship Id="rId50" Type="http://schemas.openxmlformats.org/officeDocument/2006/relationships/font" Target="fonts/font3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2.fntdata"/><Relationship Id="rId48" Type="http://schemas.openxmlformats.org/officeDocument/2006/relationships/font" Target="fonts/font1.fntdata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0" Type="http://schemas.openxmlformats.org/officeDocument/2006/relationships/slide" Target="slides/slide32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D28D-354F-46EC-B388-144B73AD7E9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FAF4-2E16-4405-82FA-737CCF3528D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36AA-D57E-404A-A0EF-654C2F2C3C07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CB10-AE67-4ED9-900E-13E284562E0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51400-E276-4DEE-BCB9-FC87F7A75C7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E42B1-5077-44EE-8CB7-3C0658C7C34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3DC9-4E59-4442-ADF4-E0572852122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4A74-74B3-4EDD-8618-09C9525EA589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ABCCF-FD12-404E-ADA4-3688A16C8CF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F0BA4-39A1-4A08-9D4B-107CD5476391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7CBD2-2FE2-422A-B571-756B5D29515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D5068E-C558-46EF-BF7C-F2C879F664F9}" type="slidenum">
              <a:rPr lang="en-US">
                <a:solidFill>
                  <a:prstClr val="black">
                    <a:tint val="75000"/>
                  </a:prstClr>
                </a:solidFill>
                <a:latin typeface=".VnTime" panose="020B7200000000000000" pitchFamily="34" charset="0"/>
              </a:rPr>
            </a:fld>
            <a:endParaRPr lang="en-US">
              <a:solidFill>
                <a:prstClr val="black">
                  <a:tint val="75000"/>
                </a:prstClr>
              </a:solidFill>
              <a:latin typeface=".VnTime" panose="020B7200000000000000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7.png"/><Relationship Id="rId6" Type="http://schemas.microsoft.com/office/2007/relationships/media" Target="../media/media4.mp3"/><Relationship Id="rId5" Type="http://schemas.openxmlformats.org/officeDocument/2006/relationships/audio" Target="../media/media4.mp3"/><Relationship Id="rId4" Type="http://schemas.openxmlformats.org/officeDocument/2006/relationships/image" Target="../media/image16.GIF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9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16.GIF"/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microsoft.com/office/2007/relationships/media" Target="../media/media6.mp4"/><Relationship Id="rId4" Type="http://schemas.openxmlformats.org/officeDocument/2006/relationships/video" Target="../media/media6.mp4"/><Relationship Id="rId3" Type="http://schemas.openxmlformats.org/officeDocument/2006/relationships/image" Target="../media/image16.GIF"/><Relationship Id="rId2" Type="http://schemas.openxmlformats.org/officeDocument/2006/relationships/image" Target="../media/image14.png"/><Relationship Id="rId1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microsoft.com/office/2007/relationships/media" Target="../media/media7.mp3"/><Relationship Id="rId4" Type="http://schemas.openxmlformats.org/officeDocument/2006/relationships/audio" Target="../media/media7.mp3"/><Relationship Id="rId3" Type="http://schemas.openxmlformats.org/officeDocument/2006/relationships/image" Target="../media/image16.GIF"/><Relationship Id="rId2" Type="http://schemas.openxmlformats.org/officeDocument/2006/relationships/image" Target="../media/image14.png"/><Relationship Id="rId1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15.png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slide" Target="slide16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6" Type="http://schemas.openxmlformats.org/officeDocument/2006/relationships/image" Target="../media/image28.png"/><Relationship Id="rId5" Type="http://schemas.openxmlformats.org/officeDocument/2006/relationships/slide" Target="slide18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6" Type="http://schemas.openxmlformats.org/officeDocument/2006/relationships/image" Target="../media/image28.png"/><Relationship Id="rId5" Type="http://schemas.openxmlformats.org/officeDocument/2006/relationships/slide" Target="slide20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GIF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8.png"/><Relationship Id="rId7" Type="http://schemas.openxmlformats.org/officeDocument/2006/relationships/slide" Target="slide22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26.png"/><Relationship Id="rId2" Type="http://schemas.openxmlformats.org/officeDocument/2006/relationships/image" Target="../media/image32.jpeg"/><Relationship Id="rId1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6.xml"/><Relationship Id="rId6" Type="http://schemas.openxmlformats.org/officeDocument/2006/relationships/hyperlink" Target="https://vi.wikipedia.org/wiki/Ludwig_van_Beethoven" TargetMode="External"/><Relationship Id="rId5" Type="http://schemas.openxmlformats.org/officeDocument/2006/relationships/hyperlink" Target="https://vi.wikipedia.org/wiki/Sonata" TargetMode="External"/><Relationship Id="rId4" Type="http://schemas.openxmlformats.org/officeDocument/2006/relationships/image" Target="../media/image43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6.xml"/><Relationship Id="rId5" Type="http://schemas.openxmlformats.org/officeDocument/2006/relationships/image" Target="../media/image43.png"/><Relationship Id="rId4" Type="http://schemas.microsoft.com/office/2007/relationships/media" Target="../media/media8.mp3"/><Relationship Id="rId3" Type="http://schemas.openxmlformats.org/officeDocument/2006/relationships/audio" Target="../media/media8.mp3"/><Relationship Id="rId2" Type="http://schemas.openxmlformats.org/officeDocument/2006/relationships/image" Target="../media/image44.png"/><Relationship Id="rId1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1.xml"/><Relationship Id="rId4" Type="http://schemas.openxmlformats.org/officeDocument/2006/relationships/slide" Target="slide33.xml"/><Relationship Id="rId3" Type="http://schemas.openxmlformats.org/officeDocument/2006/relationships/slide" Target="slide31.xml"/><Relationship Id="rId2" Type="http://schemas.openxmlformats.org/officeDocument/2006/relationships/slide" Target="slide29.xml"/><Relationship Id="rId1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1.xml"/><Relationship Id="rId4" Type="http://schemas.openxmlformats.org/officeDocument/2006/relationships/image" Target="../media/image47.GIF"/><Relationship Id="rId3" Type="http://schemas.openxmlformats.org/officeDocument/2006/relationships/image" Target="../media/image28.png"/><Relationship Id="rId2" Type="http://schemas.openxmlformats.org/officeDocument/2006/relationships/slide" Target="slide30.xml"/><Relationship Id="rId1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48.png"/><Relationship Id="rId2" Type="http://schemas.openxmlformats.org/officeDocument/2006/relationships/slide" Target="slide28.xml"/><Relationship Id="rId1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51.xml"/><Relationship Id="rId4" Type="http://schemas.openxmlformats.org/officeDocument/2006/relationships/image" Target="../media/image28.png"/><Relationship Id="rId3" Type="http://schemas.openxmlformats.org/officeDocument/2006/relationships/slide" Target="slide32.xml"/><Relationship Id="rId2" Type="http://schemas.openxmlformats.org/officeDocument/2006/relationships/image" Target="../media/image47.GIF"/><Relationship Id="rId1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51.xml"/><Relationship Id="rId4" Type="http://schemas.openxmlformats.org/officeDocument/2006/relationships/image" Target="../media/image48.png"/><Relationship Id="rId3" Type="http://schemas.openxmlformats.org/officeDocument/2006/relationships/slide" Target="slide28.xml"/><Relationship Id="rId2" Type="http://schemas.openxmlformats.org/officeDocument/2006/relationships/image" Target="../media/image47.GIF"/><Relationship Id="rId1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51.xml"/><Relationship Id="rId7" Type="http://schemas.openxmlformats.org/officeDocument/2006/relationships/image" Target="../media/image28.png"/><Relationship Id="rId6" Type="http://schemas.openxmlformats.org/officeDocument/2006/relationships/slide" Target="slide3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3" Type="http://schemas.openxmlformats.org/officeDocument/2006/relationships/image" Target="../media/image49.jpeg"/><Relationship Id="rId2" Type="http://schemas.openxmlformats.org/officeDocument/2006/relationships/image" Target="../media/image47.GIF"/><Relationship Id="rId1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51.xml"/><Relationship Id="rId5" Type="http://schemas.openxmlformats.org/officeDocument/2006/relationships/image" Target="../media/image52.png"/><Relationship Id="rId4" Type="http://schemas.openxmlformats.org/officeDocument/2006/relationships/slide" Target="slide35.xml"/><Relationship Id="rId3" Type="http://schemas.openxmlformats.org/officeDocument/2006/relationships/image" Target="../media/image50.jpeg"/><Relationship Id="rId2" Type="http://schemas.openxmlformats.org/officeDocument/2006/relationships/image" Target="../media/image47.GIF"/><Relationship Id="rId1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microsoft.com/office/2007/relationships/media" Target="../media/media9.mp3"/><Relationship Id="rId2" Type="http://schemas.openxmlformats.org/officeDocument/2006/relationships/audio" Target="../media/media9.mp3"/><Relationship Id="rId1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9.pn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 Ram Sam Sam - Song for kids - Dance Song for kid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7856" y="377537"/>
            <a:ext cx="7038109" cy="3598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01151" y="5508140"/>
            <a:ext cx="5749639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ĐỘNG THEO VIDEO BÀI ARAM-SAM-SAM.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09367" y="-7184"/>
            <a:ext cx="3082636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</a:rPr>
              <a:t>KHỞI ĐỘNG</a:t>
            </a:r>
            <a:endParaRPr lang="en-US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-9463"/>
            <a:ext cx="7319963" cy="6858000"/>
          </a:xfrm>
          <a:prstGeom prst="rect">
            <a:avLst/>
          </a:prstGeom>
        </p:spPr>
      </p:pic>
      <p:pic>
        <p:nvPicPr>
          <p:cNvPr id="5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1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04391" y="-20788"/>
            <a:ext cx="559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Ôn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Tập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Đọc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Nhạc</a:t>
            </a:r>
            <a:r>
              <a:rPr lang="en-US" sz="3200" b="1" dirty="0" smtClean="0">
                <a:solidFill>
                  <a:srgbClr val="000066"/>
                </a:solidFill>
              </a:rPr>
              <a:t>: TĐN </a:t>
            </a:r>
            <a:r>
              <a:rPr lang="en-US" sz="3200" b="1" dirty="0" err="1" smtClean="0">
                <a:solidFill>
                  <a:srgbClr val="000066"/>
                </a:solidFill>
              </a:rPr>
              <a:t>số</a:t>
            </a:r>
            <a:r>
              <a:rPr lang="en-US" sz="3200" b="1" dirty="0" smtClean="0">
                <a:solidFill>
                  <a:srgbClr val="000066"/>
                </a:solidFill>
              </a:rPr>
              <a:t> 8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4301" y="577161"/>
            <a:ext cx="60373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 chia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¾.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1" y="2343159"/>
            <a:ext cx="6557963" cy="451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21079" y="1675356"/>
            <a:ext cx="2586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MÂY CHIỀU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2312435"/>
            <a:ext cx="244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Vừa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phải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 err="1" smtClean="0">
                <a:solidFill>
                  <a:prstClr val="black"/>
                </a:solidFill>
              </a:rPr>
              <a:t>nhịp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nhàng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" y="3792026"/>
            <a:ext cx="92868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CÂU 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14300" y="5780787"/>
            <a:ext cx="7715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CÂU 2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427" y="979526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E VAN NHO TRG X B'truog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78627" y="5540514"/>
            <a:ext cx="609600" cy="6096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580719" y="1934987"/>
            <a:ext cx="55559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prstClr val="white"/>
                </a:solidFill>
              </a:rPr>
              <a:t>GÕ THEO TIẾT TẤU </a:t>
            </a:r>
            <a:endParaRPr lang="en-US" sz="54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44795" y="6256117"/>
            <a:ext cx="6591869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Hoạt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động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thực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hành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,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luyện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tập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: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34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-9463"/>
            <a:ext cx="731996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537817">
            <a:off x="-1852" y="673608"/>
            <a:ext cx="71580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-</a:t>
            </a:r>
            <a:r>
              <a:rPr lang="en-US" sz="5400" b="1" dirty="0" err="1">
                <a:solidFill>
                  <a:srgbClr val="FF0000"/>
                </a:solidFill>
              </a:rPr>
              <a:t>L</a:t>
            </a:r>
            <a:r>
              <a:rPr lang="en-US" sz="5400" b="1" dirty="0" err="1" smtClean="0">
                <a:solidFill>
                  <a:srgbClr val="FF0000"/>
                </a:solidFill>
              </a:rPr>
              <a:t>uyện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cao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độ</a:t>
            </a:r>
            <a:r>
              <a:rPr lang="en-US" sz="5400" b="1" dirty="0" smtClean="0">
                <a:solidFill>
                  <a:srgbClr val="FF0000"/>
                </a:solidFill>
              </a:rPr>
              <a:t>- </a:t>
            </a:r>
            <a:r>
              <a:rPr lang="en-US" sz="5400" b="1" dirty="0" err="1" smtClean="0">
                <a:solidFill>
                  <a:srgbClr val="FF0000"/>
                </a:solidFill>
              </a:rPr>
              <a:t>gọi</a:t>
            </a:r>
            <a:r>
              <a:rPr lang="en-US" sz="5400" b="1" dirty="0" smtClean="0">
                <a:solidFill>
                  <a:srgbClr val="FF0000"/>
                </a:solidFill>
              </a:rPr>
              <a:t> 1,2 </a:t>
            </a:r>
            <a:r>
              <a:rPr lang="en-US" sz="5400" b="1" dirty="0" err="1" smtClean="0">
                <a:solidFill>
                  <a:srgbClr val="FF0000"/>
                </a:solidFill>
              </a:rPr>
              <a:t>bạn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gõ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ôn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lại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tấu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E:\TOG DU LIEU TRG HOC\TH\LOP 5\TDN VA LCD\8TDN8 LCD\ANH LCD 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628909"/>
            <a:ext cx="6757988" cy="421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1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5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CD DEN DRMFSLSD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6319" y="9411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32" y="-9463"/>
            <a:ext cx="6848473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1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5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8591" y="20160"/>
            <a:ext cx="9122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Ôn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cả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bài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với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các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hình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thức</a:t>
            </a:r>
            <a:r>
              <a:rPr lang="en-US" sz="3200" b="1" dirty="0" smtClean="0">
                <a:solidFill>
                  <a:srgbClr val="000066"/>
                </a:solidFill>
              </a:rPr>
              <a:t>: </a:t>
            </a:r>
            <a:r>
              <a:rPr lang="en-US" sz="3200" b="1" dirty="0" err="1" smtClean="0">
                <a:solidFill>
                  <a:srgbClr val="000066"/>
                </a:solidFill>
              </a:rPr>
              <a:t>Lớp</a:t>
            </a:r>
            <a:r>
              <a:rPr lang="en-US" sz="3200" b="1" dirty="0" smtClean="0">
                <a:solidFill>
                  <a:srgbClr val="000066"/>
                </a:solidFill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</a:rPr>
              <a:t>tổ</a:t>
            </a:r>
            <a:r>
              <a:rPr lang="en-US" sz="3200" b="1" dirty="0" smtClean="0">
                <a:solidFill>
                  <a:srgbClr val="000066"/>
                </a:solidFill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</a:rPr>
              <a:t>cá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nhân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2" name="MP4 TDN SO 8 MAY CHIEU 00_00_02-00_00_30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593" y="828678"/>
            <a:ext cx="5800727" cy="6019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463"/>
            <a:ext cx="12306299" cy="6858000"/>
          </a:xfrm>
          <a:prstGeom prst="rect">
            <a:avLst/>
          </a:prstGeom>
        </p:spPr>
      </p:pic>
      <p:pic>
        <p:nvPicPr>
          <p:cNvPr id="8" name="Picture 2" descr="C:\Users\Administrator\Desktop\hinh nen dep pp\TRE D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58499" y="10"/>
            <a:ext cx="1447800" cy="63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istrator\Desktop\hinh nen dep pp\ah dog\CON CHIM NHO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5" y="452499"/>
            <a:ext cx="1150144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8680" y="138153"/>
            <a:ext cx="56530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                      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4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4800" b="1" i="1" dirty="0" smtClean="0">
                <a:solidFill>
                  <a:srgbClr val="000066"/>
                </a:solidFill>
              </a:rPr>
              <a:t> 1:</a:t>
            </a:r>
            <a:r>
              <a:rPr lang="en-US" sz="4800" i="1" dirty="0" smtClean="0">
                <a:solidFill>
                  <a:srgbClr val="FF0000"/>
                </a:solidFill>
              </a:rPr>
              <a:t> </a:t>
            </a:r>
            <a:r>
              <a:rPr lang="en-US" sz="4800" i="1" dirty="0" err="1" smtClean="0">
                <a:solidFill>
                  <a:srgbClr val="FF0000"/>
                </a:solidFill>
              </a:rPr>
              <a:t>Đọc</a:t>
            </a:r>
            <a:r>
              <a:rPr lang="en-US" sz="4800" i="1" dirty="0" smtClean="0">
                <a:solidFill>
                  <a:srgbClr val="FF0000"/>
                </a:solidFill>
              </a:rPr>
              <a:t> </a:t>
            </a:r>
            <a:r>
              <a:rPr lang="en-US" sz="4800" i="1" dirty="0" err="1" smtClean="0">
                <a:solidFill>
                  <a:srgbClr val="FF0000"/>
                </a:solidFill>
              </a:rPr>
              <a:t>nhạc</a:t>
            </a:r>
            <a:endParaRPr lang="en-US" sz="4800" i="1" dirty="0" smtClean="0">
              <a:solidFill>
                <a:srgbClr val="FF0000"/>
              </a:solidFill>
            </a:endParaRPr>
          </a:p>
          <a:p>
            <a:r>
              <a:rPr lang="en-US" sz="4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4800" b="1" i="1" dirty="0" smtClean="0">
                <a:solidFill>
                  <a:srgbClr val="000066"/>
                </a:solidFill>
              </a:rPr>
              <a:t> 2: </a:t>
            </a:r>
            <a:r>
              <a:rPr lang="en-US" sz="4800" i="1" dirty="0" err="1" smtClean="0">
                <a:solidFill>
                  <a:srgbClr val="FF0000"/>
                </a:solidFill>
              </a:rPr>
              <a:t>nghép</a:t>
            </a:r>
            <a:r>
              <a:rPr lang="en-US" sz="4800" i="1" dirty="0" smtClean="0">
                <a:solidFill>
                  <a:srgbClr val="FF0000"/>
                </a:solidFill>
              </a:rPr>
              <a:t> </a:t>
            </a:r>
            <a:r>
              <a:rPr lang="en-US" sz="4800" i="1" dirty="0" err="1" smtClean="0">
                <a:solidFill>
                  <a:srgbClr val="FF0000"/>
                </a:solidFill>
              </a:rPr>
              <a:t>lời</a:t>
            </a:r>
            <a:r>
              <a:rPr lang="en-US" sz="4800" i="1" dirty="0" smtClean="0">
                <a:solidFill>
                  <a:srgbClr val="FF0000"/>
                </a:solidFill>
              </a:rPr>
              <a:t> (</a:t>
            </a:r>
            <a:r>
              <a:rPr lang="en-US" sz="4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4800" i="1" dirty="0" smtClean="0">
                <a:solidFill>
                  <a:srgbClr val="FF0000"/>
                </a:solidFill>
              </a:rPr>
              <a:t> </a:t>
            </a:r>
            <a:r>
              <a:rPr lang="en-US" sz="4800" i="1" dirty="0" err="1" smtClean="0">
                <a:solidFill>
                  <a:srgbClr val="FF0000"/>
                </a:solidFill>
              </a:rPr>
              <a:t>lại</a:t>
            </a:r>
            <a:r>
              <a:rPr lang="en-US" sz="4800" i="1" dirty="0" smtClean="0">
                <a:solidFill>
                  <a:srgbClr val="FF0000"/>
                </a:solidFill>
              </a:rPr>
              <a:t>)</a:t>
            </a:r>
            <a:endParaRPr lang="en-US" sz="4800" i="1" dirty="0">
              <a:solidFill>
                <a:srgbClr val="FF0000"/>
              </a:solidFill>
            </a:endParaRPr>
          </a:p>
        </p:txBody>
      </p:sp>
      <p:pic>
        <p:nvPicPr>
          <p:cNvPr id="5" name="CA BAI TDN MAY CHIE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051" y="42957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9081" y="4511040"/>
            <a:ext cx="4502307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nhạc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ngép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hợp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gõ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đệm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thep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phách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cụ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Songloan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8" t="30295" r="20947" b="41603"/>
          <a:stretch>
            <a:fillRect/>
          </a:stretch>
        </p:blipFill>
        <p:spPr bwMode="auto">
          <a:xfrm>
            <a:off x="0" y="548640"/>
            <a:ext cx="12192000" cy="382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801" y="2299653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410" y="2320290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057" y="2240280"/>
            <a:ext cx="5921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81" y="231965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830" y="2274570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774" y="2240280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99" y="231965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47" y="231965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961" y="2299653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919" y="2320290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59" y="228695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801" y="228695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779" y="379571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19" y="379571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18" y="3777297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7" y="3777297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714" y="379571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667" y="382523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194" y="382523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773" y="3825234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94" y="3754110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919" y="3805869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59" y="379571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334" y="3795711"/>
            <a:ext cx="592119" cy="3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13" y="4353719"/>
            <a:ext cx="1436915" cy="1204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733" y="4353719"/>
            <a:ext cx="1537155" cy="1204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349" y="4252119"/>
            <a:ext cx="1398815" cy="1204118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99" y="185059"/>
            <a:ext cx="2329543" cy="1629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60349" y="3882787"/>
            <a:ext cx="188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RÊ ĐEN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015" y="3882792"/>
            <a:ext cx="189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PHA TRÒN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124" y="3882792"/>
            <a:ext cx="163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 SOL ĐEN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05567" y="5825579"/>
            <a:ext cx="7616372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</a:rPr>
              <a:t>Trò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chơi</a:t>
            </a:r>
            <a:r>
              <a:rPr lang="en-US" sz="2800" b="1" i="1" dirty="0">
                <a:solidFill>
                  <a:srgbClr val="FF0000"/>
                </a:solidFill>
              </a:rPr>
              <a:t>: </a:t>
            </a:r>
            <a:r>
              <a:rPr lang="en-US" sz="2800" b="1" i="1" dirty="0" err="1">
                <a:solidFill>
                  <a:srgbClr val="FF0000"/>
                </a:solidFill>
              </a:rPr>
              <a:t>Xem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nốt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nhạc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trên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khuông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nhạc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đọc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tên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hình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nốt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nhạc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và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tên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nốt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631" y="2286192"/>
            <a:ext cx="3208564" cy="13582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251"/>
            <a:ext cx="4057521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 smtClean="0">
                <a:latin typeface="Times New Roman" panose="02020603050405020304"/>
                <a:ea typeface="Times New Roman" panose="02020603050405020304"/>
              </a:rPr>
              <a:t>Vận</a:t>
            </a:r>
            <a:r>
              <a:rPr lang="en-US" sz="3600" b="1" dirty="0" smtClean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 smtClean="0">
                <a:latin typeface="Times New Roman" panose="02020603050405020304"/>
                <a:ea typeface="Times New Roman" panose="02020603050405020304"/>
              </a:rPr>
              <a:t>dụng-sáng</a:t>
            </a:r>
            <a:r>
              <a:rPr lang="en-US" sz="3600" b="1" dirty="0" smtClean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 smtClean="0">
                <a:latin typeface="Times New Roman" panose="02020603050405020304"/>
                <a:ea typeface="Times New Roman" panose="02020603050405020304"/>
              </a:rPr>
              <a:t>tạo</a:t>
            </a:r>
            <a:r>
              <a:rPr lang="en-US" sz="3600" b="1" dirty="0" smtClean="0">
                <a:latin typeface="Times New Roman" panose="02020603050405020304"/>
                <a:ea typeface="Times New Roman" panose="02020603050405020304"/>
              </a:rPr>
              <a:t>: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15" y="4353719"/>
            <a:ext cx="2463800" cy="12041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74123" y="3768946"/>
            <a:ext cx="3487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smtClean="0">
                <a:solidFill>
                  <a:srgbClr val="0070C0"/>
                </a:solidFill>
              </a:rPr>
              <a:t>NỐT  SOL ĐEN</a:t>
            </a:r>
            <a:endParaRPr lang="en-US" sz="3200" b="1" i="1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631" y="2286192"/>
            <a:ext cx="3208564" cy="1358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13" y="4353719"/>
            <a:ext cx="1436915" cy="1204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733" y="4353719"/>
            <a:ext cx="1537155" cy="1204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349" y="4252119"/>
            <a:ext cx="1398815" cy="1204118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99" y="185059"/>
            <a:ext cx="2329543" cy="1629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60349" y="3882792"/>
            <a:ext cx="188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LA TRẮNG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9366" y="3882792"/>
            <a:ext cx="163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LA ĐƠN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124" y="3882792"/>
            <a:ext cx="163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 RÊ TRÒN</a:t>
            </a:r>
            <a:endParaRPr lang="en-US" b="1" i="1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437" y="1915896"/>
            <a:ext cx="3797753" cy="1966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733" y="4353719"/>
            <a:ext cx="1537155" cy="12041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89366" y="3882792"/>
            <a:ext cx="163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NỐT LA ĐƠN</a:t>
            </a:r>
            <a:endParaRPr lang="en-US" b="1" i="1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437" y="1915896"/>
            <a:ext cx="3797753" cy="1966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13" y="4353719"/>
            <a:ext cx="1436915" cy="1204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733" y="4353719"/>
            <a:ext cx="1537155" cy="1204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349" y="4252119"/>
            <a:ext cx="1398815" cy="1204118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99" y="185059"/>
            <a:ext cx="2329543" cy="1629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05491" y="3841570"/>
            <a:ext cx="1887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DẤU LẶNG ĐEN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7333" y="3896740"/>
            <a:ext cx="189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DẤU LẶNG ĐƠN</a:t>
            </a:r>
            <a:endParaRPr lang="en-US" b="1" i="1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4521" y="3882792"/>
            <a:ext cx="2255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smtClean="0">
                <a:solidFill>
                  <a:srgbClr val="0070C0"/>
                </a:solidFill>
              </a:rPr>
              <a:t>DẤU LẶNG TRẮNG</a:t>
            </a:r>
            <a:endParaRPr lang="en-US" b="1" i="1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8173" y="2348087"/>
            <a:ext cx="3628571" cy="917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2021-03-22_154251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31" y="1925792"/>
            <a:ext cx="5608495" cy="482534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  <a:headEnd/>
            <a:tailEnd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224" y="1925792"/>
            <a:ext cx="5392881" cy="4825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6260" y="269516"/>
            <a:ext cx="12025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TĐN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06057" y="3735049"/>
            <a:ext cx="433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DẤU LẶNG ĐEN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6" y="2348087"/>
            <a:ext cx="4630057" cy="1207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931" y="4203704"/>
            <a:ext cx="2088697" cy="138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346" y="4115188"/>
            <a:ext cx="2088697" cy="1383162"/>
          </a:xfrm>
          <a:prstGeom prst="rect">
            <a:avLst/>
          </a:prstGeom>
        </p:spPr>
      </p:pic>
      <p:pic>
        <p:nvPicPr>
          <p:cNvPr id="1028" name="Picture 4" descr="C:\Users\Administrator\Desktop\khuong-nhac-01-acemus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928" y="2102056"/>
            <a:ext cx="5514109" cy="162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885" y="4228270"/>
            <a:ext cx="1436915" cy="12041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5385" y="4204710"/>
            <a:ext cx="1537155" cy="1204118"/>
          </a:xfrm>
          <a:prstGeom prst="rect">
            <a:avLst/>
          </a:prstGeom>
        </p:spPr>
      </p:pic>
      <p:pic>
        <p:nvPicPr>
          <p:cNvPr id="1029" name="Picture 5" descr="C:\Users\Administrator\Desktop\TRAG R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968" y="2365913"/>
            <a:ext cx="553777" cy="94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99" y="185059"/>
            <a:ext cx="2329543" cy="1629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istrator\Desktop\khuong-nhac-01-acemus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928" y="2102056"/>
            <a:ext cx="5514109" cy="162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385" y="4204710"/>
            <a:ext cx="1537155" cy="1204118"/>
          </a:xfrm>
          <a:prstGeom prst="rect">
            <a:avLst/>
          </a:prstGeom>
        </p:spPr>
      </p:pic>
      <p:pic>
        <p:nvPicPr>
          <p:cNvPr id="1029" name="Picture 5" descr="C:\Users\Administrator\Desktop\TRAG RO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968" y="2365913"/>
            <a:ext cx="553777" cy="94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106057" y="3735048"/>
            <a:ext cx="4339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NỐT SOL CHẤM RÔI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istrator\Desktop\tr CHU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84354"/>
            <a:ext cx="4291576" cy="24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72534" y="424489"/>
            <a:ext cx="83815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solidFill>
                  <a:prstClr val="white"/>
                </a:solidFill>
              </a:rPr>
              <a:t>2. NỘI DUNG NGHE NHẠC</a:t>
            </a:r>
            <a:endParaRPr lang="en-US" sz="6000" b="1" i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2009">
            <a:off x="7465825" y="1397239"/>
            <a:ext cx="3567563" cy="25245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4062" y="2474966"/>
            <a:ext cx="51909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BÐt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-t«-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ven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lµ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sü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thiªn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tµi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ng­êi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øc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sinh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n¨m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1770 vµ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mÊt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n¨m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1827. ¤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®­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îc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®¸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gi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¸ lµ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mét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nh÷ng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sü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xuÊt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s¾c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nhÊt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lÞch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sö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©m nh¹c </a:t>
            </a:r>
            <a:r>
              <a:rPr lang="en-US" sz="2400" dirty="0" err="1">
                <a:solidFill>
                  <a:srgbClr val="FFFF00"/>
                </a:solidFill>
                <a:latin typeface=".VnTime" panose="020B7200000000000000" pitchFamily="34" charset="0"/>
              </a:rPr>
              <a:t>thÕ</a:t>
            </a:r>
            <a:r>
              <a:rPr lang="en-US" sz="2400" dirty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giíi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.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Bản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SONAT ÁNH TRĂNG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là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một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trong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rất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nhiều</a:t>
            </a:r>
            <a:r>
              <a:rPr lang="en-US" sz="2400" dirty="0" smtClean="0">
                <a:solidFill>
                  <a:srgbClr val="FFFF00"/>
                </a:solidFill>
                <a:latin typeface=".VnTime" panose="020B7200000000000000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anose="020B7200000000000000" pitchFamily="34" charset="0"/>
              </a:rPr>
              <a:t>t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endParaRPr lang="en-US" sz="2400" dirty="0">
              <a:solidFill>
                <a:srgbClr val="FFFF00"/>
              </a:solidFill>
              <a:latin typeface=".VnTime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9250" y="20810"/>
            <a:ext cx="315308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HĐ TÌM HIỂU-KHÁM PHÁ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istrator\Desktop\nuoc duc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358" y="604471"/>
            <a:ext cx="3934263" cy="22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istrator\Desktop\nuoc duc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831" y="2999944"/>
            <a:ext cx="3915508" cy="24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dministrator\Desktop\ban đo đú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97" y="604911"/>
            <a:ext cx="3362179" cy="452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63177" y="5994628"/>
            <a:ext cx="479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prstClr val="black"/>
                </a:solidFill>
              </a:rPr>
              <a:t>- </a:t>
            </a:r>
            <a:r>
              <a:rPr lang="en-US" sz="3200" i="1" dirty="0" err="1" smtClean="0">
                <a:solidFill>
                  <a:prstClr val="black"/>
                </a:solidFill>
              </a:rPr>
              <a:t>Giới</a:t>
            </a:r>
            <a:r>
              <a:rPr lang="en-US" sz="3200" i="1" dirty="0" smtClean="0">
                <a:solidFill>
                  <a:prstClr val="black"/>
                </a:solidFill>
              </a:rPr>
              <a:t> </a:t>
            </a:r>
            <a:r>
              <a:rPr lang="en-US" sz="3200" i="1" dirty="0" err="1" smtClean="0">
                <a:solidFill>
                  <a:prstClr val="black"/>
                </a:solidFill>
              </a:rPr>
              <a:t>thiệu</a:t>
            </a:r>
            <a:r>
              <a:rPr lang="en-US" sz="3200" i="1" dirty="0" smtClean="0">
                <a:solidFill>
                  <a:prstClr val="black"/>
                </a:solidFill>
              </a:rPr>
              <a:t> </a:t>
            </a:r>
            <a:r>
              <a:rPr lang="en-US" sz="3200" i="1" dirty="0" err="1" smtClean="0">
                <a:solidFill>
                  <a:prstClr val="black"/>
                </a:solidFill>
              </a:rPr>
              <a:t>về</a:t>
            </a:r>
            <a:r>
              <a:rPr lang="en-US" sz="3200" i="1" dirty="0" smtClean="0">
                <a:solidFill>
                  <a:prstClr val="black"/>
                </a:solidFill>
              </a:rPr>
              <a:t> </a:t>
            </a:r>
            <a:r>
              <a:rPr lang="en-US" sz="3200" i="1" dirty="0" err="1" smtClean="0">
                <a:solidFill>
                  <a:prstClr val="black"/>
                </a:solidFill>
              </a:rPr>
              <a:t>nước</a:t>
            </a:r>
            <a:r>
              <a:rPr lang="en-US" sz="3200" i="1" dirty="0" smtClean="0">
                <a:solidFill>
                  <a:prstClr val="black"/>
                </a:solidFill>
              </a:rPr>
              <a:t> ĐỨC</a:t>
            </a:r>
            <a:endParaRPr lang="en-US" sz="3200" i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7950158" y="24804"/>
            <a:ext cx="4143375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spc="720" dirty="0" smtClean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/>
              </a:rPr>
              <a:t>SÔ-NÁT </a:t>
            </a:r>
            <a:r>
              <a:rPr lang="en-US" sz="3600" kern="10" spc="720" dirty="0">
                <a:solidFill>
                  <a:srgbClr val="000066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/>
              </a:rPr>
              <a:t>ÁNH TRĂNG</a:t>
            </a:r>
            <a:endParaRPr lang="en-US" sz="3600" kern="10" spc="720" dirty="0">
              <a:solidFill>
                <a:srgbClr val="000066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 Black" panose="020B0A0402010202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3662" y="1165842"/>
            <a:ext cx="2189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smtClean="0">
                <a:solidFill>
                  <a:srgbClr val="000066"/>
                </a:solidFill>
              </a:rPr>
              <a:t>BÉT-TÔ-VEN</a:t>
            </a:r>
            <a:endParaRPr lang="en-US" sz="2400" b="1" i="1" u="sng" dirty="0">
              <a:solidFill>
                <a:srgbClr val="000066"/>
              </a:solidFill>
            </a:endParaRPr>
          </a:p>
        </p:txBody>
      </p:sp>
      <p:pic>
        <p:nvPicPr>
          <p:cNvPr id="11" name="Sonate Ánh Trăng-Adagio sostenuto-Moonlight Sonate-L.V.Beethoven for Pian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259" y="913972"/>
            <a:ext cx="609600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003" y="6060318"/>
            <a:ext cx="3741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- </a:t>
            </a:r>
            <a:r>
              <a:rPr lang="en-US" sz="4400" dirty="0" err="1" smtClean="0">
                <a:solidFill>
                  <a:prstClr val="black"/>
                </a:solidFill>
              </a:rPr>
              <a:t>Hs</a:t>
            </a:r>
            <a:r>
              <a:rPr lang="en-US" sz="4400" dirty="0" smtClean="0">
                <a:solidFill>
                  <a:prstClr val="black"/>
                </a:solidFill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</a:rPr>
              <a:t>nghe</a:t>
            </a:r>
            <a:r>
              <a:rPr lang="en-US" sz="4400" dirty="0" smtClean="0">
                <a:solidFill>
                  <a:prstClr val="black"/>
                </a:solidFill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</a:rPr>
              <a:t>nhạc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017395" y="4006209"/>
            <a:ext cx="30761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Bản </a:t>
            </a:r>
            <a:r>
              <a:rPr lang="vi-VN" sz="2800" dirty="0">
                <a:solidFill>
                  <a:srgbClr val="0070C0"/>
                </a:solidFill>
                <a:hlinkClick r:id="rId5" tooltip="Sonata"/>
              </a:rPr>
              <a:t>sonata</a:t>
            </a:r>
            <a:r>
              <a:rPr lang="en-US" sz="2800" b="1" u="sng" dirty="0">
                <a:solidFill>
                  <a:srgbClr val="0070C0"/>
                </a:solidFill>
              </a:rPr>
              <a:t>-ÁNH TRĂNG</a:t>
            </a:r>
            <a:r>
              <a:rPr lang="vi-VN" sz="2800" dirty="0">
                <a:solidFill>
                  <a:srgbClr val="0070C0"/>
                </a:solidFill>
              </a:rPr>
              <a:t> viết cho đàn </a:t>
            </a:r>
            <a:r>
              <a:rPr lang="en-US" sz="2800" b="1" u="sng" dirty="0">
                <a:solidFill>
                  <a:srgbClr val="0070C0"/>
                </a:solidFill>
              </a:rPr>
              <a:t>PIANO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số 14 op. 27 No. </a:t>
            </a:r>
            <a:r>
              <a:rPr lang="vi-VN" sz="2800" dirty="0" smtClean="0">
                <a:solidFill>
                  <a:srgbClr val="0070C0"/>
                </a:solidFill>
              </a:rPr>
              <a:t>2</a:t>
            </a:r>
            <a:r>
              <a:rPr lang="vi-VN" sz="2800" dirty="0">
                <a:solidFill>
                  <a:srgbClr val="0070C0"/>
                </a:solidFill>
              </a:rPr>
              <a:t> của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  <a:hlinkClick r:id="rId6" tooltip="Ludwig van Beethoven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hlinkClick r:id="rId6" tooltip="Ludwig van Beethoven"/>
              </a:rPr>
              <a:t>Beethoven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vào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năm</a:t>
            </a:r>
            <a:r>
              <a:rPr lang="en-US" sz="2800" dirty="0" smtClean="0">
                <a:solidFill>
                  <a:srgbClr val="0070C0"/>
                </a:solidFill>
              </a:rPr>
              <a:t> 1801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339" y="43794"/>
            <a:ext cx="315308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HĐ THỰC HÀNH -LUYỆN TẬP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584" y="786027"/>
            <a:ext cx="5819048" cy="398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2695" y="5990351"/>
            <a:ext cx="90173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66"/>
                </a:solidFill>
              </a:rPr>
              <a:t>Hỏi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giai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điệu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bản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Sonat</a:t>
            </a:r>
            <a:r>
              <a:rPr lang="en-US" sz="2800" dirty="0" smtClean="0">
                <a:solidFill>
                  <a:srgbClr val="000066"/>
                </a:solidFill>
              </a:rPr>
              <a:t>- </a:t>
            </a:r>
            <a:r>
              <a:rPr lang="en-US" sz="2800" dirty="0" err="1" smtClean="0">
                <a:solidFill>
                  <a:srgbClr val="000066"/>
                </a:solidFill>
              </a:rPr>
              <a:t>Ánh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trăng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có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giai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điệu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như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thế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nào</a:t>
            </a:r>
            <a:r>
              <a:rPr lang="en-US" sz="2800" dirty="0" smtClean="0">
                <a:solidFill>
                  <a:srgbClr val="000066"/>
                </a:solidFill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</a:rPr>
              <a:t>tốc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độ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của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bài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nhanh</a:t>
            </a:r>
            <a:r>
              <a:rPr lang="en-US" sz="2800" dirty="0" smtClean="0">
                <a:solidFill>
                  <a:srgbClr val="000066"/>
                </a:solidFill>
              </a:rPr>
              <a:t> hay </a:t>
            </a:r>
            <a:r>
              <a:rPr lang="en-US" sz="2800" dirty="0" err="1" smtClean="0">
                <a:solidFill>
                  <a:srgbClr val="000066"/>
                </a:solidFill>
              </a:rPr>
              <a:t>chậm</a:t>
            </a:r>
            <a:r>
              <a:rPr lang="en-US" sz="2800" dirty="0" smtClean="0">
                <a:solidFill>
                  <a:srgbClr val="000066"/>
                </a:solidFill>
              </a:rPr>
              <a:t>…HS </a:t>
            </a:r>
            <a:r>
              <a:rPr lang="en-US" sz="2800" dirty="0" err="1" smtClean="0">
                <a:solidFill>
                  <a:srgbClr val="000066"/>
                </a:solidFill>
              </a:rPr>
              <a:t>nghe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lại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lần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nữa</a:t>
            </a:r>
            <a:endParaRPr lang="en-US" sz="2800" dirty="0">
              <a:solidFill>
                <a:srgbClr val="000066"/>
              </a:solidFill>
            </a:endParaRPr>
          </a:p>
        </p:txBody>
      </p:sp>
      <p:pic>
        <p:nvPicPr>
          <p:cNvPr id="6" name="Sonate Ánh Trăng-Adagio sostenuto-Moonlight Sonate-L.V.Beethoven for Piano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523" y="42261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Pyr1">
            <a:hlinkClick r:id="rId2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4923693" y="4266030"/>
            <a:ext cx="2504051" cy="877912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  <a:gd name="T6" fmla="*/ 5400 w 21600"/>
              <a:gd name="T7" fmla="*/ 11800 h 21600"/>
              <a:gd name="T8" fmla="*/ 16200 w 21600"/>
              <a:gd name="T9" fmla="*/ 20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0800" y="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endParaRPr lang="en-US" sz="2800" b="1">
              <a:solidFill>
                <a:prstClr val="black"/>
              </a:solidFill>
            </a:endParaRPr>
          </a:p>
        </p:txBody>
      </p:sp>
      <p:sp>
        <p:nvSpPr>
          <p:cNvPr id="98308" name="Pyr3">
            <a:hlinkClick r:id="rId3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4276577" y="5133401"/>
            <a:ext cx="3784211" cy="845479"/>
          </a:xfrm>
          <a:custGeom>
            <a:avLst/>
            <a:gdLst>
              <a:gd name="T0" fmla="*/ 3768 w 21600"/>
              <a:gd name="T1" fmla="*/ 0 h 21600"/>
              <a:gd name="T2" fmla="*/ 17831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5287 w 21600"/>
              <a:gd name="T9" fmla="*/ 500 h 21600"/>
              <a:gd name="T10" fmla="*/ 16312 w 21600"/>
              <a:gd name="T11" fmla="*/ 21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3768" y="0"/>
                </a:moveTo>
                <a:lnTo>
                  <a:pt x="17831" y="0"/>
                </a:lnTo>
                <a:lnTo>
                  <a:pt x="21600" y="21600"/>
                </a:lnTo>
                <a:lnTo>
                  <a:pt x="0" y="21600"/>
                </a:lnTo>
                <a:lnTo>
                  <a:pt x="3768" y="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99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ctr"/>
            <a:endParaRPr lang="en-US" sz="28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9" name="Pyr4">
            <a:hlinkClick r:id="rId4" action="ppaction://hlinksldjump"/>
          </p:cNvPr>
          <p:cNvSpPr>
            <a:spLocks noEditPoints="1" noChangeArrowheads="1"/>
          </p:cNvSpPr>
          <p:nvPr/>
        </p:nvSpPr>
        <p:spPr bwMode="auto">
          <a:xfrm>
            <a:off x="3617059" y="5978880"/>
            <a:ext cx="5161095" cy="802931"/>
          </a:xfrm>
          <a:custGeom>
            <a:avLst/>
            <a:gdLst>
              <a:gd name="T0" fmla="*/ 2793 w 21600"/>
              <a:gd name="T1" fmla="*/ 0 h 21600"/>
              <a:gd name="T2" fmla="*/ 18806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3287 w 21600"/>
              <a:gd name="T9" fmla="*/ 500 h 21600"/>
              <a:gd name="T10" fmla="*/ 17312 w 21600"/>
              <a:gd name="T11" fmla="*/ 21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2793" y="0"/>
                </a:moveTo>
                <a:lnTo>
                  <a:pt x="18806" y="0"/>
                </a:lnTo>
                <a:lnTo>
                  <a:pt x="21600" y="21600"/>
                </a:lnTo>
                <a:lnTo>
                  <a:pt x="0" y="21600"/>
                </a:lnTo>
                <a:lnTo>
                  <a:pt x="2793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33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ctr"/>
            <a:endParaRPr lang="en-US" sz="2800" b="1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1" name="WordArt 7"/>
          <p:cNvSpPr>
            <a:spLocks noChangeArrowheads="1" noChangeShapeType="1" noTextEdit="1"/>
          </p:cNvSpPr>
          <p:nvPr/>
        </p:nvSpPr>
        <p:spPr bwMode="auto">
          <a:xfrm>
            <a:off x="6041879" y="4443058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1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2" name="WordArt 8"/>
          <p:cNvSpPr>
            <a:spLocks noChangeArrowheads="1" noChangeShapeType="1" noTextEdit="1"/>
          </p:cNvSpPr>
          <p:nvPr/>
        </p:nvSpPr>
        <p:spPr bwMode="auto">
          <a:xfrm>
            <a:off x="5977793" y="5320966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2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4" name="WordArt 10"/>
          <p:cNvSpPr>
            <a:spLocks noChangeArrowheads="1" noChangeShapeType="1" noTextEdit="1"/>
          </p:cNvSpPr>
          <p:nvPr/>
        </p:nvSpPr>
        <p:spPr bwMode="auto">
          <a:xfrm>
            <a:off x="5892800" y="5181611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8315" name="WordArt 11"/>
          <p:cNvSpPr>
            <a:spLocks noChangeArrowheads="1" noChangeShapeType="1" noTextEdit="1"/>
          </p:cNvSpPr>
          <p:nvPr/>
        </p:nvSpPr>
        <p:spPr bwMode="auto">
          <a:xfrm>
            <a:off x="6001631" y="6127732"/>
            <a:ext cx="30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3</a:t>
            </a:r>
            <a:endParaRPr lang="en-US" sz="3600" b="1" kern="10" dirty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1253" y="243849"/>
            <a:ext cx="315308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HĐ VẬN DỤNG-SÁNG TẠO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2234" y="1260789"/>
            <a:ext cx="86597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320" name="Picture 8" descr="C:\Users\Administrator\Desktop\hinh nen dep pp\TOG TRO CHOI\dap-an-bat-chu-gg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74" y="3081996"/>
            <a:ext cx="268693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29"/>
          <p:cNvGrpSpPr/>
          <p:nvPr/>
        </p:nvGrpSpPr>
        <p:grpSpPr bwMode="auto">
          <a:xfrm>
            <a:off x="6041373" y="6253382"/>
            <a:ext cx="5914289" cy="571500"/>
            <a:chOff x="2832" y="3792"/>
            <a:chExt cx="2610" cy="360"/>
          </a:xfrm>
        </p:grpSpPr>
        <p:pic>
          <p:nvPicPr>
            <p:cNvPr id="11" name="Picture 23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4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5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6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7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8" descr="NOTESTA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97339" y="43794"/>
            <a:ext cx="315308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HĐ THỰC HÀNH -LUYỆN TẬP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07970" y="-18629"/>
            <a:ext cx="19040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400" b="1" dirty="0" smtClean="0">
                <a:solidFill>
                  <a:srgbClr val="002060"/>
                </a:solidFill>
              </a:rPr>
              <a:t>Tiết 31 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Administrator\Desktop\lo 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791"/>
            <a:ext cx="3068496" cy="18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506658"/>
            <a:ext cx="3936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CHÀO MÙA HẠ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5035" y="596923"/>
            <a:ext cx="6144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+ ÔN TẬP TĐN SỐ 7, 8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4410" y="1352769"/>
            <a:ext cx="4066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+ NGHE NHẠC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0485" y="2879118"/>
            <a:ext cx="73046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Đáp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án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Đức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338" name="Picture 2" descr="C:\Users\Administrator\Desktop\hinh nen dep pp\TOG TRO CHOI\ve trop cho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775" y="4399507"/>
            <a:ext cx="6539215" cy="25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73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1740085" y="1262967"/>
            <a:ext cx="8257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Bét-tô-ven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Picture 8" descr="C:\Users\Administrator\Desktop\hinh nen dep pp\TOG TRO CHOI\dap-an-bat-chu-g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74" y="3081996"/>
            <a:ext cx="268693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73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3377959" y="2428407"/>
            <a:ext cx="5436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Ông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sinh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1770-1827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hinh nen dep pp\TOG TRO CHOI\ve trop cho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775" y="4399507"/>
            <a:ext cx="6539215" cy="25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73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645183" y="1016943"/>
            <a:ext cx="84081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CÂU 3: </a:t>
            </a:r>
            <a:r>
              <a:rPr lang="en-US" sz="3600" b="1" dirty="0" err="1" smtClean="0">
                <a:solidFill>
                  <a:srgbClr val="FF0000"/>
                </a:solidFill>
              </a:rPr>
              <a:t>Bản</a:t>
            </a:r>
            <a:r>
              <a:rPr lang="en-US" sz="3600" b="1" dirty="0" smtClean="0">
                <a:solidFill>
                  <a:srgbClr val="FF0000"/>
                </a:solidFill>
              </a:rPr>
              <a:t> SONAT-ÁNH TRĂNG </a:t>
            </a:r>
            <a:r>
              <a:rPr lang="en-US" sz="3600" b="1" dirty="0" err="1" smtClean="0">
                <a:solidFill>
                  <a:srgbClr val="FF0000"/>
                </a:solidFill>
              </a:rPr>
              <a:t>sáng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năm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endParaRPr lang="en-US" sz="3600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5362" name="Picture 2" descr="C:\Users\Administrator\Desktop\hinh nen dep pp\TOG TRO CHOI\z2279680827944_e315611e441b70b9d7edd91493d9e2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151" y="2334179"/>
            <a:ext cx="1195391" cy="116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istrator\Desktop\hinh nen dep pp\TOG TRO CHOI\z2279679538170_cadbf405542f2395c0979b57c1e6ac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83" y="3709913"/>
            <a:ext cx="1210756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dministrator\Desktop\hinh nen dep pp\TOG TRO CHOI\z2279679535288_80462a457ed1b250b11513248e4b7eb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29" y="4965895"/>
            <a:ext cx="1248239" cy="108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939512" y="2562382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1810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37659" y="3709913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1801</a:t>
            </a:r>
            <a:endParaRPr lang="en-US" sz="4000" b="1" dirty="0">
              <a:solidFill>
                <a:srgbClr val="000066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37659" y="5152589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1910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19" name="Picture 8" descr="C:\Users\Administrator\Desktop\hinh nen dep pp\TOG TRO CHOI\dap-an-bat-chu-gg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41" y="3402070"/>
            <a:ext cx="1507719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9"/>
          <p:cNvGrpSpPr/>
          <p:nvPr/>
        </p:nvGrpSpPr>
        <p:grpSpPr bwMode="auto">
          <a:xfrm>
            <a:off x="6041373" y="6253382"/>
            <a:ext cx="5914289" cy="571500"/>
            <a:chOff x="2832" y="3792"/>
            <a:chExt cx="2610" cy="360"/>
          </a:xfrm>
        </p:grpSpPr>
        <p:pic>
          <p:nvPicPr>
            <p:cNvPr id="5" name="Picture 23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4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7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8" descr="NOTESTA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792"/>
              <a:ext cx="45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480745" y="2947121"/>
            <a:ext cx="3503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ĐÁP ÁN CÂU 3: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5363" name="Picture 3" descr="C:\Users\Administrator\Desktop\hinh nen dep pp\TOG TRO CHOI\z2279679538170_cadbf405542f2395c0979b57c1e6ac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83" y="3709913"/>
            <a:ext cx="1210756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837659" y="3709913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1801</a:t>
            </a:r>
            <a:endParaRPr lang="en-US" sz="4000" b="1" dirty="0">
              <a:solidFill>
                <a:srgbClr val="000066"/>
              </a:solidFill>
            </a:endParaRPr>
          </a:p>
        </p:txBody>
      </p:sp>
      <p:pic>
        <p:nvPicPr>
          <p:cNvPr id="16386" name="Picture 2" descr="C:\Users\Administrator\Desktop\hinh nen dep pp\TOG TRO CHOI\chuyen noi dug tiep the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43" y="4529806"/>
            <a:ext cx="6635263" cy="257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016060">
            <a:off x="1315053" y="2518259"/>
            <a:ext cx="7743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smtClean="0">
                <a:solidFill>
                  <a:srgbClr val="FF0000"/>
                </a:solidFill>
              </a:rPr>
              <a:t>- Củng cố, dặn dò, nêu giáo dục</a:t>
            </a:r>
            <a:endParaRPr lang="en-US" sz="400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0781225">
            <a:off x="4219202" y="1736672"/>
            <a:ext cx="7898441" cy="1575460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4800" i="1" smtClean="0">
                <a:solidFill>
                  <a:srgbClr val="FF0000"/>
                </a:solidFill>
              </a:rPr>
              <a:t>Chúc thầy cô mạnh khỏe,các bạn HS chăm ngoan học giỏi</a:t>
            </a:r>
            <a:endParaRPr lang="en-US" sz="4800" i="1">
              <a:solidFill>
                <a:srgbClr val="FF0000"/>
              </a:solidFill>
            </a:endParaRPr>
          </a:p>
        </p:txBody>
      </p:sp>
      <p:pic>
        <p:nvPicPr>
          <p:cNvPr id="2" name="MAU XAH Q HUOG BG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2035629"/>
            <a:ext cx="15240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7885" y="6"/>
            <a:ext cx="581638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</a:rPr>
              <a:t>Ôn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đọc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nhạc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số</a:t>
            </a:r>
            <a:r>
              <a:rPr lang="en-US" sz="3200" b="1" dirty="0" smtClean="0">
                <a:solidFill>
                  <a:srgbClr val="000066"/>
                </a:solidFill>
              </a:rPr>
              <a:t> 7- </a:t>
            </a:r>
            <a:r>
              <a:rPr lang="en-US" sz="3200" b="1" dirty="0" err="1" smtClean="0">
                <a:solidFill>
                  <a:srgbClr val="000066"/>
                </a:solidFill>
              </a:rPr>
              <a:t>Em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tập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lái</a:t>
            </a:r>
            <a:r>
              <a:rPr lang="en-US" sz="3200" b="1" dirty="0" smtClean="0">
                <a:solidFill>
                  <a:srgbClr val="000066"/>
                </a:solidFill>
              </a:rPr>
              <a:t> ô </a:t>
            </a:r>
            <a:r>
              <a:rPr lang="en-US" sz="3200" b="1" dirty="0" err="1" smtClean="0">
                <a:solidFill>
                  <a:srgbClr val="000066"/>
                </a:solidFill>
              </a:rPr>
              <a:t>tô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907846">
            <a:off x="-88737" y="1302733"/>
            <a:ext cx="7276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- </a:t>
            </a:r>
            <a:r>
              <a:rPr lang="en-US" sz="2800" dirty="0" err="1" smtClean="0">
                <a:solidFill>
                  <a:srgbClr val="FFFF00"/>
                </a:solidFill>
              </a:rPr>
              <a:t>Giới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thiệu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lại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bài</a:t>
            </a:r>
            <a:r>
              <a:rPr lang="en-US" sz="2800" dirty="0" smtClean="0">
                <a:solidFill>
                  <a:srgbClr val="FFFF00"/>
                </a:solidFill>
              </a:rPr>
              <a:t> TĐN: </a:t>
            </a:r>
            <a:r>
              <a:rPr lang="en-US" sz="2800" dirty="0" err="1" smtClean="0">
                <a:solidFill>
                  <a:srgbClr val="FFFF00"/>
                </a:solidFill>
              </a:rPr>
              <a:t>của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nhạc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sĩ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Đoàn</a:t>
            </a:r>
            <a:r>
              <a:rPr lang="en-US" sz="2800" dirty="0" smtClean="0">
                <a:solidFill>
                  <a:srgbClr val="FFFF00"/>
                </a:solidFill>
              </a:rPr>
              <a:t> Phi,  </a:t>
            </a:r>
            <a:r>
              <a:rPr lang="en-US" sz="2800" dirty="0" err="1" smtClean="0">
                <a:solidFill>
                  <a:srgbClr val="FFFF00"/>
                </a:solidFill>
              </a:rPr>
              <a:t>nhịp</a:t>
            </a:r>
            <a:r>
              <a:rPr lang="en-US" sz="2800" dirty="0" smtClean="0">
                <a:solidFill>
                  <a:srgbClr val="FFFF00"/>
                </a:solidFill>
              </a:rPr>
              <a:t> 2/4, 8 </a:t>
            </a:r>
            <a:r>
              <a:rPr lang="en-US" sz="2800" dirty="0" err="1" smtClean="0">
                <a:solidFill>
                  <a:srgbClr val="FFFF00"/>
                </a:solidFill>
              </a:rPr>
              <a:t>nhịp</a:t>
            </a:r>
            <a:r>
              <a:rPr lang="en-US" sz="2800" dirty="0" smtClean="0">
                <a:solidFill>
                  <a:srgbClr val="FFFF00"/>
                </a:solidFill>
              </a:rPr>
              <a:t> chia </a:t>
            </a:r>
            <a:r>
              <a:rPr lang="en-US" sz="2800" dirty="0" err="1" smtClean="0">
                <a:solidFill>
                  <a:srgbClr val="FFFF00"/>
                </a:solidFill>
              </a:rPr>
              <a:t>làm</a:t>
            </a:r>
            <a:r>
              <a:rPr lang="en-US" sz="2800" dirty="0" smtClean="0">
                <a:solidFill>
                  <a:srgbClr val="FFFF00"/>
                </a:solidFill>
              </a:rPr>
              <a:t> 2 </a:t>
            </a:r>
            <a:r>
              <a:rPr lang="en-US" sz="2800" dirty="0" err="1" smtClean="0">
                <a:solidFill>
                  <a:srgbClr val="FFFF00"/>
                </a:solidFill>
              </a:rPr>
              <a:t>câu</a:t>
            </a:r>
            <a:r>
              <a:rPr lang="en-US" sz="2800" dirty="0" smtClean="0">
                <a:solidFill>
                  <a:srgbClr val="FFFF00"/>
                </a:solidFill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</a:rPr>
              <a:t>có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dấu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lặng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đen</a:t>
            </a:r>
            <a:r>
              <a:rPr lang="en-US" sz="2800" dirty="0" smtClean="0">
                <a:solidFill>
                  <a:srgbClr val="FFFF00"/>
                </a:solidFill>
              </a:rPr>
              <a:t>  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885" y="1553039"/>
            <a:ext cx="5704115" cy="53049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65474" y="4151617"/>
            <a:ext cx="1088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solidFill>
                  <a:srgbClr val="FF0000"/>
                </a:solidFill>
              </a:rPr>
              <a:t>CÂU 1</a:t>
            </a:r>
            <a:endParaRPr lang="en-US" sz="2000" b="1" i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6905" y="6128657"/>
            <a:ext cx="1088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smtClean="0">
                <a:solidFill>
                  <a:srgbClr val="FF0000"/>
                </a:solidFill>
              </a:rPr>
              <a:t>CÂU 2</a:t>
            </a:r>
            <a:endParaRPr lang="en-US" sz="2000" b="1" i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" y="-1"/>
            <a:ext cx="387651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1.NỘI DUNG ÔN TĐN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" y="6211679"/>
            <a:ext cx="6591869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Hoạt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động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thực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hành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,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luyện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sz="3600" b="1" dirty="0" err="1">
                <a:latin typeface="Times New Roman" panose="02020603050405020304"/>
                <a:ea typeface="Times New Roman" panose="02020603050405020304"/>
              </a:rPr>
              <a:t>tập</a:t>
            </a:r>
            <a:r>
              <a:rPr lang="en-US" sz="3600" b="1" dirty="0">
                <a:latin typeface="Times New Roman" panose="02020603050405020304"/>
                <a:ea typeface="Times New Roman" panose="02020603050405020304"/>
              </a:rPr>
              <a:t>: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09352" y="255433"/>
            <a:ext cx="5699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- HD HS </a:t>
            </a:r>
            <a:r>
              <a:rPr lang="en-US" sz="3200" i="1" dirty="0" err="1" smtClean="0">
                <a:solidFill>
                  <a:srgbClr val="FFFF00"/>
                </a:solidFill>
              </a:rPr>
              <a:t>luyện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lại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cao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độ</a:t>
            </a:r>
            <a:r>
              <a:rPr lang="en-US" sz="3200" i="1" dirty="0" smtClean="0">
                <a:solidFill>
                  <a:srgbClr val="FFFF00"/>
                </a:solidFill>
              </a:rPr>
              <a:t>.</a:t>
            </a:r>
            <a:endParaRPr lang="en-US" sz="3200" i="1" dirty="0" smtClean="0">
              <a:solidFill>
                <a:srgbClr val="FFFF00"/>
              </a:solidFill>
            </a:endParaRPr>
          </a:p>
          <a:p>
            <a:r>
              <a:rPr lang="en-US" sz="3200" i="1" dirty="0" smtClean="0">
                <a:solidFill>
                  <a:srgbClr val="FFFF00"/>
                </a:solidFill>
              </a:rPr>
              <a:t>-  </a:t>
            </a:r>
            <a:r>
              <a:rPr lang="en-US" sz="3200" i="1" dirty="0" err="1" smtClean="0">
                <a:solidFill>
                  <a:srgbClr val="FFFF00"/>
                </a:solidFill>
              </a:rPr>
              <a:t>Học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sinh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tự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vỗ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tay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lại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tiết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tấu</a:t>
            </a:r>
            <a:endParaRPr lang="en-US" sz="3200" i="1" dirty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485" y="2121589"/>
            <a:ext cx="5602515" cy="4736421"/>
          </a:xfrm>
          <a:prstGeom prst="rect">
            <a:avLst/>
          </a:prstGeom>
        </p:spPr>
      </p:pic>
      <p:pic>
        <p:nvPicPr>
          <p:cNvPr id="3" name="LCD DEN DRMFSL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8862" y="2007366"/>
            <a:ext cx="2801257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0789706">
            <a:off x="1844372" y="850519"/>
            <a:ext cx="5361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- HS </a:t>
            </a:r>
            <a:r>
              <a:rPr lang="en-US" sz="3200" i="1" dirty="0" err="1" smtClean="0">
                <a:solidFill>
                  <a:srgbClr val="FFFF00"/>
                </a:solidFill>
              </a:rPr>
              <a:t>ôn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lại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bài</a:t>
            </a:r>
            <a:r>
              <a:rPr lang="en-US" sz="3200" i="1" dirty="0" smtClean="0">
                <a:solidFill>
                  <a:srgbClr val="FFFF00"/>
                </a:solidFill>
              </a:rPr>
              <a:t> TĐN </a:t>
            </a:r>
            <a:r>
              <a:rPr lang="en-US" sz="3200" i="1" dirty="0" err="1" smtClean="0">
                <a:solidFill>
                  <a:srgbClr val="FFFF00"/>
                </a:solidFill>
              </a:rPr>
              <a:t>với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các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hình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thức</a:t>
            </a:r>
            <a:r>
              <a:rPr lang="en-US" sz="3200" i="1" dirty="0" smtClean="0">
                <a:solidFill>
                  <a:srgbClr val="FFFF00"/>
                </a:solidFill>
              </a:rPr>
              <a:t>: </a:t>
            </a:r>
            <a:r>
              <a:rPr lang="en-US" sz="3200" i="1" dirty="0" err="1" smtClean="0">
                <a:solidFill>
                  <a:srgbClr val="FFFF00"/>
                </a:solidFill>
              </a:rPr>
              <a:t>Lớp</a:t>
            </a:r>
            <a:r>
              <a:rPr lang="en-US" sz="3200" i="1" dirty="0" smtClean="0">
                <a:solidFill>
                  <a:srgbClr val="FFFF00"/>
                </a:solidFill>
              </a:rPr>
              <a:t>, </a:t>
            </a:r>
            <a:r>
              <a:rPr lang="en-US" sz="3200" i="1" dirty="0" err="1" smtClean="0">
                <a:solidFill>
                  <a:srgbClr val="FFFF00"/>
                </a:solidFill>
              </a:rPr>
              <a:t>nhóm</a:t>
            </a:r>
            <a:r>
              <a:rPr lang="en-US" sz="3200" i="1" dirty="0" smtClean="0">
                <a:solidFill>
                  <a:srgbClr val="FFFF00"/>
                </a:solidFill>
              </a:rPr>
              <a:t>, </a:t>
            </a:r>
            <a:r>
              <a:rPr lang="en-US" sz="3200" i="1" dirty="0" err="1" smtClean="0">
                <a:solidFill>
                  <a:srgbClr val="FFFF00"/>
                </a:solidFill>
              </a:rPr>
              <a:t>cá</a:t>
            </a:r>
            <a:r>
              <a:rPr lang="en-US" sz="3200" i="1" dirty="0" smtClean="0">
                <a:solidFill>
                  <a:srgbClr val="FFFF00"/>
                </a:solidFill>
              </a:rPr>
              <a:t> </a:t>
            </a:r>
            <a:r>
              <a:rPr lang="en-US" sz="3200" i="1" dirty="0" err="1" smtClean="0">
                <a:solidFill>
                  <a:srgbClr val="FFFF00"/>
                </a:solidFill>
              </a:rPr>
              <a:t>nhân</a:t>
            </a:r>
            <a:r>
              <a:rPr lang="en-US" sz="3200" i="1" dirty="0" smtClean="0">
                <a:solidFill>
                  <a:srgbClr val="FFFF00"/>
                </a:solidFill>
              </a:rPr>
              <a:t>..</a:t>
            </a:r>
            <a:endParaRPr lang="en-US" sz="3200" i="1" dirty="0">
              <a:solidFill>
                <a:srgbClr val="FFFF00"/>
              </a:solidFill>
            </a:endParaRPr>
          </a:p>
        </p:txBody>
      </p:sp>
      <p:pic>
        <p:nvPicPr>
          <p:cNvPr id="7" name="CA BAI TDN7 E TAP LAI OT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1771" y="4925914"/>
            <a:ext cx="15240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46611" y="4990017"/>
            <a:ext cx="323037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i="1" dirty="0" err="1" smtClean="0">
                <a:solidFill>
                  <a:srgbClr val="FF0000"/>
                </a:solidFill>
              </a:rPr>
              <a:t>Đổi</a:t>
            </a:r>
            <a:r>
              <a:rPr lang="en-US" sz="4400" i="1" dirty="0" smtClean="0">
                <a:solidFill>
                  <a:srgbClr val="FF0000"/>
                </a:solidFill>
              </a:rPr>
              <a:t> </a:t>
            </a:r>
            <a:r>
              <a:rPr lang="en-US" sz="4400" i="1" dirty="0" err="1" smtClean="0">
                <a:solidFill>
                  <a:srgbClr val="FF0000"/>
                </a:solidFill>
              </a:rPr>
              <a:t>ngược</a:t>
            </a:r>
            <a:r>
              <a:rPr lang="en-US" sz="4400" i="1" dirty="0" smtClean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lại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1906" y="279461"/>
            <a:ext cx="14855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err="1">
                <a:solidFill>
                  <a:srgbClr val="FFFF00"/>
                </a:solidFill>
              </a:rPr>
              <a:t>Tổ</a:t>
            </a:r>
            <a:r>
              <a:rPr lang="en-US" sz="5400" i="1" dirty="0">
                <a:solidFill>
                  <a:srgbClr val="FFFF00"/>
                </a:solidFill>
              </a:rPr>
              <a:t> 1 </a:t>
            </a:r>
            <a:endParaRPr lang="en-US" sz="5400" dirty="0"/>
          </a:p>
        </p:txBody>
      </p:sp>
      <p:sp>
        <p:nvSpPr>
          <p:cNvPr id="6" name="Rectangle 5"/>
          <p:cNvSpPr/>
          <p:nvPr/>
        </p:nvSpPr>
        <p:spPr>
          <a:xfrm>
            <a:off x="909041" y="2385352"/>
            <a:ext cx="3371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srgbClr val="FFFF00"/>
                </a:solidFill>
              </a:rPr>
              <a:t>ĐỌC NHẠC </a:t>
            </a:r>
            <a:endParaRPr lang="en-US" sz="5400" dirty="0"/>
          </a:p>
        </p:txBody>
      </p:sp>
      <p:sp>
        <p:nvSpPr>
          <p:cNvPr id="7" name="Rectangle 6"/>
          <p:cNvSpPr/>
          <p:nvPr/>
        </p:nvSpPr>
        <p:spPr>
          <a:xfrm>
            <a:off x="8682196" y="246643"/>
            <a:ext cx="14855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err="1">
                <a:solidFill>
                  <a:schemeClr val="bg1"/>
                </a:solidFill>
              </a:rPr>
              <a:t>Tổ</a:t>
            </a:r>
            <a:r>
              <a:rPr lang="en-US" sz="5400" i="1" dirty="0">
                <a:solidFill>
                  <a:schemeClr val="bg1"/>
                </a:solidFill>
              </a:rPr>
              <a:t> </a:t>
            </a:r>
            <a:r>
              <a:rPr lang="en-US" sz="5400" i="1" dirty="0" smtClean="0">
                <a:solidFill>
                  <a:schemeClr val="bg1"/>
                </a:solidFill>
              </a:rPr>
              <a:t>2 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88928" y="2611500"/>
            <a:ext cx="32720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i="1" dirty="0" err="1">
                <a:solidFill>
                  <a:schemeClr val="bg1"/>
                </a:solidFill>
              </a:rPr>
              <a:t>nghép</a:t>
            </a:r>
            <a:r>
              <a:rPr lang="en-US" sz="6000" i="1" dirty="0">
                <a:solidFill>
                  <a:schemeClr val="bg1"/>
                </a:solidFill>
              </a:rPr>
              <a:t> </a:t>
            </a:r>
            <a:r>
              <a:rPr lang="en-US" sz="6000" i="1" dirty="0" err="1">
                <a:solidFill>
                  <a:schemeClr val="bg1"/>
                </a:solidFill>
              </a:rPr>
              <a:t>lời</a:t>
            </a:r>
            <a:r>
              <a:rPr lang="en-US" sz="6000" i="1" dirty="0">
                <a:solidFill>
                  <a:schemeClr val="bg1"/>
                </a:solidFill>
              </a:rPr>
              <a:t> 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20839" y="5547224"/>
            <a:ext cx="392083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HD ĐỌC NHẠC-NGHÉP LỜI GÕ ĐÊM THEO TIÊT TẤU BẰNG NHẠC CỤ THANH PHÁCH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9" y="597066"/>
            <a:ext cx="11665527" cy="3780970"/>
          </a:xfrm>
          <a:prstGeom prst="rect">
            <a:avLst/>
          </a:prstGeom>
        </p:spPr>
      </p:pic>
      <p:pic>
        <p:nvPicPr>
          <p:cNvPr id="307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43" y="2704817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962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666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453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1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713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543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98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185" y="2777260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089" y="4336481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889" y="4480369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071" y="4521933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81" y="437804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329" y="2777260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901" y="276340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087" y="2763406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234" y="2763405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163" y="2771918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79" y="2763404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475" y="2810311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143" y="2771918"/>
            <a:ext cx="502487" cy="3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46611" y="4990017"/>
            <a:ext cx="323037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i="1" dirty="0" err="1" smtClean="0">
                <a:solidFill>
                  <a:srgbClr val="FF0000"/>
                </a:solidFill>
              </a:rPr>
              <a:t>Đổi</a:t>
            </a:r>
            <a:r>
              <a:rPr lang="en-US" sz="4400" i="1" dirty="0" smtClean="0">
                <a:solidFill>
                  <a:srgbClr val="FF0000"/>
                </a:solidFill>
              </a:rPr>
              <a:t> </a:t>
            </a:r>
            <a:r>
              <a:rPr lang="en-US" sz="4400" i="1" dirty="0" err="1" smtClean="0">
                <a:solidFill>
                  <a:srgbClr val="FF0000"/>
                </a:solidFill>
              </a:rPr>
              <a:t>ngược</a:t>
            </a:r>
            <a:r>
              <a:rPr lang="en-US" sz="4400" i="1" dirty="0" smtClean="0">
                <a:solidFill>
                  <a:srgbClr val="FF0000"/>
                </a:solidFill>
              </a:rPr>
              <a:t> </a:t>
            </a:r>
            <a:r>
              <a:rPr lang="en-US" sz="4400" i="1" dirty="0" err="1">
                <a:solidFill>
                  <a:srgbClr val="FF0000"/>
                </a:solidFill>
              </a:rPr>
              <a:t>lại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1896" y="279461"/>
            <a:ext cx="19449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srgbClr val="FFFF00"/>
                </a:solidFill>
              </a:rPr>
              <a:t>DÃY 1 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7063" y="1934987"/>
            <a:ext cx="51746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srgbClr val="FFFF00"/>
                </a:solidFill>
              </a:rPr>
              <a:t>LẦN 1 ĐỌC NHAC 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82187" y="246643"/>
            <a:ext cx="19449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prstClr val="white"/>
                </a:solidFill>
              </a:rPr>
              <a:t>DÃY 2 </a:t>
            </a:r>
            <a:endParaRPr lang="en-US" sz="54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80719" y="1934987"/>
            <a:ext cx="55559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prstClr val="white"/>
                </a:solidFill>
              </a:rPr>
              <a:t>GÕ THEO TIẾT TẤU </a:t>
            </a:r>
            <a:endParaRPr lang="en-US" sz="5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7070" y="3458987"/>
            <a:ext cx="52339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srgbClr val="FFFF00"/>
                </a:solidFill>
              </a:rPr>
              <a:t>LẦN 2 NGHÉP LỜI 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36062" y="3251169"/>
            <a:ext cx="55559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solidFill>
                  <a:prstClr val="white"/>
                </a:solidFill>
              </a:rPr>
              <a:t>GÕ THEO TIẾT TẤU </a:t>
            </a:r>
            <a:endParaRPr lang="en-US" sz="5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2258</Words>
  <Application>WPS Presentation</Application>
  <PresentationFormat>Custom</PresentationFormat>
  <Paragraphs>170</Paragraphs>
  <Slides>36</Slides>
  <Notes>8</Notes>
  <HiddenSlides>0</HiddenSlides>
  <MMClips>10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Arial</vt:lpstr>
      <vt:lpstr>SimSun</vt:lpstr>
      <vt:lpstr>Wingdings</vt:lpstr>
      <vt:lpstr>.VnTime</vt:lpstr>
      <vt:lpstr>Calibri</vt:lpstr>
      <vt:lpstr>Times New Roman</vt:lpstr>
      <vt:lpstr>Times New Roman</vt:lpstr>
      <vt:lpstr>Microsoft YaHei</vt:lpstr>
      <vt:lpstr>Arial Unicode MS</vt:lpstr>
      <vt:lpstr>Calibri Light</vt:lpstr>
      <vt:lpstr>Arial Black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220</cp:revision>
  <dcterms:created xsi:type="dcterms:W3CDTF">2020-08-30T12:35:00Z</dcterms:created>
  <dcterms:modified xsi:type="dcterms:W3CDTF">2021-08-30T00:34:57Z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3DCD001AA736427D8949CBA6207BF4CD</vt:lpwstr>
  </property>
  <property fmtid="{D5CDD505-2E9C-101B-9397-08002B2CF9AE}" pid="3" name="KSOProductBuildVer">
    <vt:lpwstr>1033-11.2.0.10265</vt:lpwstr>
  </property>
</Properties>
</file>