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3" r:id="rId4"/>
    <p:sldMasterId id="2147483685" r:id="rId5"/>
    <p:sldMasterId id="2147483697" r:id="rId6"/>
    <p:sldMasterId id="2147483709" r:id="rId7"/>
    <p:sldMasterId id="2147483721" r:id="rId8"/>
    <p:sldMasterId id="2147483733" r:id="rId9"/>
    <p:sldMasterId id="2147483745" r:id="rId10"/>
  </p:sldMasterIdLst>
  <p:notesMasterIdLst>
    <p:notesMasterId r:id="rId23"/>
  </p:notesMasterIdLst>
  <p:sldIdLst>
    <p:sldId id="256" r:id="rId11"/>
    <p:sldId id="258" r:id="rId12"/>
    <p:sldId id="260" r:id="rId13"/>
    <p:sldId id="257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8" r:id="rId32"/>
    <p:sldId id="277" r:id="rId33"/>
    <p:sldId id="279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23.xml"/><Relationship Id="rId33" Type="http://schemas.openxmlformats.org/officeDocument/2006/relationships/slide" Target="slides/slide22.xml"/><Relationship Id="rId32" Type="http://schemas.openxmlformats.org/officeDocument/2006/relationships/slide" Target="slides/slide21.xml"/><Relationship Id="rId31" Type="http://schemas.openxmlformats.org/officeDocument/2006/relationships/slide" Target="slides/slide20.xml"/><Relationship Id="rId30" Type="http://schemas.openxmlformats.org/officeDocument/2006/relationships/slide" Target="slides/slide19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8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24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0" Type="http://schemas.openxmlformats.org/officeDocument/2006/relationships/slide" Target="slides/slide10.xml"/><Relationship Id="rId2" Type="http://schemas.openxmlformats.org/officeDocument/2006/relationships/theme" Target="theme/theme1.xml"/><Relationship Id="rId19" Type="http://schemas.openxmlformats.org/officeDocument/2006/relationships/slide" Target="slides/slide9.xml"/><Relationship Id="rId18" Type="http://schemas.openxmlformats.org/officeDocument/2006/relationships/slide" Target="slides/slide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3" Type="http://schemas.openxmlformats.org/officeDocument/2006/relationships/slide" Target="slides/slide3.xml"/><Relationship Id="rId12" Type="http://schemas.openxmlformats.org/officeDocument/2006/relationships/slide" Target="slides/slide2.xml"/><Relationship Id="rId11" Type="http://schemas.openxmlformats.org/officeDocument/2006/relationships/slide" Target="slides/slide1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C3DCE-47AA-4536-9E87-D70979EF1DBD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E180-5B07-4477-80E2-9CDBC791BB1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9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9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984783-4798-4E56-A153-8EC7D0DFB34D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6621F3-9DC6-4311-8744-92AD922BAD0F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8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67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C31FA-6C59-417C-8593-6AC004613431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BB8C6-C47A-46F9-91D8-A915CE0705A9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30A439-5567-4C4A-9CF8-8B300AB7AE67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D56D5-0C1B-4AF9-BCED-82C7CBFFBC98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3BFD3-DD0D-48FC-9695-EA2B93A3A674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9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52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9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DBFF8-7488-4E71-9424-65B8B3F4DD8E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9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52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9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B6A8F-AD60-4C62-9F58-792C4B1A4B04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5A4AA-766B-46DC-B7A6-EAC8B2C6C73E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1E265-BC40-42DC-BDBF-A4977D1E9CA1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742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7EBB1-C596-4B56-92D9-7A645B3C3959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9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1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8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8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8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1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7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7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4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9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8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8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7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0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6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9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5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5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0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8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6.xml"/><Relationship Id="rId8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Relationship Id="rId3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8.xml"/><Relationship Id="rId8" Type="http://schemas.openxmlformats.org/officeDocument/2006/relationships/slideLayout" Target="../slideLayouts/slideLayout97.xml"/><Relationship Id="rId7" Type="http://schemas.openxmlformats.org/officeDocument/2006/relationships/slideLayout" Target="../slideLayouts/slideLayout96.xml"/><Relationship Id="rId6" Type="http://schemas.openxmlformats.org/officeDocument/2006/relationships/slideLayout" Target="../slideLayouts/slideLayout95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Relationship Id="rId3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1.xml"/><Relationship Id="rId12" Type="http://schemas.openxmlformats.org/officeDocument/2006/relationships/theme" Target="../theme/theme9.xml"/><Relationship Id="rId11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0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C7E3C-B243-4A79-8340-9F6E7ABA1E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0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0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46E89-4C0B-4B78-9EE2-9817A08D9CF3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smtClean="0"/>
              <a:t>Click to edit Master text styles</a:t>
            </a:r>
            <a:endParaRPr lang="en-US" altLang="en-US" smtClean="0"/>
          </a:p>
          <a:p>
            <a:pPr lvl="1"/>
            <a:r>
              <a:rPr lang="en-US" altLang="en-US" smtClean="0"/>
              <a:t>Second level</a:t>
            </a:r>
            <a:endParaRPr lang="en-US" altLang="en-US" smtClean="0"/>
          </a:p>
          <a:p>
            <a:pPr lvl="2"/>
            <a:r>
              <a:rPr lang="en-US" altLang="en-US" smtClean="0"/>
              <a:t>Third level</a:t>
            </a:r>
            <a:endParaRPr lang="en-US" altLang="en-US" smtClean="0"/>
          </a:p>
          <a:p>
            <a:pPr lvl="3"/>
            <a:r>
              <a:rPr lang="en-US" altLang="en-US" smtClean="0"/>
              <a:t>Fourth level</a:t>
            </a:r>
            <a:endParaRPr lang="en-US" altLang="en-US" smtClean="0"/>
          </a:p>
          <a:p>
            <a:pPr lvl="4"/>
            <a:r>
              <a:rPr lang="en-US" altLang="en-US" smtClean="0"/>
              <a:t>Fifth level</a:t>
            </a:r>
            <a:endParaRPr lang="en-US" alt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8FD771-B49F-4F95-B732-A852B316F459}" type="slidenum">
              <a:rPr lang="en-US" altLang="en-US">
                <a:solidFill>
                  <a:srgbClr val="000000"/>
                </a:solidFill>
              </a:rPr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40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4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40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4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DC958-74EB-4CD4-82BD-BC3BBB13B62E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9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F58F9-0985-405C-AABB-AA22491AADA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8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7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6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6.xml"/><Relationship Id="rId4" Type="http://schemas.openxmlformats.org/officeDocument/2006/relationships/image" Target="../media/image16.png"/><Relationship Id="rId3" Type="http://schemas.microsoft.com/office/2007/relationships/media" Target="../media/media3.mp4"/><Relationship Id="rId2" Type="http://schemas.openxmlformats.org/officeDocument/2006/relationships/video" Target="../media/media3.mp4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58.xml"/><Relationship Id="rId6" Type="http://schemas.openxmlformats.org/officeDocument/2006/relationships/image" Target="../media/image20.GIF"/><Relationship Id="rId5" Type="http://schemas.openxmlformats.org/officeDocument/2006/relationships/image" Target="../media/image19.png"/><Relationship Id="rId4" Type="http://schemas.microsoft.com/office/2007/relationships/media" Target="../media/media4.mp4"/><Relationship Id="rId3" Type="http://schemas.openxmlformats.org/officeDocument/2006/relationships/video" Target="../media/media4.mp4"/><Relationship Id="rId2" Type="http://schemas.openxmlformats.org/officeDocument/2006/relationships/image" Target="../media/image18.png"/><Relationship Id="rId1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8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58.xml"/><Relationship Id="rId6" Type="http://schemas.openxmlformats.org/officeDocument/2006/relationships/image" Target="../media/image3.png"/><Relationship Id="rId5" Type="http://schemas.microsoft.com/office/2007/relationships/media" Target="../media/media5.mp3"/><Relationship Id="rId4" Type="http://schemas.openxmlformats.org/officeDocument/2006/relationships/audio" Target="../media/media5.mp3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9.xml"/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80.xml"/><Relationship Id="rId6" Type="http://schemas.openxmlformats.org/officeDocument/2006/relationships/image" Target="../media/image3.png"/><Relationship Id="rId5" Type="http://schemas.microsoft.com/office/2007/relationships/media" Target="../media/media5.mp3"/><Relationship Id="rId4" Type="http://schemas.openxmlformats.org/officeDocument/2006/relationships/audio" Target="../media/media5.mp3"/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0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8.xml"/><Relationship Id="rId8" Type="http://schemas.openxmlformats.org/officeDocument/2006/relationships/image" Target="../media/image3.png"/><Relationship Id="rId7" Type="http://schemas.microsoft.com/office/2007/relationships/media" Target="../media/media5.mp3"/><Relationship Id="rId6" Type="http://schemas.openxmlformats.org/officeDocument/2006/relationships/audio" Target="../media/media5.mp3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8.xml"/><Relationship Id="rId5" Type="http://schemas.openxmlformats.org/officeDocument/2006/relationships/image" Target="../media/image34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8.xml"/><Relationship Id="rId4" Type="http://schemas.openxmlformats.org/officeDocument/2006/relationships/image" Target="../media/image35.png"/><Relationship Id="rId3" Type="http://schemas.microsoft.com/office/2007/relationships/media" Target="../media/media7.mp4"/><Relationship Id="rId2" Type="http://schemas.openxmlformats.org/officeDocument/2006/relationships/video" Target="../media/media7.mp4"/><Relationship Id="rId1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1.xml"/><Relationship Id="rId8" Type="http://schemas.openxmlformats.org/officeDocument/2006/relationships/image" Target="../media/image41.png"/><Relationship Id="rId7" Type="http://schemas.microsoft.com/office/2007/relationships/media" Target="../media/media8.mp3"/><Relationship Id="rId6" Type="http://schemas.openxmlformats.org/officeDocument/2006/relationships/audio" Target="../media/media8.mp3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audio1.wav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5.xml"/><Relationship Id="rId6" Type="http://schemas.openxmlformats.org/officeDocument/2006/relationships/image" Target="../media/image11.jpeg"/><Relationship Id="rId5" Type="http://schemas.openxmlformats.org/officeDocument/2006/relationships/image" Target="../media/image12.png"/><Relationship Id="rId4" Type="http://schemas.microsoft.com/office/2007/relationships/media" Target="../media/media2.mp3"/><Relationship Id="rId3" Type="http://schemas.openxmlformats.org/officeDocument/2006/relationships/audio" Target="../media/media2.mp3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5.xml"/><Relationship Id="rId6" Type="http://schemas.openxmlformats.org/officeDocument/2006/relationships/image" Target="../media/image11.jpeg"/><Relationship Id="rId5" Type="http://schemas.openxmlformats.org/officeDocument/2006/relationships/image" Target="../media/image12.png"/><Relationship Id="rId4" Type="http://schemas.microsoft.com/office/2007/relationships/media" Target="../media/media2.mp3"/><Relationship Id="rId3" Type="http://schemas.openxmlformats.org/officeDocument/2006/relationships/audio" Target="../media/media2.mp3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27" y="5290168"/>
            <a:ext cx="4138527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</a:rPr>
              <a:t>- </a:t>
            </a:r>
            <a:r>
              <a:rPr lang="en-US" sz="3200" i="1" dirty="0" err="1" smtClean="0">
                <a:solidFill>
                  <a:srgbClr val="FF0000"/>
                </a:solidFill>
              </a:rPr>
              <a:t>Hỏi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lại</a:t>
            </a:r>
            <a:r>
              <a:rPr lang="en-US" sz="3200" i="1" dirty="0" smtClean="0">
                <a:solidFill>
                  <a:srgbClr val="FF0000"/>
                </a:solidFill>
              </a:rPr>
              <a:t> HS </a:t>
            </a:r>
            <a:r>
              <a:rPr lang="en-US" sz="3200" i="1" dirty="0" err="1" smtClean="0">
                <a:solidFill>
                  <a:srgbClr val="FF0000"/>
                </a:solidFill>
              </a:rPr>
              <a:t>trong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bài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có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những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hình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nốt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nhạc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gì</a:t>
            </a:r>
            <a:r>
              <a:rPr lang="en-US" sz="3200" i="1" dirty="0" smtClean="0">
                <a:solidFill>
                  <a:srgbClr val="FF0000"/>
                </a:solidFill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</a:rPr>
              <a:t>tên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nốt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nhạc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gì</a:t>
            </a:r>
            <a:r>
              <a:rPr lang="en-US" sz="3200" i="1" dirty="0" smtClean="0">
                <a:solidFill>
                  <a:srgbClr val="FF0000"/>
                </a:solidFill>
              </a:rPr>
              <a:t>?</a:t>
            </a:r>
            <a:endParaRPr lang="en-US" sz="3200" i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1988884"/>
            <a:ext cx="4860032" cy="48691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134" y="44"/>
            <a:ext cx="4856647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3: ÔN TĐN 7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3055" y="92332"/>
            <a:ext cx="4140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THỰC HÀNH-LUYỆN TẬP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16632"/>
            <a:ext cx="8640960" cy="42484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7826" y="5517232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prstClr val="white"/>
                </a:solidFill>
              </a:rPr>
              <a:t>Cả</a:t>
            </a:r>
            <a:r>
              <a:rPr lang="en-US" sz="4000" dirty="0" smtClean="0">
                <a:solidFill>
                  <a:prstClr val="white"/>
                </a:solidFill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</a:rPr>
              <a:t>bài</a:t>
            </a:r>
            <a:r>
              <a:rPr lang="en-US" sz="4000" dirty="0" smtClean="0">
                <a:solidFill>
                  <a:prstClr val="white"/>
                </a:solidFill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</a:rPr>
              <a:t>với</a:t>
            </a:r>
            <a:r>
              <a:rPr lang="en-US" sz="4000" dirty="0" smtClean="0">
                <a:solidFill>
                  <a:prstClr val="white"/>
                </a:solidFill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</a:rPr>
              <a:t>các</a:t>
            </a:r>
            <a:r>
              <a:rPr lang="en-US" sz="4000" dirty="0" smtClean="0">
                <a:solidFill>
                  <a:prstClr val="white"/>
                </a:solidFill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</a:rPr>
              <a:t>hình</a:t>
            </a:r>
            <a:r>
              <a:rPr lang="en-US" sz="4000" dirty="0" smtClean="0">
                <a:solidFill>
                  <a:prstClr val="white"/>
                </a:solidFill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</a:rPr>
              <a:t>thức</a:t>
            </a:r>
            <a:endParaRPr lang="en-US" sz="4000" dirty="0">
              <a:solidFill>
                <a:prstClr val="white"/>
              </a:solidFill>
            </a:endParaRPr>
          </a:p>
        </p:txBody>
      </p:sp>
      <p:pic>
        <p:nvPicPr>
          <p:cNvPr id="5" name="TẬP ĐỌC NHẠC SỐ 7 LỚP 5 00_00_00-00_00_3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188640"/>
            <a:ext cx="8640960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388" y="-9463"/>
            <a:ext cx="5136355" cy="6858000"/>
          </a:xfrm>
          <a:prstGeom prst="rect">
            <a:avLst/>
          </a:prstGeom>
        </p:spPr>
      </p:pic>
      <p:pic>
        <p:nvPicPr>
          <p:cNvPr id="8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43874" y="39"/>
            <a:ext cx="108585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98934" y="6300099"/>
            <a:ext cx="3883101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</a:rPr>
              <a:t>Đọc</a:t>
            </a:r>
            <a:r>
              <a:rPr lang="en-US" sz="2400" b="1" dirty="0" smtClean="0">
                <a:solidFill>
                  <a:srgbClr val="000066"/>
                </a:solidFill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</a:rPr>
              <a:t>cả</a:t>
            </a:r>
            <a:r>
              <a:rPr lang="en-US" sz="2400" b="1" dirty="0" smtClean="0">
                <a:solidFill>
                  <a:srgbClr val="000066"/>
                </a:solidFill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</a:rPr>
              <a:t>bài</a:t>
            </a:r>
            <a:r>
              <a:rPr lang="en-US" sz="2400" b="1" dirty="0" smtClean="0">
                <a:solidFill>
                  <a:srgbClr val="000066"/>
                </a:solidFill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</a:rPr>
              <a:t>với</a:t>
            </a:r>
            <a:r>
              <a:rPr lang="en-US" sz="2400" b="1" dirty="0" smtClean="0">
                <a:solidFill>
                  <a:srgbClr val="000066"/>
                </a:solidFill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</a:rPr>
              <a:t>các</a:t>
            </a:r>
            <a:r>
              <a:rPr lang="en-US" sz="2400" b="1" dirty="0" smtClean="0">
                <a:solidFill>
                  <a:srgbClr val="000066"/>
                </a:solidFill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</a:rPr>
              <a:t>hình</a:t>
            </a:r>
            <a:r>
              <a:rPr lang="en-US" sz="2400" b="1" dirty="0" smtClean="0">
                <a:solidFill>
                  <a:srgbClr val="000066"/>
                </a:solidFill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</a:rPr>
              <a:t>thức</a:t>
            </a:r>
            <a:endParaRPr lang="en-US" sz="2400" b="1" dirty="0">
              <a:solidFill>
                <a:srgbClr val="000066"/>
              </a:solidFill>
            </a:endParaRPr>
          </a:p>
        </p:txBody>
      </p:sp>
      <p:pic>
        <p:nvPicPr>
          <p:cNvPr id="2" name="MP4 TDN SO 8 MAY CHIEU 00_00_02-00_00_30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454" y="1049842"/>
            <a:ext cx="5267636" cy="5798703"/>
          </a:xfrm>
          <a:prstGeom prst="rect">
            <a:avLst/>
          </a:prstGeom>
        </p:spPr>
      </p:pic>
      <p:pic>
        <p:nvPicPr>
          <p:cNvPr id="7" name="Picture 2" descr="C:\Users\Administrator\Desktop\18446753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52394" y="1246005"/>
            <a:ext cx="771298" cy="88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18446753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0101" y="1514277"/>
            <a:ext cx="771298" cy="88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18446753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69187" y="2261184"/>
            <a:ext cx="771298" cy="88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7134" y="44"/>
            <a:ext cx="4856647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4: ÔN TĐN 8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3055" y="92332"/>
            <a:ext cx="4140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THỰC HÀNH-LUYỆN TẬP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6763" y="567958"/>
            <a:ext cx="89572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Làm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mẫu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sau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đó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HD </a:t>
            </a:r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Hs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thực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hiện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đọc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âm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hình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kết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hợp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dùng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thanh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phách</a:t>
            </a:r>
            <a:endParaRPr lang="en-US" sz="2800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0" y="1522065"/>
            <a:ext cx="8693239" cy="2502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83" y="3651934"/>
            <a:ext cx="704566" cy="74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72" y="3646256"/>
            <a:ext cx="704566" cy="74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623" y="3651934"/>
            <a:ext cx="704566" cy="74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016" y="3651934"/>
            <a:ext cx="704566" cy="74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893" y="3651934"/>
            <a:ext cx="704566" cy="74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67" y="3651934"/>
            <a:ext cx="704566" cy="74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619" y="3651934"/>
            <a:ext cx="704566" cy="74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811" y="3616974"/>
            <a:ext cx="704566" cy="74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8" t="30295" r="20947" b="41603"/>
          <a:stretch>
            <a:fillRect/>
          </a:stretch>
        </p:blipFill>
        <p:spPr bwMode="auto">
          <a:xfrm>
            <a:off x="193183" y="1208316"/>
            <a:ext cx="8780172" cy="5256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71" y="3407286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962" y="5701045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413" y="5720475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523" y="5628177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403" y="5763292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869" y="5737535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059" y="5720475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389" y="3329407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808" y="3325115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0" y="5628177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999" y="5686018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569" y="3303540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156" y="3357091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062" y="3367823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735" y="3374372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889" y="3387030"/>
            <a:ext cx="535547" cy="5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56822" y="669702"/>
            <a:ext cx="80267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ỨNG DỤNG GÕ ĐỆM THANH PHÁCH VÀO BÀI TẬP ĐỌC NHẠC</a:t>
            </a:r>
            <a:endParaRPr lang="en-US" sz="3200" b="1" dirty="0">
              <a:solidFill>
                <a:srgbClr val="000066"/>
              </a:solidFill>
            </a:endParaRPr>
          </a:p>
        </p:txBody>
      </p:sp>
      <p:pic>
        <p:nvPicPr>
          <p:cNvPr id="23" name="CA BAI TDN MAY CHIEU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28738" y="6329742"/>
            <a:ext cx="4572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62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6759" y="567958"/>
            <a:ext cx="89572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Làm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mẫu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sau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đó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HD </a:t>
            </a:r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Hs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thực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hiện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đọc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âm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hình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tiết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tấu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kết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hợp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dùng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Trống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/>
                <a:ea typeface="Calibri" panose="020F0502020204030204"/>
              </a:rPr>
              <a:t> con</a:t>
            </a:r>
            <a:endParaRPr lang="en-US" sz="2800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36" y="1628814"/>
            <a:ext cx="8693239" cy="239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46" y="3530798"/>
            <a:ext cx="595323" cy="8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643" y="3519906"/>
            <a:ext cx="595323" cy="8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450" y="3530798"/>
            <a:ext cx="595323" cy="8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630" y="3530798"/>
            <a:ext cx="595323" cy="8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070" y="3525352"/>
            <a:ext cx="595323" cy="8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128" y="3530798"/>
            <a:ext cx="595323" cy="8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097" y="3519906"/>
            <a:ext cx="595323" cy="8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925" y="3525352"/>
            <a:ext cx="595323" cy="8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8" t="30295" r="20947" b="41603"/>
          <a:stretch>
            <a:fillRect/>
          </a:stretch>
        </p:blipFill>
        <p:spPr bwMode="auto">
          <a:xfrm>
            <a:off x="193183" y="824249"/>
            <a:ext cx="8780172" cy="5640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029304" y="285647"/>
            <a:ext cx="76738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ỨNG DỤNG GÕ ĐỆM TRỐNG CON VÀO BÀI TẬP ĐỌC NHẠC</a:t>
            </a:r>
            <a:endParaRPr lang="en-US" sz="3200" b="1" dirty="0">
              <a:solidFill>
                <a:srgbClr val="000066"/>
              </a:solidFill>
            </a:endParaRPr>
          </a:p>
        </p:txBody>
      </p:sp>
      <p:pic>
        <p:nvPicPr>
          <p:cNvPr id="23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990" y="3258355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230" y="5618329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263" y="5618329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16" y="5618329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306" y="5618329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178" y="5653826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962" y="5653826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904" y="3258355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865" y="3211709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306" y="3234584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178" y="3259348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566" y="3218565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513" y="5618329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203" y="3234584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653" y="5653826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527" y="3211709"/>
            <a:ext cx="486060" cy="7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CA BAI TDN MAY CHIEU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2104" y="6298281"/>
            <a:ext cx="4572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623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16487" y="455133"/>
            <a:ext cx="9272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white"/>
                </a:solidFill>
              </a:rPr>
              <a:t>DÃY 1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79117" y="449695"/>
            <a:ext cx="9272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white"/>
                </a:solidFill>
              </a:rPr>
              <a:t>DÃY 2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836" y="1806039"/>
            <a:ext cx="36133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white"/>
                </a:solidFill>
              </a:rPr>
              <a:t>GÕ ĐỆM VÀO BÀI BẰNG NHẠC CỤ THANH PHÁCH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5359" y="1649346"/>
            <a:ext cx="32478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white"/>
                </a:solidFill>
              </a:rPr>
              <a:t>GÕ ĐỆM VÀO BÀI BẰNG NHẠC CỤ TRỐNG CON</a:t>
            </a:r>
            <a:endParaRPr lang="en-US" sz="3200" b="1" dirty="0">
              <a:solidFill>
                <a:prstClr val="white"/>
              </a:solidFill>
            </a:endParaRPr>
          </a:p>
        </p:txBody>
      </p:sp>
      <p:pic>
        <p:nvPicPr>
          <p:cNvPr id="8" name="Picture 2" descr="C:\Users\Administrator\Desktop\hinh nen dep pp\AH NHAC CU\TROG NH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778" y="2883258"/>
            <a:ext cx="2465958" cy="158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403" y="3013656"/>
            <a:ext cx="2024163" cy="145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8" t="30295" r="20947" b="41603"/>
          <a:stretch>
            <a:fillRect/>
          </a:stretch>
        </p:blipFill>
        <p:spPr bwMode="auto">
          <a:xfrm>
            <a:off x="193183" y="231841"/>
            <a:ext cx="8780172" cy="6233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27587" y="351572"/>
            <a:ext cx="8145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</a:rPr>
              <a:t>Làm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mẫu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sau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đó</a:t>
            </a:r>
            <a:r>
              <a:rPr lang="en-US" sz="3200" b="1" dirty="0" smtClean="0">
                <a:solidFill>
                  <a:srgbClr val="000066"/>
                </a:solidFill>
              </a:rPr>
              <a:t> HD </a:t>
            </a:r>
            <a:r>
              <a:rPr lang="en-US" sz="3200" b="1" dirty="0" err="1" smtClean="0">
                <a:solidFill>
                  <a:srgbClr val="000066"/>
                </a:solidFill>
              </a:rPr>
              <a:t>lại</a:t>
            </a:r>
            <a:r>
              <a:rPr lang="en-US" sz="3200" b="1" dirty="0" smtClean="0">
                <a:solidFill>
                  <a:srgbClr val="000066"/>
                </a:solidFill>
              </a:rPr>
              <a:t> HS </a:t>
            </a:r>
            <a:r>
              <a:rPr lang="en-US" sz="3200" b="1" dirty="0" err="1" smtClean="0">
                <a:solidFill>
                  <a:srgbClr val="000066"/>
                </a:solidFill>
              </a:rPr>
              <a:t>bộ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gõ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cơ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thể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vào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bài</a:t>
            </a:r>
            <a:endParaRPr lang="en-US" sz="3200" b="1" dirty="0">
              <a:solidFill>
                <a:srgbClr val="000066"/>
              </a:solidFill>
            </a:endParaRPr>
          </a:p>
        </p:txBody>
      </p:sp>
      <p:pic>
        <p:nvPicPr>
          <p:cNvPr id="4098" name="Picture 2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966" y="2861771"/>
            <a:ext cx="296001" cy="63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387" y="2884051"/>
            <a:ext cx="296001" cy="63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942" y="5502756"/>
            <a:ext cx="296001" cy="63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886" y="2861771"/>
            <a:ext cx="296001" cy="63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960" y="2884051"/>
            <a:ext cx="296001" cy="63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454" y="5502756"/>
            <a:ext cx="296001" cy="63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960" y="5562856"/>
            <a:ext cx="296001" cy="63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Administrator\Desktop\hih ah bo go co the 1\z2194049381606_3a8932b94c530447de1e1a3be66126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985" y="5562856"/>
            <a:ext cx="296001" cy="63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istrator\Desktop\hih ah bo go co the 1\tay tra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967" y="2958182"/>
            <a:ext cx="244968" cy="48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" descr="C:\Users\Administrator\Desktop\hih ah bo go co the 1\tay tra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371" y="2923693"/>
            <a:ext cx="244968" cy="48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3" descr="C:\Users\Administrator\Desktop\hih ah bo go co the 1\tay tra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23" y="3041893"/>
            <a:ext cx="244968" cy="48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C:\Users\Administrator\Desktop\hih ah bo go co the 1\tay tra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387" y="3001110"/>
            <a:ext cx="244968" cy="48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" descr="C:\Users\Administrator\Desktop\hih ah bo go co the 1\tay tra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998" y="5636987"/>
            <a:ext cx="244968" cy="48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" descr="C:\Users\Administrator\Desktop\hih ah bo go co the 1\tay tra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418" y="5636648"/>
            <a:ext cx="244968" cy="48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" descr="C:\Users\Administrator\Desktop\hih ah bo go co the 1\tay tra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020" y="5651018"/>
            <a:ext cx="244968" cy="48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" descr="C:\Users\Administrator\Desktop\hih ah bo go co the 1\tay tra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887" y="5636648"/>
            <a:ext cx="244968" cy="48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dministrator\Desktop\hih ah bo go co the 1\tay pha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515" y="2988251"/>
            <a:ext cx="283904" cy="4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C:\Users\Administrator\Desktop\hih ah bo go co the 1\tay pha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937" y="5581936"/>
            <a:ext cx="283904" cy="4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C:\Users\Administrator\Desktop\hih ah bo go co the 1\tay pha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339" y="2940951"/>
            <a:ext cx="283904" cy="4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C:\Users\Administrator\Desktop\hih ah bo go co the 1\tay pha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851" y="2986440"/>
            <a:ext cx="283904" cy="4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C:\Users\Administrator\Desktop\hih ah bo go co the 1\tay pha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658" y="3029769"/>
            <a:ext cx="283904" cy="4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C:\Users\Administrator\Desktop\hih ah bo go co the 1\tay pha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979" y="5637008"/>
            <a:ext cx="283904" cy="4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 descr="C:\Users\Administrator\Desktop\hih ah bo go co the 1\tay pha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851" y="5670016"/>
            <a:ext cx="283904" cy="4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:\Users\Administrator\Desktop\hih ah bo go co the 1\tay pha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241" y="5607770"/>
            <a:ext cx="283904" cy="4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CA BAI TDN MAY CHIEU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75571" y="6199844"/>
            <a:ext cx="4572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623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435" y="414338"/>
            <a:ext cx="5250656" cy="3600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1" y="5085184"/>
            <a:ext cx="4885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solidFill>
                  <a:prstClr val="white"/>
                </a:solidFill>
              </a:rPr>
              <a:t>HD </a:t>
            </a:r>
            <a:r>
              <a:rPr lang="en-US" sz="4800" i="1" dirty="0" err="1" smtClean="0">
                <a:solidFill>
                  <a:prstClr val="white"/>
                </a:solidFill>
              </a:rPr>
              <a:t>các</a:t>
            </a:r>
            <a:r>
              <a:rPr lang="en-US" sz="4800" i="1" dirty="0" smtClean="0">
                <a:solidFill>
                  <a:prstClr val="white"/>
                </a:solidFill>
              </a:rPr>
              <a:t> </a:t>
            </a:r>
            <a:r>
              <a:rPr lang="en-US" sz="4800" i="1" dirty="0" err="1" smtClean="0">
                <a:solidFill>
                  <a:prstClr val="white"/>
                </a:solidFill>
              </a:rPr>
              <a:t>động</a:t>
            </a:r>
            <a:r>
              <a:rPr lang="en-US" sz="4800" i="1" dirty="0" smtClean="0">
                <a:solidFill>
                  <a:prstClr val="white"/>
                </a:solidFill>
              </a:rPr>
              <a:t> </a:t>
            </a:r>
            <a:r>
              <a:rPr lang="en-US" sz="4800" i="1" dirty="0" err="1" smtClean="0">
                <a:solidFill>
                  <a:prstClr val="white"/>
                </a:solidFill>
              </a:rPr>
              <a:t>tác</a:t>
            </a:r>
            <a:r>
              <a:rPr lang="en-US" sz="4800" i="1" dirty="0" smtClean="0">
                <a:solidFill>
                  <a:prstClr val="white"/>
                </a:solidFill>
              </a:rPr>
              <a:t> </a:t>
            </a:r>
            <a:r>
              <a:rPr lang="en-US" sz="4800" i="1" dirty="0" err="1" smtClean="0">
                <a:solidFill>
                  <a:prstClr val="white"/>
                </a:solidFill>
              </a:rPr>
              <a:t>ký</a:t>
            </a:r>
            <a:r>
              <a:rPr lang="en-US" sz="4800" i="1" dirty="0" smtClean="0">
                <a:solidFill>
                  <a:prstClr val="white"/>
                </a:solidFill>
              </a:rPr>
              <a:t> </a:t>
            </a:r>
            <a:r>
              <a:rPr lang="en-US" sz="4800" i="1" dirty="0" err="1" smtClean="0">
                <a:solidFill>
                  <a:prstClr val="white"/>
                </a:solidFill>
              </a:rPr>
              <a:t>hiệu</a:t>
            </a:r>
            <a:r>
              <a:rPr lang="en-US" sz="4800" i="1" dirty="0" smtClean="0">
                <a:solidFill>
                  <a:prstClr val="white"/>
                </a:solidFill>
              </a:rPr>
              <a:t> </a:t>
            </a:r>
            <a:r>
              <a:rPr lang="en-US" sz="4800" i="1" dirty="0" err="1" smtClean="0">
                <a:solidFill>
                  <a:prstClr val="white"/>
                </a:solidFill>
              </a:rPr>
              <a:t>bàn</a:t>
            </a:r>
            <a:r>
              <a:rPr lang="en-US" sz="4800" i="1" dirty="0" smtClean="0">
                <a:solidFill>
                  <a:prstClr val="white"/>
                </a:solidFill>
              </a:rPr>
              <a:t> </a:t>
            </a:r>
            <a:r>
              <a:rPr lang="en-US" sz="4800" i="1" dirty="0" err="1" smtClean="0">
                <a:solidFill>
                  <a:prstClr val="white"/>
                </a:solidFill>
              </a:rPr>
              <a:t>tay</a:t>
            </a:r>
            <a:endParaRPr lang="en-US" sz="4800" i="1" dirty="0">
              <a:solidFill>
                <a:prstClr val="white"/>
              </a:solidFill>
            </a:endParaRPr>
          </a:p>
        </p:txBody>
      </p:sp>
      <p:pic>
        <p:nvPicPr>
          <p:cNvPr id="10" name="LCD DEN DRMFSLSD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20632" y="414338"/>
            <a:ext cx="4572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09951" y="488319"/>
            <a:ext cx="3163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2060"/>
                </a:solidFill>
              </a:rPr>
              <a:t>HĐ: </a:t>
            </a:r>
            <a:r>
              <a:rPr lang="en-US" sz="2400" b="1" dirty="0" err="1">
                <a:solidFill>
                  <a:srgbClr val="002060"/>
                </a:solidFill>
              </a:rPr>
              <a:t>Vận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dụng</a:t>
            </a:r>
            <a:r>
              <a:rPr lang="en-US" sz="2400" b="1" dirty="0">
                <a:solidFill>
                  <a:srgbClr val="002060"/>
                </a:solidFill>
              </a:rPr>
              <a:t>- </a:t>
            </a:r>
            <a:r>
              <a:rPr lang="en-US" sz="2400" b="1" dirty="0" err="1">
                <a:solidFill>
                  <a:srgbClr val="002060"/>
                </a:solidFill>
              </a:rPr>
              <a:t>sáng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tạo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353" y="5599488"/>
            <a:ext cx="91246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NL" dirty="0" smtClean="0"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-</a:t>
            </a:r>
            <a:r>
              <a:rPr lang="nl-NL" sz="4000" dirty="0" smtClean="0">
                <a:solidFill>
                  <a:srgbClr val="FF000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HS nghe bài hát “Bốn mùa” vận động nhẹ nhàng theo nhạc.</a:t>
            </a:r>
            <a:endParaRPr lang="en-US" sz="4000" dirty="0">
              <a:solidFill>
                <a:srgbClr val="FF0000"/>
              </a:solidFill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6" name="Four Seasons - Bản giao hưởng bốn mùa (Mùa Xuân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188640"/>
            <a:ext cx="609600" cy="609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4" y="188642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HĐ: KHỞI ĐỘNG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5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43736" y="5301222"/>
            <a:ext cx="63722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FFFF00"/>
                </a:solidFill>
              </a:rPr>
              <a:t>Trò</a:t>
            </a:r>
            <a:r>
              <a:rPr lang="en-US" sz="2800" b="1" i="1" dirty="0" smtClean="0">
                <a:solidFill>
                  <a:srgbClr val="FFFF00"/>
                </a:solidFill>
              </a:rPr>
              <a:t> </a:t>
            </a:r>
            <a:r>
              <a:rPr lang="en-US" sz="2800" b="1" i="1" dirty="0" err="1" smtClean="0">
                <a:solidFill>
                  <a:srgbClr val="FFFF00"/>
                </a:solidFill>
              </a:rPr>
              <a:t>chơi</a:t>
            </a:r>
            <a:r>
              <a:rPr lang="en-US" sz="2800" b="1" i="1" dirty="0" smtClean="0">
                <a:solidFill>
                  <a:srgbClr val="FFFF00"/>
                </a:solidFill>
              </a:rPr>
              <a:t> </a:t>
            </a:r>
            <a:r>
              <a:rPr lang="en-US" sz="2800" b="1" i="1" dirty="0" err="1" smtClean="0">
                <a:solidFill>
                  <a:srgbClr val="FFFF00"/>
                </a:solidFill>
              </a:rPr>
              <a:t>nhanh</a:t>
            </a:r>
            <a:r>
              <a:rPr lang="en-US" sz="2800" b="1" i="1" dirty="0" smtClean="0">
                <a:solidFill>
                  <a:srgbClr val="FFFF00"/>
                </a:solidFill>
              </a:rPr>
              <a:t> </a:t>
            </a:r>
            <a:r>
              <a:rPr lang="en-US" sz="2800" b="1" i="1" dirty="0" err="1" smtClean="0">
                <a:solidFill>
                  <a:srgbClr val="FFFF00"/>
                </a:solidFill>
              </a:rPr>
              <a:t>như</a:t>
            </a:r>
            <a:r>
              <a:rPr lang="en-US" sz="2800" b="1" i="1" dirty="0" smtClean="0">
                <a:solidFill>
                  <a:srgbClr val="FFFF00"/>
                </a:solidFill>
              </a:rPr>
              <a:t> </a:t>
            </a:r>
            <a:r>
              <a:rPr lang="en-US" sz="2800" b="1" i="1" dirty="0" err="1" smtClean="0">
                <a:solidFill>
                  <a:srgbClr val="FFFF00"/>
                </a:solidFill>
              </a:rPr>
              <a:t>chớp</a:t>
            </a:r>
            <a:r>
              <a:rPr lang="en-US" sz="2800" b="1" i="1" dirty="0" smtClean="0">
                <a:solidFill>
                  <a:srgbClr val="FFFF00"/>
                </a:solidFill>
              </a:rPr>
              <a:t>: </a:t>
            </a:r>
            <a:r>
              <a:rPr lang="en-US" sz="2800" i="1" dirty="0" err="1" smtClean="0">
                <a:solidFill>
                  <a:prstClr val="white"/>
                </a:solidFill>
              </a:rPr>
              <a:t>Xem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làm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mẫu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ký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hiệu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bàn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tay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sau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đó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cùng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thực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hiện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chậm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với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mẫu</a:t>
            </a:r>
            <a:r>
              <a:rPr lang="en-US" sz="2800" i="1" dirty="0" smtClean="0">
                <a:solidFill>
                  <a:prstClr val="white"/>
                </a:solidFill>
              </a:rPr>
              <a:t> 3 </a:t>
            </a:r>
            <a:r>
              <a:rPr lang="en-US" sz="2800" i="1" dirty="0" err="1" smtClean="0">
                <a:solidFill>
                  <a:prstClr val="white"/>
                </a:solidFill>
              </a:rPr>
              <a:t>lần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và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tăng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tốc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nhanh</a:t>
            </a:r>
            <a:r>
              <a:rPr lang="en-US" sz="2800" i="1" dirty="0" smtClean="0">
                <a:solidFill>
                  <a:prstClr val="white"/>
                </a:solidFill>
              </a:rPr>
              <a:t> </a:t>
            </a:r>
            <a:r>
              <a:rPr lang="en-US" sz="2800" i="1" dirty="0" err="1" smtClean="0">
                <a:solidFill>
                  <a:prstClr val="white"/>
                </a:solidFill>
              </a:rPr>
              <a:t>dần</a:t>
            </a:r>
            <a:endParaRPr lang="en-US" sz="2800" i="1" dirty="0">
              <a:solidFill>
                <a:prstClr val="white"/>
              </a:solidFill>
            </a:endParaRPr>
          </a:p>
        </p:txBody>
      </p:sp>
      <p:pic>
        <p:nvPicPr>
          <p:cNvPr id="2" name="tro choi not nhac ban tay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0848" y="342920"/>
            <a:ext cx="5400674" cy="3814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06573" y="3"/>
            <a:ext cx="38193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prstClr val="white"/>
                </a:solidFill>
              </a:rPr>
              <a:t>- </a:t>
            </a:r>
            <a:r>
              <a:rPr lang="en-US" sz="2400" i="1" dirty="0" err="1" smtClean="0">
                <a:solidFill>
                  <a:prstClr val="white"/>
                </a:solidFill>
              </a:rPr>
              <a:t>Nhìn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vào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tranh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và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nghe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bản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nhạc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sau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cho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biết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đây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là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câu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chuyện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âm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nhạc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gì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đã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học</a:t>
            </a:r>
            <a:r>
              <a:rPr lang="en-US" sz="2400" i="1" dirty="0" smtClean="0">
                <a:solidFill>
                  <a:prstClr val="white"/>
                </a:solidFill>
              </a:rPr>
              <a:t>, </a:t>
            </a:r>
            <a:r>
              <a:rPr lang="en-US" sz="2400" i="1" dirty="0" err="1" smtClean="0">
                <a:solidFill>
                  <a:prstClr val="white"/>
                </a:solidFill>
              </a:rPr>
              <a:t>bản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nhạc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tên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gì</a:t>
            </a:r>
            <a:r>
              <a:rPr lang="en-US" sz="2400" i="1" dirty="0" smtClean="0">
                <a:solidFill>
                  <a:prstClr val="white"/>
                </a:solidFill>
              </a:rPr>
              <a:t>? </a:t>
            </a:r>
            <a:r>
              <a:rPr lang="en-US" sz="2400" i="1" dirty="0" err="1" smtClean="0">
                <a:solidFill>
                  <a:prstClr val="white"/>
                </a:solidFill>
              </a:rPr>
              <a:t>Gọi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>
                <a:solidFill>
                  <a:prstClr val="white"/>
                </a:solidFill>
              </a:rPr>
              <a:t>1</a:t>
            </a:r>
            <a:r>
              <a:rPr lang="en-US" sz="2400" i="1" dirty="0" smtClean="0">
                <a:solidFill>
                  <a:prstClr val="white"/>
                </a:solidFill>
              </a:rPr>
              <a:t> HS </a:t>
            </a:r>
            <a:r>
              <a:rPr lang="en-US" sz="2400" i="1" dirty="0" err="1" smtClean="0">
                <a:solidFill>
                  <a:prstClr val="white"/>
                </a:solidFill>
              </a:rPr>
              <a:t>lên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nhìn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tranh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lần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lượt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kể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lại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câu</a:t>
            </a:r>
            <a:r>
              <a:rPr lang="en-US" sz="2400" i="1" dirty="0" smtClean="0">
                <a:solidFill>
                  <a:prstClr val="white"/>
                </a:solidFill>
              </a:rPr>
              <a:t> </a:t>
            </a:r>
            <a:r>
              <a:rPr lang="en-US" sz="2400" i="1" dirty="0" err="1" smtClean="0">
                <a:solidFill>
                  <a:prstClr val="white"/>
                </a:solidFill>
              </a:rPr>
              <a:t>chuyện</a:t>
            </a:r>
            <a:endParaRPr lang="en-US" sz="2400" i="1" dirty="0">
              <a:solidFill>
                <a:prstClr val="white"/>
              </a:solidFill>
            </a:endParaRPr>
          </a:p>
        </p:txBody>
      </p:sp>
      <p:pic>
        <p:nvPicPr>
          <p:cNvPr id="24" name="Picture 4" descr="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12" y="296594"/>
            <a:ext cx="2300067" cy="3361006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16"/>
          <p:cNvSpPr>
            <a:spLocks noChangeArrowheads="1"/>
          </p:cNvSpPr>
          <p:nvPr/>
        </p:nvSpPr>
        <p:spPr bwMode="auto">
          <a:xfrm>
            <a:off x="2047728" y="296594"/>
            <a:ext cx="400050" cy="609600"/>
          </a:xfrm>
          <a:prstGeom prst="ellipse">
            <a:avLst/>
          </a:prstGeom>
          <a:solidFill>
            <a:srgbClr val="0066FF"/>
          </a:solidFill>
          <a:ln w="38100">
            <a:solidFill>
              <a:srgbClr val="0066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</a:rPr>
              <a:t>1</a:t>
            </a:r>
            <a:endParaRPr lang="en-US" sz="32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6" name="Picture 5" descr="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389" y="296594"/>
            <a:ext cx="2321169" cy="3361006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18"/>
          <p:cNvSpPr>
            <a:spLocks noChangeArrowheads="1"/>
          </p:cNvSpPr>
          <p:nvPr/>
        </p:nvSpPr>
        <p:spPr bwMode="auto">
          <a:xfrm>
            <a:off x="4389559" y="279010"/>
            <a:ext cx="400050" cy="609600"/>
          </a:xfrm>
          <a:prstGeom prst="ellipse">
            <a:avLst/>
          </a:prstGeom>
          <a:solidFill>
            <a:srgbClr val="0066FF"/>
          </a:solidFill>
          <a:ln w="38100">
            <a:solidFill>
              <a:srgbClr val="0066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</a:rPr>
              <a:t>2</a:t>
            </a:r>
            <a:endParaRPr lang="en-US" sz="32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8" name="Picture 6" descr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12" y="4017110"/>
            <a:ext cx="2672423" cy="2693963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Oval 19"/>
          <p:cNvSpPr>
            <a:spLocks noChangeArrowheads="1"/>
          </p:cNvSpPr>
          <p:nvPr/>
        </p:nvSpPr>
        <p:spPr bwMode="auto">
          <a:xfrm>
            <a:off x="225522" y="4267201"/>
            <a:ext cx="400050" cy="609600"/>
          </a:xfrm>
          <a:prstGeom prst="ellipse">
            <a:avLst/>
          </a:prstGeom>
          <a:solidFill>
            <a:srgbClr val="0066FF"/>
          </a:solidFill>
          <a:ln w="38100">
            <a:solidFill>
              <a:srgbClr val="0066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</a:rPr>
              <a:t>3</a:t>
            </a:r>
            <a:endParaRPr lang="en-US" sz="32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0" name="Picture 7" descr="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622" y="4017107"/>
            <a:ext cx="3101926" cy="26924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Oval 20"/>
          <p:cNvSpPr>
            <a:spLocks noChangeArrowheads="1"/>
          </p:cNvSpPr>
          <p:nvPr/>
        </p:nvSpPr>
        <p:spPr bwMode="auto">
          <a:xfrm>
            <a:off x="5569927" y="4017107"/>
            <a:ext cx="400050" cy="609600"/>
          </a:xfrm>
          <a:prstGeom prst="ellipse">
            <a:avLst/>
          </a:prstGeom>
          <a:solidFill>
            <a:srgbClr val="0066FF"/>
          </a:solidFill>
          <a:ln w="38100">
            <a:solidFill>
              <a:srgbClr val="0066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</a:rPr>
              <a:t>4</a:t>
            </a:r>
            <a:endParaRPr lang="en-US" sz="32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nhac nen ke chuye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89056" y="4017110"/>
            <a:ext cx="4572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3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235779">
            <a:off x="891445" y="1593811"/>
            <a:ext cx="53919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smtClean="0">
                <a:solidFill>
                  <a:srgbClr val="FF0000"/>
                </a:solidFill>
              </a:rPr>
              <a:t>-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Củng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cố</a:t>
            </a:r>
            <a:r>
              <a:rPr lang="en-US" sz="4000" b="1" i="1" dirty="0" smtClean="0">
                <a:solidFill>
                  <a:srgbClr val="FF0000"/>
                </a:solidFill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dặn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dò</a:t>
            </a:r>
            <a:r>
              <a:rPr lang="en-US" sz="4000" b="1" i="1" dirty="0" smtClean="0">
                <a:solidFill>
                  <a:srgbClr val="FF0000"/>
                </a:solidFill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nêu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giáo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dục</a:t>
            </a:r>
            <a:endParaRPr lang="en-US" sz="4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1436" y="3284984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 Ở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kỳ</a:t>
            </a:r>
            <a:r>
              <a:rPr lang="en-US" sz="3600" dirty="0" smtClean="0">
                <a:solidFill>
                  <a:srgbClr val="FF0000"/>
                </a:solidFill>
              </a:rPr>
              <a:t> 2 </a:t>
            </a:r>
            <a:r>
              <a:rPr lang="en-US" sz="3600" dirty="0" err="1" smtClean="0">
                <a:solidFill>
                  <a:srgbClr val="FF0000"/>
                </a:solidFill>
              </a:rPr>
              <a:t>em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đã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những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r>
              <a:rPr lang="en-US" sz="3600" dirty="0" smtClean="0">
                <a:solidFill>
                  <a:srgbClr val="FF0000"/>
                </a:solidFill>
              </a:rPr>
              <a:t> TĐN </a:t>
            </a:r>
            <a:r>
              <a:rPr lang="en-US" sz="3600" dirty="0" err="1" smtClean="0">
                <a:solidFill>
                  <a:srgbClr val="FF0000"/>
                </a:solidFill>
              </a:rPr>
              <a:t>nào</a:t>
            </a:r>
            <a:r>
              <a:rPr lang="en-US" sz="3600" dirty="0" smtClean="0">
                <a:solidFill>
                  <a:srgbClr val="FF0000"/>
                </a:solidFill>
              </a:rPr>
              <a:t>? </a:t>
            </a:r>
            <a:r>
              <a:rPr lang="en-US" sz="3600" dirty="0" err="1" smtClean="0">
                <a:solidFill>
                  <a:srgbClr val="FF0000"/>
                </a:solidFill>
              </a:rPr>
              <a:t>Hãy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kể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các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bài</a:t>
            </a:r>
            <a:r>
              <a:rPr lang="en-US" sz="3600" dirty="0" smtClean="0">
                <a:solidFill>
                  <a:srgbClr val="FF0000"/>
                </a:solidFill>
              </a:rPr>
              <a:t> TĐN </a:t>
            </a:r>
            <a:r>
              <a:rPr lang="en-US" sz="3600" dirty="0" err="1" smtClean="0">
                <a:solidFill>
                  <a:srgbClr val="FF0000"/>
                </a:solidFill>
              </a:rPr>
              <a:t>đó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373216"/>
            <a:ext cx="896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Đáp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án</a:t>
            </a:r>
            <a:r>
              <a:rPr lang="en-US" sz="3200" dirty="0" smtClean="0">
                <a:solidFill>
                  <a:srgbClr val="002060"/>
                </a:solidFill>
              </a:rPr>
              <a:t>:</a:t>
            </a:r>
            <a:r>
              <a:rPr lang="en-US" sz="3200" dirty="0" smtClean="0">
                <a:solidFill>
                  <a:srgbClr val="FF0000"/>
                </a:solidFill>
              </a:rPr>
              <a:t> TĐN 5 </a:t>
            </a:r>
            <a:r>
              <a:rPr lang="en-US" sz="3200" dirty="0" err="1" smtClean="0">
                <a:solidFill>
                  <a:srgbClr val="FF0000"/>
                </a:solidFill>
              </a:rPr>
              <a:t>Năm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sao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vui</a:t>
            </a:r>
            <a:r>
              <a:rPr lang="en-US" sz="3200" dirty="0" smtClean="0">
                <a:solidFill>
                  <a:srgbClr val="FF0000"/>
                </a:solidFill>
              </a:rPr>
              <a:t>, TĐN 6 </a:t>
            </a:r>
            <a:r>
              <a:rPr lang="en-US" sz="3200" dirty="0" err="1" smtClean="0">
                <a:solidFill>
                  <a:srgbClr val="FF0000"/>
                </a:solidFill>
              </a:rPr>
              <a:t>chú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bồ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đội</a:t>
            </a:r>
            <a:r>
              <a:rPr lang="en-US" sz="3200" dirty="0" smtClean="0">
                <a:solidFill>
                  <a:srgbClr val="FF0000"/>
                </a:solidFill>
              </a:rPr>
              <a:t>, TĐN 7 </a:t>
            </a:r>
            <a:r>
              <a:rPr lang="en-US" sz="3200" dirty="0" err="1" smtClean="0">
                <a:solidFill>
                  <a:srgbClr val="FF0000"/>
                </a:solidFill>
              </a:rPr>
              <a:t>em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tập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oto</a:t>
            </a:r>
            <a:r>
              <a:rPr lang="en-US" sz="3200" dirty="0" smtClean="0">
                <a:solidFill>
                  <a:srgbClr val="FF0000"/>
                </a:solidFill>
              </a:rPr>
              <a:t>, TĐN 7 </a:t>
            </a:r>
            <a:r>
              <a:rPr lang="en-US" sz="3200" dirty="0" err="1" smtClean="0">
                <a:solidFill>
                  <a:srgbClr val="FF0000"/>
                </a:solidFill>
              </a:rPr>
              <a:t>mây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chiều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1" y="96471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</a:rPr>
              <a:t>Hỏi</a:t>
            </a:r>
            <a:r>
              <a:rPr lang="en-US" sz="4000" dirty="0" smtClean="0">
                <a:solidFill>
                  <a:srgbClr val="FF0000"/>
                </a:solidFill>
              </a:rPr>
              <a:t> HS </a:t>
            </a:r>
            <a:r>
              <a:rPr lang="en-US" sz="4000" dirty="0" err="1" smtClean="0">
                <a:solidFill>
                  <a:srgbClr val="FF0000"/>
                </a:solidFill>
              </a:rPr>
              <a:t>câu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hỏi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sau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7904" y="1363415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TIẾT 34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2708920"/>
            <a:ext cx="44644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ÔN TẬP, KIỂM TRA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88096" y="406656"/>
            <a:ext cx="5544616" cy="2808312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ÂM NHẠC LỚP 5</a:t>
            </a:r>
            <a:endParaRPr lang="en-US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CS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9" b="77443"/>
          <a:stretch>
            <a:fillRect/>
          </a:stretch>
        </p:blipFill>
        <p:spPr bwMode="auto">
          <a:xfrm>
            <a:off x="1187652" y="2996952"/>
            <a:ext cx="6230491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1427292"/>
            <a:ext cx="4824536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1: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TĐN 5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6" y="247145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HĐ LUYỆN TẬP-THỰC HÀNH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92288" y="381864"/>
            <a:ext cx="187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TỔ 1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6216" y="358121"/>
            <a:ext cx="187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TỔ 2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472" y="1968114"/>
            <a:ext cx="3131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ĐỌC NHẠC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24130" y="1976267"/>
            <a:ext cx="3131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GHÉP LỜI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4005120"/>
            <a:ext cx="4608512" cy="7694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</a:rPr>
              <a:t>Lần</a:t>
            </a:r>
            <a:r>
              <a:rPr lang="en-US" sz="4400" b="1" dirty="0" smtClean="0">
                <a:solidFill>
                  <a:srgbClr val="FF0000"/>
                </a:solidFill>
              </a:rPr>
              <a:t> 2 </a:t>
            </a:r>
            <a:r>
              <a:rPr lang="en-US" sz="4400" b="1" dirty="0" err="1" smtClean="0">
                <a:solidFill>
                  <a:srgbClr val="FF0000"/>
                </a:solidFill>
              </a:rPr>
              <a:t>đổi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ngược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lại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27" y="3492491"/>
            <a:ext cx="1056901" cy="28901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4817" y="1556793"/>
            <a:ext cx="806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- </a:t>
            </a:r>
            <a:r>
              <a:rPr lang="en-US" sz="2400" b="1" dirty="0" err="1" smtClean="0">
                <a:solidFill>
                  <a:srgbClr val="FF0000"/>
                </a:solidFill>
              </a:rPr>
              <a:t>Hỏi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lại</a:t>
            </a:r>
            <a:r>
              <a:rPr lang="en-US" sz="2400" b="1" dirty="0" smtClean="0">
                <a:solidFill>
                  <a:srgbClr val="FF0000"/>
                </a:solidFill>
              </a:rPr>
              <a:t> HS </a:t>
            </a:r>
            <a:r>
              <a:rPr lang="en-US" sz="2400" b="1" dirty="0" err="1" smtClean="0">
                <a:solidFill>
                  <a:srgbClr val="FF0000"/>
                </a:solidFill>
              </a:rPr>
              <a:t>trong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bài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những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nốt</a:t>
            </a:r>
            <a:r>
              <a:rPr lang="en-US" sz="2400" b="1" dirty="0" smtClean="0">
                <a:solidFill>
                  <a:srgbClr val="FF0000"/>
                </a:solidFill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</a:rPr>
              <a:t>tên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nốt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nhạc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nào</a:t>
            </a:r>
            <a:r>
              <a:rPr lang="en-US" sz="2400" b="1" dirty="0" smtClean="0">
                <a:solidFill>
                  <a:srgbClr val="FF0000"/>
                </a:solidFill>
              </a:rPr>
              <a:t>?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6" y="2080013"/>
            <a:ext cx="6430684" cy="43026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8343" y="19644"/>
            <a:ext cx="4856647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2: ÔN TĐN 6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31901" y="908720"/>
            <a:ext cx="5472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THỰC HÀNH-LUYỆN TẬP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57" y="3962456"/>
            <a:ext cx="1056901" cy="2405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2030" y="4343380"/>
            <a:ext cx="1077686" cy="2024744"/>
          </a:xfrm>
          <a:prstGeom prst="rect">
            <a:avLst/>
          </a:prstGeom>
        </p:spPr>
      </p:pic>
      <p:pic>
        <p:nvPicPr>
          <p:cNvPr id="6" name="CA BAI TDN6 CHU BO DO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2379" y="5588000"/>
            <a:ext cx="4572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832" y="1596571"/>
            <a:ext cx="5551714" cy="46010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2379" y="519353"/>
            <a:ext cx="716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smtClean="0">
                <a:solidFill>
                  <a:srgbClr val="FF0000"/>
                </a:solidFill>
              </a:rPr>
              <a:t>- GV HD HS đọc nhạc nhẩm 1 lần sau đó đọc vài lần cho đúng cao độ, tiết tấu</a:t>
            </a:r>
            <a:endParaRPr lang="en-US" sz="3200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57" y="3962456"/>
            <a:ext cx="1056901" cy="2405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2030" y="4343380"/>
            <a:ext cx="1077686" cy="2024744"/>
          </a:xfrm>
          <a:prstGeom prst="rect">
            <a:avLst/>
          </a:prstGeom>
        </p:spPr>
      </p:pic>
      <p:pic>
        <p:nvPicPr>
          <p:cNvPr id="6" name="CA BAI TDN6 CHU BO DO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2379" y="5588000"/>
            <a:ext cx="4572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858" y="2695117"/>
            <a:ext cx="5719949" cy="35024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8072" y="448375"/>
            <a:ext cx="7162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                      - GV HD HS </a:t>
            </a:r>
            <a:r>
              <a:rPr lang="en-US" sz="2800" i="1" dirty="0" err="1" smtClean="0">
                <a:solidFill>
                  <a:srgbClr val="FF0000"/>
                </a:solidFill>
              </a:rPr>
              <a:t>HS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với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các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hình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thức</a:t>
            </a:r>
            <a:r>
              <a:rPr lang="en-US" sz="2800" i="1" dirty="0" smtClean="0">
                <a:solidFill>
                  <a:srgbClr val="FF0000"/>
                </a:solidFill>
              </a:rPr>
              <a:t>: </a:t>
            </a:r>
            <a:r>
              <a:rPr lang="en-US" sz="2800" i="1" dirty="0" err="1" smtClean="0">
                <a:solidFill>
                  <a:srgbClr val="FF0000"/>
                </a:solidFill>
              </a:rPr>
              <a:t>Lớp</a:t>
            </a:r>
            <a:r>
              <a:rPr lang="en-US" sz="2800" i="1" dirty="0" smtClean="0">
                <a:solidFill>
                  <a:srgbClr val="FF0000"/>
                </a:solidFill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</a:rPr>
              <a:t>tổ</a:t>
            </a:r>
            <a:r>
              <a:rPr lang="en-US" sz="2800" i="1" dirty="0" smtClean="0">
                <a:solidFill>
                  <a:srgbClr val="FF0000"/>
                </a:solidFill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</a:rPr>
              <a:t>cá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nhân</a:t>
            </a:r>
            <a:r>
              <a:rPr lang="en-US" sz="2800" i="1" dirty="0" smtClean="0">
                <a:solidFill>
                  <a:srgbClr val="FF0000"/>
                </a:solidFill>
              </a:rPr>
              <a:t>…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i="1" dirty="0" smtClean="0">
                <a:solidFill>
                  <a:srgbClr val="FF0000"/>
                </a:solidFill>
              </a:rPr>
              <a:t> - chia </a:t>
            </a:r>
            <a:r>
              <a:rPr lang="en-US" sz="2800" i="1" dirty="0" err="1" smtClean="0">
                <a:solidFill>
                  <a:srgbClr val="FF0000"/>
                </a:solidFill>
              </a:rPr>
              <a:t>lớp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thành</a:t>
            </a:r>
            <a:r>
              <a:rPr lang="en-US" sz="2800" i="1" dirty="0" smtClean="0">
                <a:solidFill>
                  <a:srgbClr val="FF0000"/>
                </a:solidFill>
              </a:rPr>
              <a:t> 2 </a:t>
            </a:r>
            <a:r>
              <a:rPr lang="en-US" sz="2800" i="1" dirty="0" err="1" smtClean="0">
                <a:solidFill>
                  <a:srgbClr val="FF0000"/>
                </a:solidFill>
              </a:rPr>
              <a:t>tổ</a:t>
            </a:r>
            <a:r>
              <a:rPr lang="en-US" sz="2800" i="1" dirty="0" smtClean="0">
                <a:solidFill>
                  <a:srgbClr val="FF0000"/>
                </a:solidFill>
              </a:rPr>
              <a:t>: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1: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nhạc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2: </a:t>
            </a:r>
            <a:r>
              <a:rPr lang="en-US" sz="2800" i="1" dirty="0" err="1" smtClean="0">
                <a:solidFill>
                  <a:srgbClr val="FF0000"/>
                </a:solidFill>
              </a:rPr>
              <a:t>nghép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lời</a:t>
            </a:r>
            <a:r>
              <a:rPr lang="en-US" sz="2800" i="1" dirty="0" smtClean="0">
                <a:solidFill>
                  <a:srgbClr val="FF0000"/>
                </a:solidFill>
              </a:rPr>
              <a:t> (</a:t>
            </a:r>
            <a:r>
              <a:rPr lang="en-US" sz="2800" i="1" dirty="0" err="1" smtClean="0">
                <a:solidFill>
                  <a:srgbClr val="FF0000"/>
                </a:solidFill>
              </a:rPr>
              <a:t>ngược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lại</a:t>
            </a:r>
            <a:r>
              <a:rPr lang="en-US" sz="2800" i="1" dirty="0" smtClean="0">
                <a:solidFill>
                  <a:srgbClr val="FF0000"/>
                </a:solidFill>
              </a:rPr>
              <a:t>)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9" name="CA BAI TDN6 CHU BO DO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16679" y="5740400"/>
            <a:ext cx="4572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89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1652</Words>
  <Application>WPS Presentation</Application>
  <PresentationFormat>On-screen Show (4:3)</PresentationFormat>
  <Paragraphs>93</Paragraphs>
  <Slides>23</Slides>
  <Notes>4</Notes>
  <HiddenSlides>0</HiddenSlides>
  <MMClips>12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9</vt:i4>
      </vt:variant>
      <vt:variant>
        <vt:lpstr>幻灯片标题</vt:lpstr>
      </vt:variant>
      <vt:variant>
        <vt:i4>23</vt:i4>
      </vt:variant>
    </vt:vector>
  </HeadingPairs>
  <TitlesOfParts>
    <vt:vector size="41" baseType="lpstr">
      <vt:lpstr>Arial</vt:lpstr>
      <vt:lpstr>SimSun</vt:lpstr>
      <vt:lpstr>Wingdings</vt:lpstr>
      <vt:lpstr>Times New Roman</vt:lpstr>
      <vt:lpstr>Calibri</vt:lpstr>
      <vt:lpstr>Times New Roman</vt:lpstr>
      <vt:lpstr>Microsoft YaHei</vt:lpstr>
      <vt:lpstr>Arial Unicode MS</vt:lpstr>
      <vt:lpstr>Calibri Light</vt:lpstr>
      <vt:lpstr>Office Theme</vt:lpstr>
      <vt:lpstr>Default Design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21</cp:revision>
  <dcterms:created xsi:type="dcterms:W3CDTF">2021-05-08T07:04:00Z</dcterms:created>
  <dcterms:modified xsi:type="dcterms:W3CDTF">2021-08-30T00:52:02Z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4746B7C2DED743418BA560DD882522A9</vt:lpwstr>
  </property>
  <property fmtid="{D5CDD505-2E9C-101B-9397-08002B2CF9AE}" pid="3" name="KSOProductBuildVer">
    <vt:lpwstr>1033-11.2.0.10265</vt:lpwstr>
  </property>
</Properties>
</file>