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10"/>
  </p:notesMasterIdLst>
  <p:sldIdLst>
    <p:sldId id="256" r:id="rId6"/>
    <p:sldId id="280" r:id="rId7"/>
    <p:sldId id="282" r:id="rId8"/>
    <p:sldId id="283" r:id="rId9"/>
    <p:sldId id="284" r:id="rId11"/>
    <p:sldId id="285" r:id="rId12"/>
    <p:sldId id="263" r:id="rId13"/>
    <p:sldId id="259" r:id="rId14"/>
    <p:sldId id="261" r:id="rId15"/>
    <p:sldId id="260" r:id="rId16"/>
    <p:sldId id="262" r:id="rId17"/>
    <p:sldId id="264" r:id="rId18"/>
    <p:sldId id="265" r:id="rId19"/>
    <p:sldId id="266" r:id="rId20"/>
    <p:sldId id="267" r:id="rId21"/>
    <p:sldId id="268" r:id="rId22"/>
    <p:sldId id="289" r:id="rId23"/>
    <p:sldId id="286" r:id="rId24"/>
    <p:sldId id="271" r:id="rId25"/>
    <p:sldId id="272" r:id="rId26"/>
    <p:sldId id="288" r:id="rId27"/>
    <p:sldId id="274" r:id="rId28"/>
    <p:sldId id="290" r:id="rId29"/>
    <p:sldId id="275" r:id="rId30"/>
    <p:sldId id="291" r:id="rId31"/>
    <p:sldId id="292" r:id="rId32"/>
    <p:sldId id="278" r:id="rId33"/>
    <p:sldId id="27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2.png"/><Relationship Id="rId7" Type="http://schemas.microsoft.com/office/2007/relationships/media" Target="../media/media7.mp3"/><Relationship Id="rId6" Type="http://schemas.openxmlformats.org/officeDocument/2006/relationships/audio" Target="../media/media7.mp3"/><Relationship Id="rId5" Type="http://schemas.openxmlformats.org/officeDocument/2006/relationships/image" Target="../media/image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microsoft.com/office/2007/relationships/media" Target="../media/media8.mp3"/><Relationship Id="rId3" Type="http://schemas.openxmlformats.org/officeDocument/2006/relationships/audio" Target="../media/media8.mp3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9.mp3"/><Relationship Id="rId3" Type="http://schemas.openxmlformats.org/officeDocument/2006/relationships/audio" Target="../media/media9.mp3"/><Relationship Id="rId2" Type="http://schemas.openxmlformats.org/officeDocument/2006/relationships/image" Target="../media/image26.png"/><Relationship Id="rId1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microsoft.com/office/2007/relationships/media" Target="../media/media10.mp3"/><Relationship Id="rId3" Type="http://schemas.openxmlformats.org/officeDocument/2006/relationships/audio" Target="../media/media10.mp3"/><Relationship Id="rId2" Type="http://schemas.openxmlformats.org/officeDocument/2006/relationships/image" Target="../media/image27.pn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media" Target="../media/media11.mp3"/><Relationship Id="rId3" Type="http://schemas.openxmlformats.org/officeDocument/2006/relationships/audio" Target="../media/media11.mp3"/><Relationship Id="rId2" Type="http://schemas.openxmlformats.org/officeDocument/2006/relationships/image" Target="../media/image29.png"/><Relationship Id="rId1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media" Target="../media/media12.mp3"/><Relationship Id="rId3" Type="http://schemas.openxmlformats.org/officeDocument/2006/relationships/audio" Target="../media/media12.mp3"/><Relationship Id="rId2" Type="http://schemas.openxmlformats.org/officeDocument/2006/relationships/image" Target="../media/image30.pn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media" Target="../media/media13.mp3"/><Relationship Id="rId3" Type="http://schemas.openxmlformats.org/officeDocument/2006/relationships/audio" Target="../media/media13.mp3"/><Relationship Id="rId2" Type="http://schemas.openxmlformats.org/officeDocument/2006/relationships/image" Target="../media/image31.png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media" Target="../media/media14.mp3"/><Relationship Id="rId3" Type="http://schemas.openxmlformats.org/officeDocument/2006/relationships/audio" Target="../media/media14.mp3"/><Relationship Id="rId2" Type="http://schemas.openxmlformats.org/officeDocument/2006/relationships/image" Target="../media/image32.png"/><Relationship Id="rId1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media" Target="../media/media15.mp3"/><Relationship Id="rId3" Type="http://schemas.openxmlformats.org/officeDocument/2006/relationships/audio" Target="../media/media15.mp3"/><Relationship Id="rId2" Type="http://schemas.openxmlformats.org/officeDocument/2006/relationships/image" Target="../media/image33.png"/><Relationship Id="rId1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7" Type="http://schemas.openxmlformats.org/officeDocument/2006/relationships/slide" Target="slide6.xml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image" Target="../media/image6.GIF"/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microsoft.com/office/2007/relationships/media" Target="../media/media16.mp3"/><Relationship Id="rId3" Type="http://schemas.openxmlformats.org/officeDocument/2006/relationships/audio" Target="../media/media16.mp3"/><Relationship Id="rId2" Type="http://schemas.openxmlformats.org/officeDocument/2006/relationships/image" Target="../media/image34.png"/><Relationship Id="rId1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microsoft.com/office/2007/relationships/media" Target="../media/media17.mp3"/><Relationship Id="rId3" Type="http://schemas.openxmlformats.org/officeDocument/2006/relationships/audio" Target="../media/media17.mp3"/><Relationship Id="rId2" Type="http://schemas.openxmlformats.org/officeDocument/2006/relationships/image" Target="../media/image35.png"/><Relationship Id="rId1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image" Target="../media/image2.png"/><Relationship Id="rId7" Type="http://schemas.microsoft.com/office/2007/relationships/media" Target="../media/media6.mp3"/><Relationship Id="rId6" Type="http://schemas.openxmlformats.org/officeDocument/2006/relationships/audio" Target="../media/media6.mp3"/><Relationship Id="rId5" Type="http://schemas.openxmlformats.org/officeDocument/2006/relationships/image" Target="../media/image11.png"/><Relationship Id="rId4" Type="http://schemas.microsoft.com/office/2007/relationships/media" Target="../media/media18.mp3"/><Relationship Id="rId3" Type="http://schemas.openxmlformats.org/officeDocument/2006/relationships/audio" Target="../media/media18.mp3"/><Relationship Id="rId2" Type="http://schemas.openxmlformats.org/officeDocument/2006/relationships/image" Target="../media/image21.png"/><Relationship Id="rId1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microsoft.com/office/2007/relationships/media" Target="../media/media6.mp3"/><Relationship Id="rId4" Type="http://schemas.openxmlformats.org/officeDocument/2006/relationships/audio" Target="../media/media6.mp3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16.GIF"/><Relationship Id="rId1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image" Target="../media/image8.png"/><Relationship Id="rId7" Type="http://schemas.microsoft.com/office/2007/relationships/media" Target="../media/media2.mp4"/><Relationship Id="rId6" Type="http://schemas.openxmlformats.org/officeDocument/2006/relationships/video" Target="../media/media2.mp4"/><Relationship Id="rId5" Type="http://schemas.openxmlformats.org/officeDocument/2006/relationships/image" Target="../media/image7.png"/><Relationship Id="rId4" Type="http://schemas.openxmlformats.org/officeDocument/2006/relationships/slide" Target="slide2.xml"/><Relationship Id="rId3" Type="http://schemas.openxmlformats.org/officeDocument/2006/relationships/image" Target="../media/image6.GIF"/><Relationship Id="rId2" Type="http://schemas.openxmlformats.org/officeDocument/2006/relationships/image" Target="../media/image4.GIF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image" Target="../media/image11.png"/><Relationship Id="rId7" Type="http://schemas.microsoft.com/office/2007/relationships/media" Target="../media/media3.mp3"/><Relationship Id="rId6" Type="http://schemas.openxmlformats.org/officeDocument/2006/relationships/audio" Target="../media/media3.mp3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3" Type="http://schemas.openxmlformats.org/officeDocument/2006/relationships/slide" Target="slide5.xml"/><Relationship Id="rId2" Type="http://schemas.openxmlformats.org/officeDocument/2006/relationships/image" Target="../media/image4.GIF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7.png"/><Relationship Id="rId4" Type="http://schemas.openxmlformats.org/officeDocument/2006/relationships/slide" Target="slide2.xml"/><Relationship Id="rId3" Type="http://schemas.openxmlformats.org/officeDocument/2006/relationships/image" Target="../media/image10.jpeg"/><Relationship Id="rId2" Type="http://schemas.openxmlformats.org/officeDocument/2006/relationships/image" Target="../media/image4.GIF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image" Target="../media/image11.png"/><Relationship Id="rId7" Type="http://schemas.microsoft.com/office/2007/relationships/media" Target="../media/media4.mp3"/><Relationship Id="rId6" Type="http://schemas.openxmlformats.org/officeDocument/2006/relationships/audio" Target="../media/media4.mp3"/><Relationship Id="rId5" Type="http://schemas.openxmlformats.org/officeDocument/2006/relationships/image" Target="../media/image9.png"/><Relationship Id="rId4" Type="http://schemas.openxmlformats.org/officeDocument/2006/relationships/slide" Target="slide7.xml"/><Relationship Id="rId3" Type="http://schemas.openxmlformats.org/officeDocument/2006/relationships/image" Target="../media/image6.GIF"/><Relationship Id="rId2" Type="http://schemas.openxmlformats.org/officeDocument/2006/relationships/image" Target="../media/image4.GIF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13.GIF"/><Relationship Id="rId2" Type="http://schemas.openxmlformats.org/officeDocument/2006/relationships/image" Target="../media/image6.GIF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vi.wikipedia.org/wiki/2015" TargetMode="External"/><Relationship Id="rId3" Type="http://schemas.openxmlformats.org/officeDocument/2006/relationships/hyperlink" Target="https://vi.wikipedia.org/wiki/1924" TargetMode="External"/><Relationship Id="rId2" Type="http://schemas.openxmlformats.org/officeDocument/2006/relationships/image" Target="../media/image19.jpeg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116632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Hát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mẫu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CH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5" b="56580"/>
          <a:stretch>
            <a:fillRect/>
          </a:stretch>
        </p:blipFill>
        <p:spPr bwMode="auto">
          <a:xfrm>
            <a:off x="827584" y="1268760"/>
            <a:ext cx="648072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 CHIM H HOT D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16216" y="227330"/>
            <a:ext cx="609600" cy="609600"/>
          </a:xfrm>
          <a:prstGeom prst="rect">
            <a:avLst/>
          </a:prstGeom>
        </p:spPr>
      </p:pic>
      <p:pic>
        <p:nvPicPr>
          <p:cNvPr id="2" name="NGHE MAU CON CHIM H H CO LO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3608" y="401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97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4" y="10"/>
            <a:ext cx="208823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670581"/>
            <a:ext cx="86764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AU" sz="3200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1: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Con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hay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hót.Nó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 smtClean="0">
              <a:solidFill>
                <a:schemeClr val="bg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en-AU" sz="3200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2: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ra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trúc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rúc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rúc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tre</a:t>
            </a:r>
            <a:r>
              <a:rPr lang="en-AU" sz="3200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r>
              <a:rPr lang="fr-FR" sz="3200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fr-FR" sz="3200" dirty="0" smtClean="0">
              <a:solidFill>
                <a:schemeClr val="bg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fr-FR" sz="3200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3: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le te.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la ta.</a:t>
            </a:r>
            <a:endParaRPr lang="en-US" sz="3200" dirty="0">
              <a:solidFill>
                <a:schemeClr val="bg1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fr-FR" sz="3200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4: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le te la ta(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mà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)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bay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vô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nhà</a:t>
            </a:r>
            <a:r>
              <a:rPr lang="fr-FR" sz="3200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endParaRPr lang="fr-FR" sz="3200" dirty="0" smtClean="0">
              <a:solidFill>
                <a:schemeClr val="bg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fr-FR" sz="3200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5: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Ấy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ra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ruộng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lúa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múa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chơi</a:t>
            </a:r>
            <a:r>
              <a:rPr lang="fr-FR" sz="3200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 smtClean="0">
              <a:solidFill>
                <a:schemeClr val="bg1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fr-FR" sz="3200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6: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là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 smtClean="0">
              <a:solidFill>
                <a:schemeClr val="bg1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fr-FR" sz="3200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7: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là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9608"/>
            <a:ext cx="145790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2161" y="4725153"/>
            <a:ext cx="388843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HĐ: THỰC HÀNH-LUYỆN TẬP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0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Administrator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52" y="908720"/>
            <a:ext cx="864096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380312" y="1052736"/>
            <a:ext cx="79208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7944" y="0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Administrator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5689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429000"/>
            <a:ext cx="609600" cy="6096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588224" y="1412776"/>
            <a:ext cx="79208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380312" y="1052736"/>
            <a:ext cx="1656184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0"/>
            <a:ext cx="201622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1+2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Administrator\Desktop\2021-05-11_105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07886"/>
            <a:ext cx="8712968" cy="365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1+C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95192" y="508518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09190"/>
            <a:ext cx="8640960" cy="2359770"/>
          </a:xfrm>
          <a:prstGeom prst="rect">
            <a:avLst/>
          </a:prstGeom>
        </p:spPr>
      </p:pic>
      <p:pic>
        <p:nvPicPr>
          <p:cNvPr id="5" name="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429000"/>
            <a:ext cx="609600" cy="6096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95536" y="709190"/>
            <a:ext cx="1152128" cy="15676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04048" y="709190"/>
            <a:ext cx="991344" cy="1605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09190"/>
            <a:ext cx="8568952" cy="2503786"/>
          </a:xfrm>
          <a:prstGeom prst="rect">
            <a:avLst/>
          </a:prstGeom>
        </p:spPr>
      </p:pic>
      <p:pic>
        <p:nvPicPr>
          <p:cNvPr id="5" name="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422073"/>
            <a:ext cx="609600" cy="6096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619672" y="836712"/>
            <a:ext cx="79208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012160" y="709190"/>
            <a:ext cx="79208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872208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3+4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09190"/>
            <a:ext cx="8640960" cy="3655914"/>
          </a:xfrm>
          <a:prstGeom prst="rect">
            <a:avLst/>
          </a:prstGeom>
        </p:spPr>
      </p:pic>
      <p:pic>
        <p:nvPicPr>
          <p:cNvPr id="6" name="C3+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47875" y="494116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5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9190"/>
            <a:ext cx="8712968" cy="2143746"/>
          </a:xfrm>
          <a:prstGeom prst="rect">
            <a:avLst/>
          </a:prstGeom>
        </p:spPr>
      </p:pic>
      <p:pic>
        <p:nvPicPr>
          <p:cNvPr id="6" name="5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3912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6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3226"/>
            <a:ext cx="8712968" cy="1813726"/>
          </a:xfrm>
          <a:prstGeom prst="rect">
            <a:avLst/>
          </a:prstGeom>
        </p:spPr>
      </p:pic>
      <p:pic>
        <p:nvPicPr>
          <p:cNvPr id="5" name="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7157" y="4001691"/>
            <a:ext cx="2346722" cy="3609975"/>
          </a:xfrm>
          <a:prstGeom prst="rect">
            <a:avLst/>
          </a:prstGeom>
        </p:spPr>
      </p:pic>
      <p:pic>
        <p:nvPicPr>
          <p:cNvPr id="1026" name="Picture 2" descr="C:\Users\Administrator\Desktop\hinh nen dep pp\TOG TRO CHOI\3 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324" y="138115"/>
            <a:ext cx="3102175" cy="415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207" y="2828924"/>
            <a:ext cx="2346722" cy="14597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50208" y="1043819"/>
            <a:ext cx="26521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66"/>
                </a:solidFill>
              </a:rPr>
              <a:t>TRÒ CHƠI:  </a:t>
            </a:r>
            <a:r>
              <a:rPr lang="en-US" sz="3200" b="1" dirty="0">
                <a:solidFill>
                  <a:srgbClr val="FF0000"/>
                </a:solidFill>
              </a:rPr>
              <a:t>GIẢI CỨU CHÚ CHIM KHỎI CON SÂU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5639097" y="479792"/>
            <a:ext cx="17654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1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TextBox 11">
            <a:hlinkClick r:id="rId6" action="ppaction://hlinksldjump"/>
          </p:cNvPr>
          <p:cNvSpPr txBox="1"/>
          <p:nvPr/>
        </p:nvSpPr>
        <p:spPr>
          <a:xfrm>
            <a:off x="4863552" y="1828651"/>
            <a:ext cx="1868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2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hlinkClick r:id="rId7" action="ppaction://hlinksldjump"/>
          </p:cNvPr>
          <p:cNvSpPr txBox="1"/>
          <p:nvPr/>
        </p:nvSpPr>
        <p:spPr>
          <a:xfrm>
            <a:off x="5639097" y="3174055"/>
            <a:ext cx="17654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3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359201">
            <a:off x="865580" y="2220"/>
            <a:ext cx="2150638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600FF"/>
                </a:solidFill>
              </a:rPr>
              <a:t>1. KHỞI ĐỘNG</a:t>
            </a:r>
            <a:endParaRPr lang="en-US" sz="3200" b="1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0" y="30317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7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9037"/>
            <a:ext cx="8712968" cy="1927875"/>
          </a:xfrm>
          <a:prstGeom prst="rect">
            <a:avLst/>
          </a:prstGeom>
        </p:spPr>
      </p:pic>
      <p:pic>
        <p:nvPicPr>
          <p:cNvPr id="5" name="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516216" y="738203"/>
            <a:ext cx="2016224" cy="13946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0" y="30317"/>
            <a:ext cx="237626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5+6+7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48044"/>
            <a:ext cx="8568952" cy="3617060"/>
          </a:xfrm>
          <a:prstGeom prst="rect">
            <a:avLst/>
          </a:prstGeom>
        </p:spPr>
      </p:pic>
      <p:pic>
        <p:nvPicPr>
          <p:cNvPr id="5" name="C5+6+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479715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5856" y="0"/>
            <a:ext cx="315194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</a:rPr>
              <a:t>Hát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bài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với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thức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5" name="Picture 2" descr="CCH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5" b="56580"/>
          <a:stretch>
            <a:fillRect/>
          </a:stretch>
        </p:blipFill>
        <p:spPr bwMode="auto">
          <a:xfrm>
            <a:off x="0" y="1988840"/>
            <a:ext cx="9140729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ANO CA BAI D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1141512"/>
            <a:ext cx="609600" cy="609600"/>
          </a:xfrm>
          <a:prstGeom prst="rect">
            <a:avLst/>
          </a:prstGeom>
        </p:spPr>
      </p:pic>
      <p:pic>
        <p:nvPicPr>
          <p:cNvPr id="6" name="CON CHIM H HOT Dtruog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49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0395" y="48608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1 HS </a:t>
            </a:r>
            <a:r>
              <a:rPr lang="en-US" sz="2400" b="1" dirty="0" err="1" smtClean="0">
                <a:solidFill>
                  <a:schemeClr val="bg1"/>
                </a:solidFill>
              </a:rPr>
              <a:t>lĩnh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xướng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487125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Lớp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hòa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giọng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63921"/>
            <a:ext cx="4139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HÁT: </a:t>
            </a:r>
            <a:r>
              <a:rPr lang="en-US" sz="4400" b="1" dirty="0" err="1" smtClean="0">
                <a:solidFill>
                  <a:schemeClr val="bg1"/>
                </a:solidFill>
              </a:rPr>
              <a:t>Câu</a:t>
            </a:r>
            <a:r>
              <a:rPr lang="en-US" sz="4400" b="1" dirty="0" smtClean="0">
                <a:solidFill>
                  <a:schemeClr val="bg1"/>
                </a:solidFill>
              </a:rPr>
              <a:t> 1,3,5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2673973"/>
            <a:ext cx="4032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HÁT: </a:t>
            </a:r>
            <a:r>
              <a:rPr lang="en-US" sz="4400" b="1" dirty="0" err="1" smtClean="0">
                <a:solidFill>
                  <a:schemeClr val="bg1"/>
                </a:solidFill>
              </a:rPr>
              <a:t>Câu</a:t>
            </a:r>
            <a:r>
              <a:rPr lang="en-US" sz="4400" b="1" dirty="0" smtClean="0">
                <a:solidFill>
                  <a:schemeClr val="bg1"/>
                </a:solidFill>
              </a:rPr>
              <a:t> 2,4,6,7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8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6296" y="36450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35607"/>
            <a:ext cx="482453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phách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27" y="3275887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279" y="3254535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99440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836" y="3254535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608" y="325741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151" y="3228945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023" y="3216843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444" y="2644170"/>
            <a:ext cx="90585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 Con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hay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hót.Nó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4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337" y="3265792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4476831"/>
            <a:ext cx="768173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là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7802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759" y="505532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065" y="5131587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13" y="506160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57" y="513158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5" y="5131587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678" y="501415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Desktop\hinh nen dep pp\CON VAT+CAY, HIH ANH NHONGHEP TRAH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918" y="5062580"/>
            <a:ext cx="737638" cy="7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46" y="5061606"/>
            <a:ext cx="78531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797226" y="6165304"/>
            <a:ext cx="320384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</a:t>
            </a:r>
            <a:r>
              <a:rPr lang="en-US" sz="2000" b="1" dirty="0" smtClean="0">
                <a:solidFill>
                  <a:srgbClr val="002060"/>
                </a:solidFill>
              </a:rPr>
              <a:t>: VẬN DỤNG-SÁNG TẠO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27" name="CON CHIM H HOT D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35607"/>
            <a:ext cx="482453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444" y="2644170"/>
            <a:ext cx="90585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1: Con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hay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đứng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nó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hót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cành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đa</a:t>
            </a:r>
            <a:r>
              <a:rPr lang="en-AU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AU" sz="32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4395879"/>
            <a:ext cx="828092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Câu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7: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là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ới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r>
              <a:rPr lang="fr-FR" sz="3200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chim</a:t>
            </a:r>
            <a:r>
              <a:rPr lang="fr-FR" sz="32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ơi</a:t>
            </a:r>
            <a:r>
              <a:rPr lang="fr-FR" sz="32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en-US" sz="32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2011342" y="3284570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6388013" y="3272385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3403265" y="3365522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7925294" y="3257476"/>
            <a:ext cx="875204" cy="110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1470102" y="5065473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4963669" y="5064251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7470493" y="5067793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143">
            <a:off x="8154930" y="5064251"/>
            <a:ext cx="875204" cy="102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CON CHIM H HOT D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1900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486087"/>
            <a:ext cx="146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Nửa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lớp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48608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Nửa</a:t>
            </a:r>
            <a:r>
              <a:rPr lang="en-US" sz="2400" b="1" dirty="0" smtClean="0">
                <a:solidFill>
                  <a:prstClr val="white"/>
                </a:solidFill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</a:rPr>
              <a:t>lớp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63921"/>
            <a:ext cx="4139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white"/>
                </a:solidFill>
              </a:rPr>
              <a:t>Hát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gõ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phách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2673973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white"/>
                </a:solidFill>
              </a:rPr>
              <a:t>Hát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gõ</a:t>
            </a:r>
            <a:r>
              <a:rPr lang="en-US" sz="4400" b="1" dirty="0" smtClean="0">
                <a:solidFill>
                  <a:prstClr val="white"/>
                </a:solidFill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</a:rPr>
              <a:t>nhịp</a:t>
            </a:r>
            <a:endParaRPr lang="en-US" sz="4400" b="1" dirty="0">
              <a:solidFill>
                <a:prstClr val="white"/>
              </a:solidFill>
            </a:endParaRPr>
          </a:p>
        </p:txBody>
      </p:sp>
      <p:pic>
        <p:nvPicPr>
          <p:cNvPr id="8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0712" y="37890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7157" y="4001691"/>
            <a:ext cx="2346722" cy="3609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51" y="0"/>
            <a:ext cx="1561953" cy="8952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39097" y="479792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1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3552" y="1828651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2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9097" y="3174055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3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-58817"/>
            <a:ext cx="56166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66"/>
                </a:solidFill>
              </a:rPr>
              <a:t>Câu</a:t>
            </a:r>
            <a:r>
              <a:rPr lang="en-US" sz="2800" dirty="0" smtClean="0">
                <a:solidFill>
                  <a:srgbClr val="000066"/>
                </a:solidFill>
              </a:rPr>
              <a:t> 1: </a:t>
            </a:r>
            <a:r>
              <a:rPr lang="en-US" sz="2800" dirty="0" err="1" smtClean="0">
                <a:solidFill>
                  <a:srgbClr val="000066"/>
                </a:solidFill>
              </a:rPr>
              <a:t>Lớp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đứng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tại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chỗ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và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vận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động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bài</a:t>
            </a:r>
            <a:r>
              <a:rPr lang="en-US" sz="2800" dirty="0">
                <a:solidFill>
                  <a:srgbClr val="000066"/>
                </a:solidFill>
              </a:rPr>
              <a:t> “Chicken </a:t>
            </a:r>
            <a:r>
              <a:rPr lang="en-US" sz="2800" dirty="0" smtClean="0">
                <a:solidFill>
                  <a:srgbClr val="000066"/>
                </a:solidFill>
              </a:rPr>
              <a:t>Dance” </a:t>
            </a:r>
            <a:r>
              <a:rPr lang="en-US" sz="2800" dirty="0" err="1" smtClean="0">
                <a:solidFill>
                  <a:srgbClr val="000066"/>
                </a:solidFill>
              </a:rPr>
              <a:t>thật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đều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nào</a:t>
            </a:r>
            <a:endParaRPr lang="en-US" sz="2800" b="1" dirty="0">
              <a:solidFill>
                <a:srgbClr val="000066"/>
              </a:solidFill>
            </a:endParaRPr>
          </a:p>
        </p:txBody>
      </p:sp>
      <p:pic>
        <p:nvPicPr>
          <p:cNvPr id="4098" name="Picture 2" descr="C:\Users\Administrator\Desktop\hinh nen dep pp\TOG TRO CHOI\ve trop ch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988" y="3717032"/>
            <a:ext cx="1856780" cy="196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arvellous Bright Ideas (Chicken Dance) - 27th April 2020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68921" y="898944"/>
            <a:ext cx="6480720" cy="2818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7157" y="4001691"/>
            <a:ext cx="2346722" cy="36099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39097" y="479792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1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3552" y="1828651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2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0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Câu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hỏi</a:t>
            </a:r>
            <a:r>
              <a:rPr lang="en-US" sz="3200" dirty="0">
                <a:solidFill>
                  <a:srgbClr val="000066"/>
                </a:solidFill>
              </a:rPr>
              <a:t> 2 </a:t>
            </a:r>
            <a:r>
              <a:rPr lang="en-US" sz="3200" dirty="0" smtClean="0">
                <a:solidFill>
                  <a:srgbClr val="000066"/>
                </a:solidFill>
              </a:rPr>
              <a:t>: </a:t>
            </a:r>
            <a:r>
              <a:rPr lang="en-US" sz="3200" dirty="0" err="1" smtClean="0">
                <a:solidFill>
                  <a:srgbClr val="000066"/>
                </a:solidFill>
              </a:rPr>
              <a:t>Nhìn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vào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bức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tranh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sau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và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cho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biết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có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bao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nhiêu</a:t>
            </a:r>
            <a:r>
              <a:rPr lang="en-US" sz="3200" dirty="0" smtClean="0">
                <a:solidFill>
                  <a:srgbClr val="000066"/>
                </a:solidFill>
              </a:rPr>
              <a:t> con </a:t>
            </a:r>
            <a:r>
              <a:rPr lang="en-US" sz="3200" dirty="0" err="1" smtClean="0">
                <a:solidFill>
                  <a:srgbClr val="000066"/>
                </a:solidFill>
              </a:rPr>
              <a:t>chim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bị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đe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dọa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8" name="Picture 6" descr="C:\Users\Administrator\Desktop\hinh nen dep pp\TOG TRO CHOI\dap-an-bat-chu-g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163" y="3487231"/>
            <a:ext cx="1277837" cy="126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66566"/>
            <a:ext cx="6048672" cy="3582799"/>
          </a:xfrm>
          <a:prstGeom prst="rect">
            <a:avLst/>
          </a:prstGeom>
        </p:spPr>
      </p:pic>
      <p:pic>
        <p:nvPicPr>
          <p:cNvPr id="3" name="10 GIAY DEM THOI GIAN XS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35896" y="5501878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7596" y="6211669"/>
            <a:ext cx="363640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Chú</a:t>
            </a:r>
            <a:r>
              <a:rPr lang="en-US" dirty="0" smtClean="0"/>
              <a:t> ý : </a:t>
            </a:r>
            <a:r>
              <a:rPr lang="en-US" dirty="0" err="1" smtClean="0"/>
              <a:t>bấm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r>
              <a:rPr lang="en-US" dirty="0" smtClean="0"/>
              <a:t> </a:t>
            </a:r>
            <a:r>
              <a:rPr lang="en-US" dirty="0" err="1" smtClean="0"/>
              <a:t>chạy</a:t>
            </a:r>
            <a:r>
              <a:rPr lang="en-US" dirty="0" smtClean="0"/>
              <a:t>, </a:t>
            </a:r>
            <a:r>
              <a:rPr lang="en-US" dirty="0" err="1" smtClean="0"/>
              <a:t>kích</a:t>
            </a:r>
            <a:r>
              <a:rPr lang="en-US" dirty="0" smtClean="0"/>
              <a:t> </a:t>
            </a:r>
            <a:r>
              <a:rPr lang="en-US" dirty="0" err="1" smtClean="0"/>
              <a:t>ngoài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trôi</a:t>
            </a:r>
            <a:r>
              <a:rPr lang="en-US" dirty="0" smtClean="0"/>
              <a:t> </a:t>
            </a:r>
            <a:r>
              <a:rPr lang="en-US" dirty="0" err="1" smtClean="0"/>
              <a:t>tranh</a:t>
            </a:r>
            <a:r>
              <a:rPr lang="en-US" dirty="0" smtClean="0"/>
              <a:t>, </a:t>
            </a:r>
            <a:r>
              <a:rPr lang="en-US" dirty="0" err="1" smtClean="0"/>
              <a:t>rồi</a:t>
            </a:r>
            <a:r>
              <a:rPr lang="en-US" dirty="0" smtClean="0"/>
              <a:t> </a:t>
            </a:r>
            <a:r>
              <a:rPr lang="en-US" dirty="0" err="1" smtClean="0"/>
              <a:t>ấn</a:t>
            </a:r>
            <a:r>
              <a:rPr lang="en-US" dirty="0" smtClean="0"/>
              <a:t> </a:t>
            </a:r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án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7157" y="4001691"/>
            <a:ext cx="2346722" cy="36099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39097" y="479792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1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3552" y="1828651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2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50207" y="0"/>
            <a:ext cx="587412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Đáp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án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câu</a:t>
            </a:r>
            <a:r>
              <a:rPr lang="en-US" sz="3200" dirty="0">
                <a:solidFill>
                  <a:srgbClr val="000066"/>
                </a:solidFill>
              </a:rPr>
              <a:t> 2 :</a:t>
            </a:r>
            <a:r>
              <a:rPr lang="en-US" sz="3200" b="1" i="1" dirty="0">
                <a:solidFill>
                  <a:srgbClr val="000066"/>
                </a:solidFill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</a:rPr>
              <a:t>Có</a:t>
            </a:r>
            <a:r>
              <a:rPr lang="en-US" sz="3200" b="1" i="1" dirty="0" smtClean="0">
                <a:solidFill>
                  <a:srgbClr val="000066"/>
                </a:solidFill>
              </a:rPr>
              <a:t> 21 con </a:t>
            </a:r>
            <a:r>
              <a:rPr lang="en-US" sz="3200" b="1" i="1" dirty="0" err="1" smtClean="0">
                <a:solidFill>
                  <a:srgbClr val="000066"/>
                </a:solidFill>
              </a:rPr>
              <a:t>chim</a:t>
            </a:r>
            <a:endParaRPr lang="en-US" sz="3200" b="1" i="1" u="sng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84775"/>
            <a:ext cx="5976664" cy="3636313"/>
          </a:xfrm>
          <a:prstGeom prst="rect">
            <a:avLst/>
          </a:prstGeom>
        </p:spPr>
      </p:pic>
      <p:pic>
        <p:nvPicPr>
          <p:cNvPr id="10" name="Picture 2" descr="C:\Users\Administrator\Desktop\hinh nen dep pp\TOG TRO CHOI\ve trop ch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267" y="4921402"/>
            <a:ext cx="1856780" cy="196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7157" y="4001691"/>
            <a:ext cx="2346722" cy="3609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207" y="2828924"/>
            <a:ext cx="2346722" cy="14597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39097" y="479792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1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3552" y="1828651"/>
            <a:ext cx="1551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2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7128" y="4357"/>
            <a:ext cx="7632848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Câu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hỏi</a:t>
            </a:r>
            <a:r>
              <a:rPr lang="en-US" sz="3200" dirty="0">
                <a:solidFill>
                  <a:srgbClr val="000066"/>
                </a:solidFill>
              </a:rPr>
              <a:t> 3 :</a:t>
            </a:r>
            <a:r>
              <a:rPr lang="en-US" sz="3200" b="1" i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hát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sau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là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trong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hát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nào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đã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học</a:t>
            </a:r>
            <a:endParaRPr lang="en-US" sz="3200" b="1" u="sng" dirty="0">
              <a:solidFill>
                <a:srgbClr val="000066"/>
              </a:solidFill>
            </a:endParaRPr>
          </a:p>
        </p:txBody>
      </p:sp>
      <p:pic>
        <p:nvPicPr>
          <p:cNvPr id="8" name="Picture 6" descr="C:\Users\Administrator\Desktop\hinh nen dep pp\TOG TRO CHOI\dap-an-bat-chu-gg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291" y="2404760"/>
            <a:ext cx="1628776" cy="177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au bai reo vag b m cau d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48481" y="136523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75398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3728" y="309316"/>
            <a:ext cx="540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Đáp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án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câu</a:t>
            </a:r>
            <a:r>
              <a:rPr lang="en-US" sz="4000" dirty="0" smtClean="0">
                <a:solidFill>
                  <a:srgbClr val="002060"/>
                </a:solidFill>
              </a:rPr>
              <a:t> 3: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Bài</a:t>
            </a:r>
            <a:r>
              <a:rPr lang="en-US" sz="4000" dirty="0" smtClean="0">
                <a:solidFill>
                  <a:srgbClr val="FF0000"/>
                </a:solidFill>
              </a:rPr>
              <a:t> reo </a:t>
            </a:r>
            <a:r>
              <a:rPr lang="en-US" sz="4000" dirty="0" err="1" smtClean="0">
                <a:solidFill>
                  <a:srgbClr val="FF0000"/>
                </a:solidFill>
              </a:rPr>
              <a:t>vang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bình</a:t>
            </a:r>
            <a:r>
              <a:rPr lang="en-US" sz="4000" dirty="0" smtClean="0">
                <a:solidFill>
                  <a:srgbClr val="FF0000"/>
                </a:solidFill>
              </a:rPr>
              <a:t> minh, </a:t>
            </a:r>
            <a:r>
              <a:rPr lang="en-US" sz="4000" dirty="0" err="1" smtClean="0">
                <a:solidFill>
                  <a:srgbClr val="FF0000"/>
                </a:solidFill>
              </a:rPr>
              <a:t>hát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lại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bài</a:t>
            </a:r>
            <a:r>
              <a:rPr lang="en-US" sz="4000" dirty="0" smtClean="0">
                <a:solidFill>
                  <a:srgbClr val="FF0000"/>
                </a:solidFill>
              </a:rPr>
              <a:t> “Reo </a:t>
            </a:r>
            <a:r>
              <a:rPr lang="en-US" sz="4000" dirty="0" err="1" smtClean="0">
                <a:solidFill>
                  <a:srgbClr val="FF0000"/>
                </a:solidFill>
              </a:rPr>
              <a:t>vang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bình</a:t>
            </a:r>
            <a:r>
              <a:rPr lang="en-US" sz="4000" dirty="0" smtClean="0">
                <a:solidFill>
                  <a:srgbClr val="FF0000"/>
                </a:solidFill>
              </a:rPr>
              <a:t> minh </a:t>
            </a:r>
            <a:r>
              <a:rPr lang="en-US" sz="4000" dirty="0" err="1" smtClean="0">
                <a:solidFill>
                  <a:srgbClr val="FF0000"/>
                </a:solidFill>
              </a:rPr>
              <a:t>để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khởi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động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giọng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64202">
            <a:off x="4875239" y="2835688"/>
            <a:ext cx="2346722" cy="1291745"/>
          </a:xfrm>
          <a:prstGeom prst="rect">
            <a:avLst/>
          </a:prstGeom>
        </p:spPr>
      </p:pic>
      <p:pic>
        <p:nvPicPr>
          <p:cNvPr id="1026" name="Picture 2" descr="C:\Users\Administrator\Desktop\hinh nen dep pp\ah dog\anh-dong-powerpoint-vo-tay_01355883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113" y="2850766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36473" y="54452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511" y="4077072"/>
            <a:ext cx="2160156" cy="20421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95131" y="-44097"/>
            <a:ext cx="7573413" cy="280879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2053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2609">
            <a:off x="2181194" y="1831565"/>
            <a:ext cx="1816538" cy="186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1029568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TIẾT 4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05143" y="2009053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: Con </a:t>
            </a:r>
            <a:r>
              <a:rPr lang="en-US" sz="2800" b="1" dirty="0" err="1" smtClean="0">
                <a:solidFill>
                  <a:srgbClr val="FF0000"/>
                </a:solidFill>
              </a:rPr>
              <a:t>chim</a:t>
            </a:r>
            <a:r>
              <a:rPr lang="en-US" sz="2800" b="1" dirty="0" smtClean="0">
                <a:solidFill>
                  <a:srgbClr val="FF0000"/>
                </a:solidFill>
              </a:rPr>
              <a:t> hay </a:t>
            </a:r>
            <a:r>
              <a:rPr lang="en-US" sz="2800" b="1" dirty="0" err="1" smtClean="0">
                <a:solidFill>
                  <a:srgbClr val="FF0000"/>
                </a:solidFill>
              </a:rPr>
              <a:t>hót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81837" y="2690336"/>
            <a:ext cx="33958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NHẠC: PHAN HUỲNH ĐIỂU</a:t>
            </a:r>
            <a:endParaRPr lang="en-US" dirty="0">
              <a:solidFill>
                <a:srgbClr val="00206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en-A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 </a:t>
            </a:r>
            <a:endParaRPr lang="en-US" dirty="0">
              <a:solidFill>
                <a:srgbClr val="002060"/>
              </a:solidFill>
              <a:effectLst/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054" name="Picture 6" descr="C:\Users\Administrator\Desktop\hinh nen dep pp\HIH NG NGHEP BAI G\img1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795" y="3428999"/>
            <a:ext cx="1969897" cy="326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756452" y="5681023"/>
            <a:ext cx="2448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err="1">
                <a:solidFill>
                  <a:srgbClr val="FF0000"/>
                </a:solidFill>
              </a:rPr>
              <a:t>Thiên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nhiên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tươi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đẹp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44140" y="3105834"/>
            <a:ext cx="2358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LỜI: Theo </a:t>
            </a:r>
            <a:r>
              <a:rPr lang="en-AU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đồng</a:t>
            </a:r>
            <a:r>
              <a:rPr lang="en-A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AU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dao</a:t>
            </a:r>
            <a:endParaRPr lang="en-US" dirty="0">
              <a:solidFill>
                <a:srgbClr val="00206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  <a:p>
            <a:pPr lvl="0"/>
            <a:r>
              <a:rPr lang="en-A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 </a:t>
            </a:r>
            <a:endParaRPr lang="en-US" dirty="0">
              <a:solidFill>
                <a:srgbClr val="00206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1340778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Tác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giả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tác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phẩm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116642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HĐ: TÌM HIỂU-KHÁM PHÁ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BÁO SÀI GÒN GIẢI PHÓ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521" y="2867534"/>
            <a:ext cx="2030791" cy="344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59281" y="2132856"/>
            <a:ext cx="25053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Bài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hát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có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giai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điệu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vui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tươi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ngộ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nghĩnh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và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sinh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động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AU" sz="3200" dirty="0" smtClean="0">
              <a:solidFill>
                <a:srgbClr val="002060"/>
              </a:solidFill>
              <a:latin typeface="Times New Roman" panose="02020603050405020304"/>
              <a:ea typeface="Times New Roman" panose="02020603050405020304"/>
            </a:endParaRPr>
          </a:p>
          <a:p>
            <a:r>
              <a:rPr lang="en-AU" sz="3200" dirty="0" err="1" smtClean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Đồng</a:t>
            </a:r>
            <a:r>
              <a:rPr lang="en-AU" sz="3200" dirty="0" smtClean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dao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là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những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câu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văn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vần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được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truyền</a:t>
            </a:r>
            <a:r>
              <a:rPr lang="en-AU" sz="320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AU" sz="3200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</a:rPr>
              <a:t>miệng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5655" y="1484783"/>
            <a:ext cx="208823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Phan Huỳnh Điểu </a:t>
            </a:r>
            <a:r>
              <a:rPr lang="vi-VN" sz="2800" dirty="0" smtClean="0">
                <a:solidFill>
                  <a:srgbClr val="002060"/>
                </a:solidFill>
              </a:rPr>
              <a:t>sinh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vi-VN" sz="2800" dirty="0" smtClean="0">
                <a:solidFill>
                  <a:srgbClr val="002060"/>
                </a:solidFill>
              </a:rPr>
              <a:t>năm</a:t>
            </a:r>
            <a:r>
              <a:rPr lang="vi-VN" sz="2800" dirty="0">
                <a:solidFill>
                  <a:srgbClr val="002060"/>
                </a:solidFill>
              </a:rPr>
              <a:t> </a:t>
            </a:r>
            <a:r>
              <a:rPr lang="vi-VN" sz="2800" dirty="0" smtClean="0">
                <a:solidFill>
                  <a:srgbClr val="002060"/>
                </a:solidFill>
                <a:hlinkClick r:id="rId3"/>
              </a:rPr>
              <a:t>1924</a:t>
            </a:r>
            <a:r>
              <a:rPr lang="vi-VN" sz="2800" dirty="0" smtClean="0">
                <a:solidFill>
                  <a:srgbClr val="002060"/>
                </a:solidFill>
              </a:rPr>
              <a:t>- </a:t>
            </a:r>
            <a:r>
              <a:rPr lang="vi-VN" sz="2800" dirty="0">
                <a:solidFill>
                  <a:srgbClr val="002060"/>
                </a:solidFill>
              </a:rPr>
              <a:t>mất  </a:t>
            </a:r>
            <a:r>
              <a:rPr lang="vi-VN" sz="2800" dirty="0" smtClean="0">
                <a:solidFill>
                  <a:srgbClr val="002060"/>
                </a:solidFill>
                <a:hlinkClick r:id="rId4" tooltip="Việt Nam"/>
              </a:rPr>
              <a:t>2015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các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tác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phẩm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thiếu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nhi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như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Arial" panose="020B0604020202020204"/>
              </a:rPr>
              <a:t>Đội kèn tí hon, Nhớ ơn Bác...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1683</Words>
  <Application>WPS Presentation</Application>
  <PresentationFormat>On-screen Show (4:3)</PresentationFormat>
  <Paragraphs>135</Paragraphs>
  <Slides>28</Slides>
  <Notes>3</Notes>
  <HiddenSlides>0</HiddenSlides>
  <MMClips>23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Arial</vt:lpstr>
      <vt:lpstr>SimSun</vt:lpstr>
      <vt:lpstr>Wingdings</vt:lpstr>
      <vt:lpstr>Times New Roman</vt:lpstr>
      <vt:lpstr>Times New Roman</vt:lpstr>
      <vt:lpstr>.VnTime</vt:lpstr>
      <vt:lpstr>Arial</vt:lpstr>
      <vt:lpstr>Microsoft YaHei</vt:lpstr>
      <vt:lpstr>Arial Unicode MS</vt:lpstr>
      <vt:lpstr>Calibri</vt:lpstr>
      <vt:lpstr>Calibri Light</vt:lpstr>
      <vt:lpstr>Office Theme</vt:lpstr>
      <vt:lpstr>1_Office Theme</vt:lpstr>
      <vt:lpstr>2_Office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63</cp:revision>
  <dcterms:created xsi:type="dcterms:W3CDTF">2021-05-09T14:16:00Z</dcterms:created>
  <dcterms:modified xsi:type="dcterms:W3CDTF">2021-08-29T16:05:50Z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7A3B541EA741441595D7228D7E86AA90</vt:lpwstr>
  </property>
  <property fmtid="{D5CDD505-2E9C-101B-9397-08002B2CF9AE}" pid="3" name="KSOProductBuildVer">
    <vt:lpwstr>1033-11.2.0.10265</vt:lpwstr>
  </property>
</Properties>
</file>