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8"/>
  </p:notesMasterIdLst>
  <p:sldIdLst>
    <p:sldId id="256" r:id="rId6"/>
    <p:sldId id="295" r:id="rId7"/>
    <p:sldId id="296" r:id="rId9"/>
    <p:sldId id="297" r:id="rId10"/>
    <p:sldId id="286" r:id="rId11"/>
    <p:sldId id="287" r:id="rId12"/>
    <p:sldId id="288" r:id="rId13"/>
    <p:sldId id="289" r:id="rId14"/>
    <p:sldId id="293" r:id="rId15"/>
    <p:sldId id="291" r:id="rId16"/>
    <p:sldId id="292" r:id="rId17"/>
    <p:sldId id="294" r:id="rId18"/>
    <p:sldId id="298" r:id="rId19"/>
    <p:sldId id="299" r:id="rId20"/>
    <p:sldId id="300" r:id="rId21"/>
    <p:sldId id="301" r:id="rId22"/>
    <p:sldId id="302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116" d="100"/>
          <a:sy n="116" d="100"/>
        </p:scale>
        <p:origin x="-13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7AB03-F7EE-489A-BB7D-4FA99D6D3A6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0CD537-2989-406F-8438-0F62A5FD0D27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57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9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54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7" Type="http://schemas.microsoft.com/office/2007/relationships/media" Target="../media/media7.mp3"/><Relationship Id="rId6" Type="http://schemas.openxmlformats.org/officeDocument/2006/relationships/audio" Target="../media/media7.mp3"/><Relationship Id="rId5" Type="http://schemas.openxmlformats.org/officeDocument/2006/relationships/image" Target="../media/image2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microsoft.com/office/2007/relationships/media" Target="../media/media7.mp3"/><Relationship Id="rId4" Type="http://schemas.openxmlformats.org/officeDocument/2006/relationships/audio" Target="../media/media7.mp3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2.png"/><Relationship Id="rId3" Type="http://schemas.microsoft.com/office/2007/relationships/media" Target="../media/media8.mp3"/><Relationship Id="rId2" Type="http://schemas.openxmlformats.org/officeDocument/2006/relationships/audio" Target="../media/media8.mp3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2.png"/><Relationship Id="rId3" Type="http://schemas.microsoft.com/office/2007/relationships/media" Target="../media/media7.mp3"/><Relationship Id="rId2" Type="http://schemas.openxmlformats.org/officeDocument/2006/relationships/audio" Target="../media/media7.mp3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microsoft.com/office/2007/relationships/media" Target="../media/media2.mp3"/><Relationship Id="rId3" Type="http://schemas.openxmlformats.org/officeDocument/2006/relationships/audio" Target="../media/media2.mp3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5.xml"/><Relationship Id="rId4" Type="http://schemas.openxmlformats.org/officeDocument/2006/relationships/image" Target="../media/image8.GIF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3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34020" y="27847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75856" y="5263754"/>
            <a:ext cx="28083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</a:rPr>
              <a:t>HS </a:t>
            </a:r>
            <a:r>
              <a:rPr lang="en-US" sz="2400" i="1" dirty="0" err="1" smtClean="0">
                <a:solidFill>
                  <a:srgbClr val="FF0000"/>
                </a:solidFill>
              </a:rPr>
              <a:t>nhẩm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cả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bài</a:t>
            </a:r>
            <a:r>
              <a:rPr lang="en-US" sz="2400" i="1" dirty="0" smtClean="0">
                <a:solidFill>
                  <a:srgbClr val="FF0000"/>
                </a:solidFill>
              </a:rPr>
              <a:t> 1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sau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đó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đọc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vài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lần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cho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đúng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cao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độ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tiết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tấu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sắc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thái</a:t>
            </a:r>
            <a:r>
              <a:rPr lang="en-US" sz="2400" i="1" dirty="0" smtClean="0">
                <a:solidFill>
                  <a:srgbClr val="FF0000"/>
                </a:solidFill>
              </a:rPr>
              <a:t>, </a:t>
            </a:r>
            <a:r>
              <a:rPr lang="en-US" sz="2400" i="1" dirty="0" err="1" smtClean="0">
                <a:solidFill>
                  <a:srgbClr val="FF0000"/>
                </a:solidFill>
              </a:rPr>
              <a:t>sửa</a:t>
            </a:r>
            <a:r>
              <a:rPr lang="en-US" sz="2400" i="1" dirty="0" smtClean="0">
                <a:solidFill>
                  <a:srgbClr val="FF0000"/>
                </a:solidFill>
              </a:rPr>
              <a:t> </a:t>
            </a:r>
            <a:r>
              <a:rPr lang="en-US" sz="2400" i="1" dirty="0" err="1" smtClean="0">
                <a:solidFill>
                  <a:srgbClr val="FF0000"/>
                </a:solidFill>
              </a:rPr>
              <a:t>sai</a:t>
            </a:r>
            <a:r>
              <a:rPr lang="en-US" sz="2400" i="1" dirty="0" smtClean="0">
                <a:solidFill>
                  <a:srgbClr val="FF0000"/>
                </a:solidFill>
              </a:rPr>
              <a:t>.</a:t>
            </a:r>
            <a:endParaRPr lang="en-US" sz="24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1600" y="332656"/>
            <a:ext cx="609600" cy="609600"/>
          </a:xfrm>
          <a:prstGeom prst="rect">
            <a:avLst/>
          </a:prstGeom>
        </p:spPr>
      </p:pic>
      <p:pic>
        <p:nvPicPr>
          <p:cNvPr id="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00392" y="17187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62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95643" y="504211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chia </a:t>
            </a:r>
            <a:r>
              <a:rPr lang="en-US" sz="2800" i="1" dirty="0" err="1" smtClean="0">
                <a:solidFill>
                  <a:srgbClr val="FF0000"/>
                </a:solidFill>
              </a:rPr>
              <a:t>lớp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thành</a:t>
            </a:r>
            <a:r>
              <a:rPr lang="en-US" sz="2800" i="1" dirty="0" smtClean="0">
                <a:solidFill>
                  <a:srgbClr val="FF0000"/>
                </a:solidFill>
              </a:rPr>
              <a:t> 2 </a:t>
            </a:r>
            <a:r>
              <a:rPr lang="en-US" sz="2800" i="1" dirty="0" err="1" smtClean="0">
                <a:solidFill>
                  <a:srgbClr val="FF0000"/>
                </a:solidFill>
              </a:rPr>
              <a:t>tổ</a:t>
            </a:r>
            <a:r>
              <a:rPr lang="en-US" sz="2800" i="1" dirty="0" smtClean="0">
                <a:solidFill>
                  <a:srgbClr val="FF0000"/>
                </a:solidFill>
              </a:rPr>
              <a:t>: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1: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endParaRPr lang="en-US" sz="2800" i="1" dirty="0" smtClean="0">
              <a:solidFill>
                <a:srgbClr val="FF0000"/>
              </a:solidFill>
            </a:endParaRPr>
          </a:p>
          <a:p>
            <a:r>
              <a:rPr lang="en-US" sz="2800" b="1" i="1" dirty="0" err="1" smtClean="0">
                <a:solidFill>
                  <a:srgbClr val="000066"/>
                </a:solidFill>
              </a:rPr>
              <a:t>Tổ</a:t>
            </a:r>
            <a:r>
              <a:rPr lang="en-US" sz="2800" b="1" i="1" dirty="0" smtClean="0">
                <a:solidFill>
                  <a:srgbClr val="000066"/>
                </a:solidFill>
              </a:rPr>
              <a:t> 2: </a:t>
            </a:r>
            <a:r>
              <a:rPr lang="en-US" sz="2800" i="1" dirty="0" err="1" smtClean="0">
                <a:solidFill>
                  <a:srgbClr val="FF0000"/>
                </a:solidFill>
              </a:rPr>
              <a:t>nghép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(</a:t>
            </a:r>
            <a:r>
              <a:rPr lang="en-US" sz="2800" i="1" dirty="0" err="1" smtClean="0">
                <a:solidFill>
                  <a:srgbClr val="FF0000"/>
                </a:solidFill>
              </a:rPr>
              <a:t>ngược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lại</a:t>
            </a:r>
            <a:r>
              <a:rPr lang="en-US" sz="2800" i="1" dirty="0" smtClean="0">
                <a:solidFill>
                  <a:srgbClr val="FF0000"/>
                </a:solidFill>
              </a:rPr>
              <a:t>)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7992888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23828" y="5887245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FF0000"/>
                </a:solidFill>
              </a:rPr>
              <a:t>Đọc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nhạc</a:t>
            </a:r>
            <a:r>
              <a:rPr lang="en-US" sz="2800" i="1" dirty="0" smtClean="0">
                <a:solidFill>
                  <a:srgbClr val="FF0000"/>
                </a:solidFill>
              </a:rPr>
              <a:t>, </a:t>
            </a:r>
            <a:r>
              <a:rPr lang="en-US" sz="2800" i="1" dirty="0" err="1" smtClean="0">
                <a:solidFill>
                  <a:srgbClr val="FF0000"/>
                </a:solidFill>
              </a:rPr>
              <a:t>ghép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lời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gõ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đệm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theo</a:t>
            </a:r>
            <a:r>
              <a:rPr lang="en-US" sz="2800" i="1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</a:rPr>
              <a:t>phách</a:t>
            </a:r>
            <a:endParaRPr lang="en-US" sz="2800" i="1" dirty="0" smtClean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71800" y="0"/>
            <a:ext cx="4104456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VẬN DỤNG-SÁNG TẠO</a:t>
            </a:r>
            <a:endParaRPr lang="en-US" sz="2800" b="1" dirty="0" smtClean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23220"/>
            <a:ext cx="8136904" cy="3553852"/>
          </a:xfrm>
          <a:prstGeom prst="rect">
            <a:avLst/>
          </a:prstGeom>
        </p:spPr>
      </p:pic>
      <p:pic>
        <p:nvPicPr>
          <p:cNvPr id="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20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355" y="2185111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681" y="213542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300" y="5013176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807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836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803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56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07707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406333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8200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116" y="412448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471" y="4073067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380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222267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88" y="4020793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808" y="4044382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059328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188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94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469" y="2193869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844" y="2152190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460" y="2170165"/>
            <a:ext cx="39948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1942" y="470837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60648"/>
            <a:ext cx="9144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2 NGHE NHẠC: BÀI GIỌT MƯA VÀ EM BÉ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5" y="5229200"/>
            <a:ext cx="3412798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</a:rPr>
              <a:t>Giới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thiệu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bài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hát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và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tác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giả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51720" y="783868"/>
            <a:ext cx="42679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i="1" dirty="0" err="1">
                <a:solidFill>
                  <a:srgbClr val="002060"/>
                </a:solidFill>
              </a:rPr>
              <a:t>Nhạc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và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lời</a:t>
            </a:r>
            <a:r>
              <a:rPr lang="en-US" sz="3200" i="1" dirty="0">
                <a:solidFill>
                  <a:srgbClr val="002060"/>
                </a:solidFill>
              </a:rPr>
              <a:t>: </a:t>
            </a:r>
            <a:r>
              <a:rPr lang="en-US" sz="3200" i="1" dirty="0" err="1">
                <a:solidFill>
                  <a:srgbClr val="002060"/>
                </a:solidFill>
              </a:rPr>
              <a:t>Quang</a:t>
            </a:r>
            <a:r>
              <a:rPr lang="en-US" sz="3200" i="1" dirty="0">
                <a:solidFill>
                  <a:srgbClr val="002060"/>
                </a:solidFill>
              </a:rPr>
              <a:t> </a:t>
            </a:r>
            <a:r>
              <a:rPr lang="en-US" sz="3200" i="1" dirty="0" err="1">
                <a:solidFill>
                  <a:srgbClr val="002060"/>
                </a:solidFill>
              </a:rPr>
              <a:t>huân</a:t>
            </a:r>
            <a:endParaRPr lang="en-US" sz="3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2251" y="5161194"/>
            <a:ext cx="2928067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 NHẠC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Giọt Mưa Và Em Bé- Minh Nhí- Nguyệt Hằng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6929" y="2606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107244"/>
            <a:ext cx="354843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5107244"/>
            <a:ext cx="3491880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2251" y="5161194"/>
            <a:ext cx="2928067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Giọt Mưa Và Em Bé- Minh Nhí- Nguyệt Hằng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6929" y="26064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dục-củng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cố-dặn</a:t>
            </a:r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ĐN SỐ 2 - LỚP 5 - Mặt trời lên - Nhanh - Giaoviennhac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6742" y="60212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2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708920"/>
            <a:ext cx="18085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KHỞI ĐỘNG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5904656" cy="4320480"/>
          </a:xfrm>
          <a:prstGeom prst="rect">
            <a:avLst/>
          </a:prstGeom>
        </p:spPr>
      </p:pic>
      <p:pic>
        <p:nvPicPr>
          <p:cNvPr id="5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820" y="5085184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11960" y="332656"/>
            <a:ext cx="33843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Câu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điệu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bức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tranh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nào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2375398"/>
            <a:ext cx="1440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32656"/>
            <a:ext cx="5904656" cy="4320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31840" y="332656"/>
            <a:ext cx="44644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Hát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Con </a:t>
            </a:r>
            <a:r>
              <a:rPr lang="en-US" sz="3200" dirty="0" err="1" smtClean="0">
                <a:solidFill>
                  <a:srgbClr val="002060"/>
                </a:solidFill>
              </a:rPr>
              <a:t>Chim</a:t>
            </a:r>
            <a:r>
              <a:rPr lang="en-US" sz="3200" dirty="0" smtClean="0">
                <a:solidFill>
                  <a:srgbClr val="002060"/>
                </a:solidFill>
              </a:rPr>
              <a:t> Hay </a:t>
            </a:r>
            <a:r>
              <a:rPr lang="en-US" sz="3200" dirty="0" err="1" smtClean="0">
                <a:solidFill>
                  <a:srgbClr val="002060"/>
                </a:solidFill>
              </a:rPr>
              <a:t>Hót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để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khởi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giọng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CON CHIM H HOT D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76800" y="53732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9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52683"/>
            <a:ext cx="9144000" cy="4293096"/>
          </a:xfrm>
          <a:prstGeom prst="rect">
            <a:avLst/>
          </a:prstGeom>
        </p:spPr>
      </p:pic>
      <p:pic>
        <p:nvPicPr>
          <p:cNvPr id="5" name="Picture 2" descr="C:\Users\Administrator\Desktop\hinh nen dep pp\CON VAT+CAY, HIH ANH NHONGHEP TRAH\4d93d3c41d690499dcf3d031be2765e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5135"/>
            <a:ext cx="2051720" cy="152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23926" y="2869054"/>
            <a:ext cx="1537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TIẾT 3: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8828" y="2899831"/>
            <a:ext cx="3509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TẬP ĐỌC NHẠC SỐ 2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692696"/>
            <a:ext cx="3681969" cy="183822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77494" y="2029463"/>
            <a:ext cx="33586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>
                <a:solidFill>
                  <a:srgbClr val="FF0000"/>
                </a:solidFill>
              </a:rPr>
              <a:t>Thiên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nhiên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tươi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đẹp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5272" flipH="1">
            <a:off x="8047248" y="1559869"/>
            <a:ext cx="1181259" cy="881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istrator\Desktop\hinh nen dep pp\ah dog\18446753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5705">
            <a:off x="187469" y="2784125"/>
            <a:ext cx="828015" cy="52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01476" y="-45502"/>
            <a:ext cx="8424936" cy="2261273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Âm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nhạc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lớp</a:t>
            </a:r>
            <a:r>
              <a:rPr lang="en-US" sz="4400" b="1" dirty="0" smtClean="0">
                <a:solidFill>
                  <a:srgbClr val="002060"/>
                </a:solidFill>
              </a:rPr>
              <a:t> 5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93865" y="3423051"/>
            <a:ext cx="3509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NGHE NHẠC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99792" y="16739"/>
            <a:ext cx="4449485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HĐ TÌM HIỂU-KHÁM PHÁ</a:t>
            </a:r>
            <a:endParaRPr lang="en-US" sz="3200" b="1" dirty="0" smtClean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1546" y="655834"/>
            <a:ext cx="3329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i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iới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TĐN</a:t>
            </a:r>
            <a:endParaRPr lang="en-US" sz="2800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9054"/>
            <a:ext cx="7992888" cy="354609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57075" y="20608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348105" y="2255892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346918" y="22132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550140" y="2060848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2884294"/>
            <a:ext cx="114510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CÂU 1: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352" y="4284347"/>
            <a:ext cx="114510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CÂU 2: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868" y="5475761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69357" y="-30962"/>
            <a:ext cx="333327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Luyện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độ-tiết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tấu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8136904" cy="3428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030810" y="0"/>
            <a:ext cx="509187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Hỏi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tên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nốt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nào</a:t>
            </a:r>
            <a:r>
              <a:rPr lang="en-US" sz="2800" b="1" dirty="0" smtClean="0">
                <a:solidFill>
                  <a:srgbClr val="FF0000"/>
                </a:solidFill>
              </a:rPr>
              <a:t>?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247" y="5555502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79054"/>
            <a:ext cx="7992888" cy="3546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1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5856" y="5661247"/>
            <a:ext cx="26363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HĐ: LUYỆN TẬP-THỰC HÀNH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66" y="1052736"/>
            <a:ext cx="8136904" cy="230425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68344" y="1560766"/>
            <a:ext cx="288032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7734" y="357301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63889" y="0"/>
            <a:ext cx="1800200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Dạy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>
                <a:solidFill>
                  <a:srgbClr val="FF0000"/>
                </a:solidFill>
              </a:rPr>
              <a:t>2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8" name="Picture 4" descr="C:\Users\Administrator\Desktop\c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9" y="5563739"/>
            <a:ext cx="2304256" cy="130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85" y="1052736"/>
            <a:ext cx="8064896" cy="183417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668344" y="1556792"/>
            <a:ext cx="360040" cy="93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774</Words>
  <Application>WPS Presentation</Application>
  <PresentationFormat>On-screen Show (4:3)</PresentationFormat>
  <Paragraphs>62</Paragraphs>
  <Slides>19</Slides>
  <Notes>4</Notes>
  <HiddenSlides>0</HiddenSlides>
  <MMClips>11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19</vt:i4>
      </vt:variant>
    </vt:vector>
  </HeadingPairs>
  <TitlesOfParts>
    <vt:vector size="31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Calibri Light</vt:lpstr>
      <vt:lpstr>Office Theme</vt:lpstr>
      <vt:lpstr>2_Office Theme</vt:lpstr>
      <vt:lpstr>4_Office Theme</vt:lpstr>
      <vt:lpstr>1_Office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ASUS</cp:lastModifiedBy>
  <cp:revision>77</cp:revision>
  <dcterms:created xsi:type="dcterms:W3CDTF">2021-05-09T14:16:00Z</dcterms:created>
  <dcterms:modified xsi:type="dcterms:W3CDTF">2021-08-29T16:08:42Z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679A2861B8EE45F6B0583F2622F0C677</vt:lpwstr>
  </property>
  <property fmtid="{D5CDD505-2E9C-101B-9397-08002B2CF9AE}" pid="3" name="KSOProductBuildVer">
    <vt:lpwstr>1033-11.2.0.10265</vt:lpwstr>
  </property>
</Properties>
</file>