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notesMasterIdLst>
    <p:notesMasterId r:id="rId11"/>
  </p:notesMasterIdLst>
  <p:sldIdLst>
    <p:sldId id="256" r:id="rId6"/>
    <p:sldId id="270" r:id="rId7"/>
    <p:sldId id="257" r:id="rId8"/>
    <p:sldId id="258" r:id="rId9"/>
    <p:sldId id="259" r:id="rId10"/>
    <p:sldId id="260" r:id="rId12"/>
    <p:sldId id="261" r:id="rId13"/>
    <p:sldId id="262" r:id="rId14"/>
    <p:sldId id="264" r:id="rId15"/>
    <p:sldId id="265" r:id="rId16"/>
    <p:sldId id="266" r:id="rId17"/>
    <p:sldId id="267" r:id="rId18"/>
    <p:sldId id="268" r:id="rId19"/>
    <p:sldId id="269" r:id="rId20"/>
    <p:sldId id="271" r:id="rId21"/>
    <p:sldId id="272" r:id="rId22"/>
    <p:sldId id="273" r:id="rId23"/>
    <p:sldId id="274" r:id="rId24"/>
    <p:sldId id="275" r:id="rId25"/>
    <p:sldId id="276" r:id="rId26"/>
    <p:sldId id="280" r:id="rId27"/>
    <p:sldId id="277" r:id="rId28"/>
    <p:sldId id="27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06CDB-BC4A-4276-87BF-B49CA227F25E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33FD8-0132-4CAF-8E88-AB82E05946DA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8E364-9FA0-4B89-A521-FCA4167EBF1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5D35-C587-4405-ACEB-9F2DAA87667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8E364-9FA0-4B89-A521-FCA4167EBF1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5D35-C587-4405-ACEB-9F2DAA87667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8E364-9FA0-4B89-A521-FCA4167EBF1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5D35-C587-4405-ACEB-9F2DAA87667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8E364-9FA0-4B89-A521-FCA4167EBF1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5D35-C587-4405-ACEB-9F2DAA87667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8E364-9FA0-4B89-A521-FCA4167EBF1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5D35-C587-4405-ACEB-9F2DAA87667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8E364-9FA0-4B89-A521-FCA4167EBF1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5D35-C587-4405-ACEB-9F2DAA87667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9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8E364-9FA0-4B89-A521-FCA4167EBF1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5D35-C587-4405-ACEB-9F2DAA87667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8E364-9FA0-4B89-A521-FCA4167EBF1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5D35-C587-4405-ACEB-9F2DAA87667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8E364-9FA0-4B89-A521-FCA4167EBF1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5D35-C587-4405-ACEB-9F2DAA87667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8E364-9FA0-4B89-A521-FCA4167EBF1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5D35-C587-4405-ACEB-9F2DAA87667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8E364-9FA0-4B89-A521-FCA4167EBF1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5D35-C587-4405-ACEB-9F2DAA87667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8E364-9FA0-4B89-A521-FCA4167EBF1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15D35-C587-4405-ACEB-9F2DAA87667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9.png"/><Relationship Id="rId5" Type="http://schemas.microsoft.com/office/2007/relationships/media" Target="../media/media4.mp3"/><Relationship Id="rId4" Type="http://schemas.openxmlformats.org/officeDocument/2006/relationships/audio" Target="../media/media4.mp3"/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microsoft.com/office/2007/relationships/media" Target="../media/media6.mp3"/><Relationship Id="rId6" Type="http://schemas.openxmlformats.org/officeDocument/2006/relationships/audio" Target="../media/media6.mp3"/><Relationship Id="rId5" Type="http://schemas.openxmlformats.org/officeDocument/2006/relationships/image" Target="../media/image9.png"/><Relationship Id="rId4" Type="http://schemas.microsoft.com/office/2007/relationships/media" Target="../media/media5.mp3"/><Relationship Id="rId3" Type="http://schemas.openxmlformats.org/officeDocument/2006/relationships/audio" Target="../media/media5.mp3"/><Relationship Id="rId2" Type="http://schemas.openxmlformats.org/officeDocument/2006/relationships/image" Target="../media/image12.pn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9.png"/><Relationship Id="rId4" Type="http://schemas.microsoft.com/office/2007/relationships/media" Target="../media/media6.mp3"/><Relationship Id="rId3" Type="http://schemas.openxmlformats.org/officeDocument/2006/relationships/audio" Target="../media/media6.mp3"/><Relationship Id="rId2" Type="http://schemas.openxmlformats.org/officeDocument/2006/relationships/image" Target="../media/image12.png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9.png"/><Relationship Id="rId5" Type="http://schemas.microsoft.com/office/2007/relationships/media" Target="../media/media6.mp3"/><Relationship Id="rId4" Type="http://schemas.openxmlformats.org/officeDocument/2006/relationships/audio" Target="../media/media6.mp3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16.png"/><Relationship Id="rId3" Type="http://schemas.microsoft.com/office/2007/relationships/media" Target="../media/media7.mp4"/><Relationship Id="rId2" Type="http://schemas.openxmlformats.org/officeDocument/2006/relationships/video" Target="../media/media7.mp4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20.png"/><Relationship Id="rId5" Type="http://schemas.microsoft.com/office/2007/relationships/media" Target="../media/media8.mp4"/><Relationship Id="rId4" Type="http://schemas.openxmlformats.org/officeDocument/2006/relationships/video" Target="../media/media8.mp4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22.png"/><Relationship Id="rId3" Type="http://schemas.microsoft.com/office/2007/relationships/media" Target="../media/media8.mp4"/><Relationship Id="rId2" Type="http://schemas.openxmlformats.org/officeDocument/2006/relationships/video" Target="../media/media8.mp4"/><Relationship Id="rId1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3.png"/><Relationship Id="rId1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26.png"/><Relationship Id="rId5" Type="http://schemas.microsoft.com/office/2007/relationships/media" Target="../media/media9.mp4"/><Relationship Id="rId4" Type="http://schemas.openxmlformats.org/officeDocument/2006/relationships/video" Target="../media/media9.mp4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26.png"/><Relationship Id="rId3" Type="http://schemas.microsoft.com/office/2007/relationships/media" Target="../media/media9.mp4"/><Relationship Id="rId2" Type="http://schemas.openxmlformats.org/officeDocument/2006/relationships/video" Target="../media/media9.mp4"/><Relationship Id="rId1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12.png"/><Relationship Id="rId1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9.png"/><Relationship Id="rId3" Type="http://schemas.microsoft.com/office/2007/relationships/media" Target="../media/media6.mp3"/><Relationship Id="rId2" Type="http://schemas.openxmlformats.org/officeDocument/2006/relationships/audio" Target="../media/media6.mp3"/><Relationship Id="rId1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0.png"/><Relationship Id="rId3" Type="http://schemas.microsoft.com/office/2007/relationships/media" Target="../media/media3.mp4"/><Relationship Id="rId2" Type="http://schemas.openxmlformats.org/officeDocument/2006/relationships/video" Target="../media/media3.mp4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0.png"/><Relationship Id="rId3" Type="http://schemas.microsoft.com/office/2007/relationships/media" Target="../media/media3.mp4"/><Relationship Id="rId2" Type="http://schemas.openxmlformats.org/officeDocument/2006/relationships/video" Target="../media/media3.mp4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microsoft.com/office/2007/relationships/media" Target="../media/media3.mp4"/><Relationship Id="rId2" Type="http://schemas.openxmlformats.org/officeDocument/2006/relationships/video" Target="../media/media3.mp4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12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Administrator\Desktop\c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68" y="5475761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1800" y="-30963"/>
            <a:ext cx="388843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Luyện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lại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cao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độ-tiết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tấu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8136904" cy="3428645"/>
          </a:xfrm>
          <a:prstGeom prst="rect">
            <a:avLst/>
          </a:prstGeom>
        </p:spPr>
      </p:pic>
      <p:pic>
        <p:nvPicPr>
          <p:cNvPr id="3" name="LCD DEN DRMSL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4288" y="49225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75856" y="5263754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</a:rPr>
              <a:t>HS </a:t>
            </a:r>
            <a:r>
              <a:rPr lang="en-US" sz="2400" i="1" dirty="0" err="1">
                <a:solidFill>
                  <a:srgbClr val="FF0000"/>
                </a:solidFill>
              </a:rPr>
              <a:t>nhẩm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cả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bài</a:t>
            </a:r>
            <a:r>
              <a:rPr lang="en-US" sz="2400" i="1" dirty="0">
                <a:solidFill>
                  <a:srgbClr val="FF0000"/>
                </a:solidFill>
              </a:rPr>
              <a:t> 1 </a:t>
            </a:r>
            <a:r>
              <a:rPr lang="en-US" sz="2400" i="1" dirty="0" err="1">
                <a:solidFill>
                  <a:srgbClr val="FF0000"/>
                </a:solidFill>
              </a:rPr>
              <a:t>lần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sau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đó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đọc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vài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lần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cho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đúng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cao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độ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tiết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tấu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sắc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thái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sửa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sai</a:t>
            </a:r>
            <a:r>
              <a:rPr lang="en-US" sz="2400" i="1" dirty="0">
                <a:solidFill>
                  <a:srgbClr val="FF0000"/>
                </a:solidFill>
              </a:rPr>
              <a:t>.</a:t>
            </a:r>
            <a:endParaRPr lang="en-US" sz="2400" i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7992888" cy="4248472"/>
          </a:xfrm>
          <a:prstGeom prst="rect">
            <a:avLst/>
          </a:prstGeom>
        </p:spPr>
      </p:pic>
      <p:pic>
        <p:nvPicPr>
          <p:cNvPr id="2" name="C1+2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1600" y="332656"/>
            <a:ext cx="609600" cy="609600"/>
          </a:xfrm>
          <a:prstGeom prst="rect">
            <a:avLst/>
          </a:prstGeom>
        </p:spPr>
      </p:pic>
      <p:pic>
        <p:nvPicPr>
          <p:cNvPr id="4" name="TĐN SỐ 2 - LỚP 5 - Mặt trời lên - Nhanh - Giaoviennhac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1718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62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95643" y="5042118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</a:rPr>
              <a:t>chia </a:t>
            </a:r>
            <a:r>
              <a:rPr lang="en-US" sz="2800" i="1" dirty="0" err="1">
                <a:solidFill>
                  <a:srgbClr val="FF0000"/>
                </a:solidFill>
              </a:rPr>
              <a:t>lớp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thành</a:t>
            </a:r>
            <a:r>
              <a:rPr lang="en-US" sz="2800" i="1" dirty="0">
                <a:solidFill>
                  <a:srgbClr val="FF0000"/>
                </a:solidFill>
              </a:rPr>
              <a:t> 2 </a:t>
            </a:r>
            <a:r>
              <a:rPr lang="en-US" sz="2800" i="1" dirty="0" err="1">
                <a:solidFill>
                  <a:srgbClr val="FF0000"/>
                </a:solidFill>
              </a:rPr>
              <a:t>tổ</a:t>
            </a:r>
            <a:r>
              <a:rPr lang="en-US" sz="2800" i="1" dirty="0">
                <a:solidFill>
                  <a:srgbClr val="FF0000"/>
                </a:solidFill>
              </a:rPr>
              <a:t>:</a:t>
            </a:r>
            <a:endParaRPr lang="en-US" sz="2800" i="1" dirty="0">
              <a:solidFill>
                <a:srgbClr val="FF0000"/>
              </a:solidFill>
            </a:endParaRPr>
          </a:p>
          <a:p>
            <a:r>
              <a:rPr lang="en-US" sz="2800" b="1" i="1" dirty="0" err="1">
                <a:solidFill>
                  <a:srgbClr val="000066"/>
                </a:solidFill>
              </a:rPr>
              <a:t>Tổ</a:t>
            </a:r>
            <a:r>
              <a:rPr lang="en-US" sz="2800" b="1" i="1" dirty="0">
                <a:solidFill>
                  <a:srgbClr val="000066"/>
                </a:solidFill>
              </a:rPr>
              <a:t> 1: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Đọc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nhạc</a:t>
            </a:r>
            <a:endParaRPr lang="en-US" sz="2800" i="1" dirty="0">
              <a:solidFill>
                <a:srgbClr val="FF0000"/>
              </a:solidFill>
            </a:endParaRPr>
          </a:p>
          <a:p>
            <a:r>
              <a:rPr lang="en-US" sz="2800" b="1" i="1" dirty="0" err="1">
                <a:solidFill>
                  <a:srgbClr val="000066"/>
                </a:solidFill>
              </a:rPr>
              <a:t>Tổ</a:t>
            </a:r>
            <a:r>
              <a:rPr lang="en-US" sz="2800" b="1" i="1" dirty="0">
                <a:solidFill>
                  <a:srgbClr val="000066"/>
                </a:solidFill>
              </a:rPr>
              <a:t> 2: </a:t>
            </a:r>
            <a:r>
              <a:rPr lang="en-US" sz="2800" i="1" dirty="0" err="1">
                <a:solidFill>
                  <a:srgbClr val="FF0000"/>
                </a:solidFill>
              </a:rPr>
              <a:t>nghép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lời</a:t>
            </a:r>
            <a:r>
              <a:rPr lang="en-US" sz="2800" i="1" dirty="0">
                <a:solidFill>
                  <a:srgbClr val="FF0000"/>
                </a:solidFill>
              </a:rPr>
              <a:t> (</a:t>
            </a:r>
            <a:r>
              <a:rPr lang="en-US" sz="2800" i="1" dirty="0" err="1">
                <a:solidFill>
                  <a:srgbClr val="FF0000"/>
                </a:solidFill>
              </a:rPr>
              <a:t>ngược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lại</a:t>
            </a:r>
            <a:r>
              <a:rPr lang="en-US" sz="2800" i="1" dirty="0">
                <a:solidFill>
                  <a:srgbClr val="FF0000"/>
                </a:solidFill>
              </a:rPr>
              <a:t>)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7992888" cy="4248472"/>
          </a:xfrm>
          <a:prstGeom prst="rect">
            <a:avLst/>
          </a:prstGeom>
        </p:spPr>
      </p:pic>
      <p:pic>
        <p:nvPicPr>
          <p:cNvPr id="4" name="TĐN SỐ 2 - LỚP 5 - Mặt trời lên - Nhanh - Giaoviennhac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96336" y="1718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2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23828" y="5887245"/>
            <a:ext cx="324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</a:rPr>
              <a:t>Đọc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nhạc</a:t>
            </a:r>
            <a:r>
              <a:rPr lang="en-US" sz="2800" i="1" dirty="0">
                <a:solidFill>
                  <a:srgbClr val="FF0000"/>
                </a:solidFill>
              </a:rPr>
              <a:t>, </a:t>
            </a:r>
            <a:r>
              <a:rPr lang="en-US" sz="2800" i="1" dirty="0" err="1">
                <a:solidFill>
                  <a:srgbClr val="FF0000"/>
                </a:solidFill>
              </a:rPr>
              <a:t>ghép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lời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gõ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đệm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theo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phách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23220"/>
            <a:ext cx="8136904" cy="3553852"/>
          </a:xfrm>
          <a:prstGeom prst="rect">
            <a:avLst/>
          </a:prstGeom>
        </p:spPr>
      </p:pic>
      <p:pic>
        <p:nvPicPr>
          <p:cNvPr id="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81" y="213542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320" y="2185111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355" y="2185111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681" y="213542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300" y="5013176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807" y="407707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836" y="4073067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803" y="4073067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60" y="407707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7707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4063333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200" y="4073067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116" y="4124480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471" y="4073067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380" y="2193869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2222670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288" y="4020793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08" y="404438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59328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188" y="2170165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949" y="2193869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469" y="2193869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844" y="2152190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460" y="2170165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TĐN SỐ 2 - LỚP 5 - Mặt trời lên - Nhanh - Giaoviennhac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81942" y="470837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24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ách viet not nhac tren oli 00_00_00-00_00_3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9672" y="764704"/>
            <a:ext cx="4896544" cy="38884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04248" y="158239"/>
            <a:ext cx="2201091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Xem</a:t>
            </a:r>
            <a:r>
              <a:rPr lang="en-US" sz="2400" dirty="0" smtClean="0">
                <a:solidFill>
                  <a:srgbClr val="FF0000"/>
                </a:solidFill>
              </a:rPr>
              <a:t> video HD </a:t>
            </a:r>
            <a:r>
              <a:rPr lang="en-US" sz="2400" dirty="0" err="1" smtClean="0">
                <a:solidFill>
                  <a:srgbClr val="FF0000"/>
                </a:solidFill>
              </a:rPr>
              <a:t>viết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nốt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nhạc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trên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khuông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nhắc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học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sinh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nốt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rắng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chấm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rôi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thêm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dấu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chấm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bên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cạnh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rồi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cho</a:t>
            </a:r>
            <a:r>
              <a:rPr lang="en-US" sz="2400" dirty="0" smtClean="0">
                <a:solidFill>
                  <a:srgbClr val="FF0000"/>
                </a:solidFill>
              </a:rPr>
              <a:t> HS </a:t>
            </a:r>
            <a:r>
              <a:rPr lang="en-US" sz="2400" dirty="0" err="1" smtClean="0">
                <a:solidFill>
                  <a:srgbClr val="FF0000"/>
                </a:solidFill>
              </a:rPr>
              <a:t>viết</a:t>
            </a:r>
            <a:r>
              <a:rPr lang="en-US" sz="2400" dirty="0" smtClean="0">
                <a:solidFill>
                  <a:srgbClr val="FF0000"/>
                </a:solidFill>
              </a:rPr>
              <a:t> 1 </a:t>
            </a:r>
            <a:r>
              <a:rPr lang="en-US" sz="2400" dirty="0" err="1" smtClean="0">
                <a:solidFill>
                  <a:srgbClr val="FF0000"/>
                </a:solidFill>
              </a:rPr>
              <a:t>câu</a:t>
            </a:r>
            <a:r>
              <a:rPr lang="en-US" sz="2400" dirty="0" smtClean="0">
                <a:solidFill>
                  <a:srgbClr val="FF0000"/>
                </a:solidFill>
              </a:rPr>
              <a:t> TĐN 2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6457890"/>
            <a:ext cx="5704865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2 LÝ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THUYẾT ÂM NHẠC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2/4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60036" y="2996952"/>
            <a:ext cx="1648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Giới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thiệu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59633" y="3951843"/>
            <a:ext cx="27363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0" i="0" dirty="0" smtClean="0">
                <a:solidFill>
                  <a:schemeClr val="bg1"/>
                </a:solidFill>
                <a:effectLst/>
                <a:latin typeface="lexend deca"/>
              </a:rPr>
              <a:t>Số chỉ nhịp trông như một phân số,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được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viết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đầu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bản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nhạc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Nhịp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2/4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là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gồm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có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2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phách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trong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1 ô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nhịp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mỗi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phách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được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đo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bằng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1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nốt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lexend deca"/>
              </a:rPr>
              <a:t>đen</a:t>
            </a:r>
            <a:r>
              <a:rPr lang="en-US" dirty="0" smtClean="0">
                <a:solidFill>
                  <a:schemeClr val="bg1"/>
                </a:solidFill>
                <a:latin typeface="lexend deca"/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Administrator\Desktop\2021-05-12_1108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951844"/>
            <a:ext cx="3528392" cy="187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an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32" y="980728"/>
            <a:ext cx="3121123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43608" y="187707"/>
            <a:ext cx="1944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</a:rPr>
              <a:t>Sơ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đồ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32240" y="212044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Cách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đánh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8" name="cach dah nhip 24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22042" y="959296"/>
            <a:ext cx="3404571" cy="19150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7087" y="3951844"/>
            <a:ext cx="792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VD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1052736"/>
            <a:ext cx="4536504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Lớp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cùng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thực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hành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với</a:t>
            </a:r>
            <a:r>
              <a:rPr lang="en-US" sz="2800" dirty="0" smtClean="0">
                <a:solidFill>
                  <a:srgbClr val="002060"/>
                </a:solidFill>
              </a:rPr>
              <a:t> video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2" name="cach dah nhip 2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575956"/>
            <a:ext cx="5796136" cy="52820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5736" y="166750"/>
            <a:ext cx="338437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HD </a:t>
            </a:r>
            <a:r>
              <a:rPr lang="en-US" sz="2800" dirty="0" err="1" smtClean="0">
                <a:solidFill>
                  <a:srgbClr val="002060"/>
                </a:solidFill>
              </a:rPr>
              <a:t>đánh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nhịp</a:t>
            </a:r>
            <a:r>
              <a:rPr lang="en-US" sz="2800" dirty="0" smtClean="0">
                <a:solidFill>
                  <a:srgbClr val="002060"/>
                </a:solidFill>
              </a:rPr>
              <a:t> TĐN 1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4" name="Picture 2" descr="CV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2" b="74765"/>
          <a:stretch>
            <a:fillRect/>
          </a:stretch>
        </p:blipFill>
        <p:spPr bwMode="auto">
          <a:xfrm>
            <a:off x="107504" y="2420888"/>
            <a:ext cx="5832648" cy="44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827584" y="1700808"/>
            <a:ext cx="3361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anose="020B0604020202020204"/>
                <a:ea typeface="Times New Roman" panose="02020603050405020304"/>
                <a:cs typeface="VNI-Times"/>
              </a:rPr>
              <a:t>CÙNG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/>
                <a:ea typeface="Times New Roman" panose="02020603050405020304"/>
                <a:cs typeface="VNI-Times"/>
              </a:rPr>
              <a:t>VUI CHƠI</a:t>
            </a:r>
            <a:endParaRPr lang="en-US" sz="3200" dirty="0">
              <a:solidFill>
                <a:srgbClr val="FF0000"/>
              </a:solidFill>
              <a:latin typeface="VNI-Times"/>
              <a:ea typeface="Times New Roman" panose="02020603050405020304"/>
              <a:cs typeface="VNI-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60036" y="2996952"/>
            <a:ext cx="1648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prstClr val="white"/>
                </a:solidFill>
              </a:rPr>
              <a:t>Giới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thiệu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3608" y="187707"/>
            <a:ext cx="1944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prstClr val="white"/>
                </a:solidFill>
              </a:rPr>
              <a:t>Sơ</a:t>
            </a:r>
            <a:r>
              <a:rPr lang="en-US" sz="3200" b="1" dirty="0">
                <a:solidFill>
                  <a:prstClr val="white"/>
                </a:solidFill>
              </a:rPr>
              <a:t> </a:t>
            </a:r>
            <a:r>
              <a:rPr lang="en-US" sz="3200" b="1" dirty="0" err="1">
                <a:solidFill>
                  <a:prstClr val="white"/>
                </a:solidFill>
              </a:rPr>
              <a:t>đồ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32240" y="212044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prstClr val="white"/>
                </a:solidFill>
              </a:rPr>
              <a:t>Cách</a:t>
            </a:r>
            <a:r>
              <a:rPr lang="en-US" sz="2800" b="1" dirty="0">
                <a:solidFill>
                  <a:prstClr val="white"/>
                </a:solidFill>
              </a:rPr>
              <a:t> </a:t>
            </a:r>
            <a:r>
              <a:rPr lang="en-US" sz="2800" b="1" dirty="0" err="1">
                <a:solidFill>
                  <a:prstClr val="white"/>
                </a:solidFill>
              </a:rPr>
              <a:t>đánh</a:t>
            </a:r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59632" y="4040512"/>
            <a:ext cx="28483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solidFill>
                  <a:schemeClr val="bg1"/>
                </a:solidFill>
              </a:rPr>
              <a:t>Nhịp </a:t>
            </a:r>
            <a:r>
              <a:rPr lang="vi-VN" dirty="0">
                <a:solidFill>
                  <a:schemeClr val="bg1"/>
                </a:solidFill>
              </a:rPr>
              <a:t>3/4 </a:t>
            </a:r>
            <a:r>
              <a:rPr lang="vi-VN" dirty="0" smtClean="0">
                <a:solidFill>
                  <a:schemeClr val="bg1"/>
                </a:solidFill>
              </a:rPr>
              <a:t> </a:t>
            </a:r>
            <a:r>
              <a:rPr lang="vi-VN" dirty="0">
                <a:solidFill>
                  <a:schemeClr val="bg1"/>
                </a:solidFill>
              </a:rPr>
              <a:t>mỗi ô nhịp có ba phách, giá trị mỗi phách bằng một nốt đen. Phách đầu tiên là phách mạnh, hai phách sau là phách nhẹ.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1" name="Picture 3" descr="C:\Users\Administrator\Desktop\nhip-va-phach-trong-ban-nhac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006" y="4149080"/>
            <a:ext cx="3344314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3995936" y="4149080"/>
            <a:ext cx="688134" cy="14166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684070" y="4160826"/>
            <a:ext cx="688134" cy="14166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08104" y="4160826"/>
            <a:ext cx="688134" cy="14166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388173" y="4149080"/>
            <a:ext cx="688134" cy="14166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3" name="Picture 5" descr="Nêu khái niệm nhịp 3/4? Vẽ sơ đồ nhịp 3/4 - Âm nhạc Lớp 6 - Bài tập Âm nhạc  Lớp 6 - Giải bài tập Âm nhạc Lớp 6 | Lazi.vn - Cộng đồng Tri thức &amp; Giáo dụ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2" y="989548"/>
            <a:ext cx="3026936" cy="186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AH DAH NHIP 34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2171" y="908720"/>
            <a:ext cx="3411910" cy="25498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1052736"/>
            <a:ext cx="4536504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</a:rPr>
              <a:t>Lớp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cùng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thực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hành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với</a:t>
            </a:r>
            <a:r>
              <a:rPr lang="en-US" sz="2800" dirty="0">
                <a:solidFill>
                  <a:srgbClr val="002060"/>
                </a:solidFill>
              </a:rPr>
              <a:t> video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4" name="CAH DAH NHIP 3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700808"/>
            <a:ext cx="5832648" cy="5157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 VAN DOG TOC DO NHAH CHAM 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7704" y="404664"/>
            <a:ext cx="5400600" cy="38884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204864"/>
            <a:ext cx="1907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Vận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động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trò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chơi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tốc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độ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nhanh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chậm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124744"/>
            <a:ext cx="338437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HD </a:t>
            </a:r>
            <a:r>
              <a:rPr lang="en-US" sz="2800" dirty="0" err="1">
                <a:solidFill>
                  <a:srgbClr val="002060"/>
                </a:solidFill>
              </a:rPr>
              <a:t>đánh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nhịp</a:t>
            </a:r>
            <a:r>
              <a:rPr lang="en-US" sz="2800" dirty="0">
                <a:solidFill>
                  <a:srgbClr val="002060"/>
                </a:solidFill>
              </a:rPr>
              <a:t> TĐN </a:t>
            </a:r>
            <a:r>
              <a:rPr lang="en-US" sz="2800" dirty="0" smtClean="0">
                <a:solidFill>
                  <a:srgbClr val="002060"/>
                </a:solidFill>
              </a:rPr>
              <a:t>2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2816"/>
            <a:ext cx="7236296" cy="5085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ĐN SỐ 2 - LỚP 5 - Mặt trời lên - Nhanh - Giaovien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86742" y="602128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2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620688"/>
            <a:ext cx="5563716" cy="2147331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ÂM NHẠC LỚP 5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6937" y="1406328"/>
            <a:ext cx="1537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TIẾT 7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2156829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ÔN TĐN: </a:t>
            </a:r>
            <a:r>
              <a:rPr lang="en-US" sz="3200" b="1" dirty="0" smtClean="0">
                <a:solidFill>
                  <a:schemeClr val="bg1"/>
                </a:solidFill>
              </a:rPr>
              <a:t>SỐ 1, 2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4652" y="2806446"/>
            <a:ext cx="57895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 THUYẾT ÂM NHẠC: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2/4, 3/4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04856" y="20106"/>
            <a:ext cx="371325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66"/>
                </a:solidFill>
              </a:rPr>
              <a:t>HĐ </a:t>
            </a:r>
            <a:r>
              <a:rPr lang="en-US" sz="2400" b="1" dirty="0" smtClean="0">
                <a:solidFill>
                  <a:srgbClr val="000066"/>
                </a:solidFill>
              </a:rPr>
              <a:t>THỰC HÀNH-LUYỆN TẬP</a:t>
            </a:r>
            <a:endParaRPr lang="en-US" sz="2400" b="1" dirty="0">
              <a:solidFill>
                <a:srgbClr val="000066"/>
              </a:solidFill>
            </a:endParaRPr>
          </a:p>
        </p:txBody>
      </p:sp>
      <p:pic>
        <p:nvPicPr>
          <p:cNvPr id="2050" name="Picture 2" descr="CV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2" b="74765"/>
          <a:stretch>
            <a:fillRect/>
          </a:stretch>
        </p:blipFill>
        <p:spPr bwMode="auto">
          <a:xfrm>
            <a:off x="827584" y="1467853"/>
            <a:ext cx="7704856" cy="287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17021" y="655834"/>
            <a:ext cx="55258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Arial" panose="020B0604020202020204"/>
                <a:ea typeface="Times New Roman" panose="02020603050405020304"/>
                <a:cs typeface="VNI-Times"/>
              </a:rPr>
              <a:t>ÔN TĐN 1: CÙNG 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/>
                <a:ea typeface="Times New Roman" panose="02020603050405020304"/>
                <a:cs typeface="VNI-Times"/>
              </a:rPr>
              <a:t>VUI CHƠI</a:t>
            </a:r>
            <a:endParaRPr lang="en-US" sz="3200" dirty="0">
              <a:solidFill>
                <a:srgbClr val="FFFF00"/>
              </a:solidFill>
              <a:latin typeface="VNI-Times"/>
              <a:ea typeface="Times New Roman" panose="02020603050405020304"/>
              <a:cs typeface="VNI-Times"/>
            </a:endParaRPr>
          </a:p>
        </p:txBody>
      </p:sp>
      <p:sp>
        <p:nvSpPr>
          <p:cNvPr id="3" name="Oval 2"/>
          <p:cNvSpPr/>
          <p:nvPr/>
        </p:nvSpPr>
        <p:spPr>
          <a:xfrm>
            <a:off x="2303748" y="1886551"/>
            <a:ext cx="396044" cy="6610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322184" y="1745843"/>
            <a:ext cx="504056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707904" y="1745843"/>
            <a:ext cx="504056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148064" y="1745843"/>
            <a:ext cx="2304256" cy="75998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528490" y="1886550"/>
            <a:ext cx="396044" cy="6610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7538665" y="1844825"/>
            <a:ext cx="396044" cy="6610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76362" y="5273924"/>
            <a:ext cx="27078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</a:rPr>
              <a:t>Hỏi</a:t>
            </a:r>
            <a:r>
              <a:rPr lang="en-US" sz="2400" dirty="0">
                <a:solidFill>
                  <a:srgbClr val="FF0000"/>
                </a:solidFill>
              </a:rPr>
              <a:t>  1 </a:t>
            </a:r>
            <a:r>
              <a:rPr lang="en-US" sz="2400" dirty="0" err="1">
                <a:solidFill>
                  <a:srgbClr val="FF0000"/>
                </a:solidFill>
              </a:rPr>
              <a:t>số</a:t>
            </a:r>
            <a:r>
              <a:rPr lang="en-US" sz="2400" dirty="0">
                <a:solidFill>
                  <a:srgbClr val="FF0000"/>
                </a:solidFill>
              </a:rPr>
              <a:t> HS </a:t>
            </a:r>
            <a:r>
              <a:rPr lang="en-US" sz="2400" dirty="0" err="1">
                <a:solidFill>
                  <a:srgbClr val="FF0000"/>
                </a:solidFill>
              </a:rPr>
              <a:t>nhận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biết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phách</a:t>
            </a:r>
            <a:r>
              <a:rPr lang="en-US" sz="2400" dirty="0">
                <a:solidFill>
                  <a:srgbClr val="FF0000"/>
                </a:solidFill>
              </a:rPr>
              <a:t>, ô </a:t>
            </a:r>
            <a:r>
              <a:rPr lang="en-US" sz="2400" dirty="0" err="1">
                <a:solidFill>
                  <a:srgbClr val="FF0000"/>
                </a:solidFill>
              </a:rPr>
              <a:t>nhịp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vạch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nhịp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số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chỉ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nhịp</a:t>
            </a:r>
            <a:r>
              <a:rPr lang="en-US" sz="2400" dirty="0">
                <a:solidFill>
                  <a:srgbClr val="FF0000"/>
                </a:solidFill>
              </a:rPr>
              <a:t>… </a:t>
            </a:r>
            <a:r>
              <a:rPr lang="en-US" sz="2400" dirty="0" err="1">
                <a:solidFill>
                  <a:srgbClr val="FF0000"/>
                </a:solidFill>
              </a:rPr>
              <a:t>của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bài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4471" y="20106"/>
            <a:ext cx="351761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66"/>
                </a:solidFill>
              </a:rPr>
              <a:t>NỘI DUNG 1: ÔN TĐN</a:t>
            </a:r>
            <a:endParaRPr lang="en-US" sz="28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istrator\Desktop\2021-05-10_1752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813690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istrator\Desktop\cv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68" y="5475761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CD AC DRMS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76256" y="2485969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71800" y="-30963"/>
            <a:ext cx="388843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Luyện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lại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cao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độ-tiết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tấu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87824" y="5263754"/>
            <a:ext cx="338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</a:rPr>
              <a:t>HS </a:t>
            </a:r>
            <a:r>
              <a:rPr lang="en-US" sz="2400" i="1" dirty="0" err="1">
                <a:solidFill>
                  <a:srgbClr val="FF0000"/>
                </a:solidFill>
              </a:rPr>
              <a:t>nhẩm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cả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bài</a:t>
            </a:r>
            <a:r>
              <a:rPr lang="en-US" sz="2400" i="1" dirty="0">
                <a:solidFill>
                  <a:srgbClr val="FF0000"/>
                </a:solidFill>
              </a:rPr>
              <a:t> 1 </a:t>
            </a:r>
            <a:r>
              <a:rPr lang="en-US" sz="2400" i="1" dirty="0" err="1">
                <a:solidFill>
                  <a:srgbClr val="FF0000"/>
                </a:solidFill>
              </a:rPr>
              <a:t>lần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sau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đó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đọc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nhạc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lại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vài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lần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cho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đúng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cao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độ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tiết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tấu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sắc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thái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sửa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sai</a:t>
            </a:r>
            <a:r>
              <a:rPr lang="en-US" sz="2400" i="1" dirty="0">
                <a:solidFill>
                  <a:srgbClr val="FF0000"/>
                </a:solidFill>
              </a:rPr>
              <a:t>.</a:t>
            </a:r>
            <a:endParaRPr lang="en-US" sz="2400" i="1" dirty="0">
              <a:solidFill>
                <a:srgbClr val="FF0000"/>
              </a:solidFill>
            </a:endParaRPr>
          </a:p>
        </p:txBody>
      </p:sp>
      <p:pic>
        <p:nvPicPr>
          <p:cNvPr id="11" name="tdn1 cug v choi l5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404664"/>
            <a:ext cx="8208912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95643" y="5042118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FF0000"/>
                </a:solidFill>
              </a:rPr>
              <a:t>chia </a:t>
            </a:r>
            <a:r>
              <a:rPr lang="en-US" sz="2800" i="1" dirty="0" err="1">
                <a:solidFill>
                  <a:srgbClr val="FF0000"/>
                </a:solidFill>
              </a:rPr>
              <a:t>lớp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thành</a:t>
            </a:r>
            <a:r>
              <a:rPr lang="en-US" sz="2800" i="1" dirty="0">
                <a:solidFill>
                  <a:srgbClr val="FF0000"/>
                </a:solidFill>
              </a:rPr>
              <a:t> 2 </a:t>
            </a:r>
            <a:r>
              <a:rPr lang="en-US" sz="2800" i="1" dirty="0" err="1">
                <a:solidFill>
                  <a:srgbClr val="FF0000"/>
                </a:solidFill>
              </a:rPr>
              <a:t>tổ</a:t>
            </a:r>
            <a:r>
              <a:rPr lang="en-US" sz="2800" i="1" dirty="0">
                <a:solidFill>
                  <a:srgbClr val="FF0000"/>
                </a:solidFill>
              </a:rPr>
              <a:t>:</a:t>
            </a:r>
            <a:endParaRPr lang="en-US" sz="2800" i="1" dirty="0">
              <a:solidFill>
                <a:srgbClr val="FF0000"/>
              </a:solidFill>
            </a:endParaRPr>
          </a:p>
          <a:p>
            <a:r>
              <a:rPr lang="en-US" sz="2800" b="1" i="1" dirty="0" err="1">
                <a:solidFill>
                  <a:srgbClr val="000066"/>
                </a:solidFill>
              </a:rPr>
              <a:t>Tổ</a:t>
            </a:r>
            <a:r>
              <a:rPr lang="en-US" sz="2800" b="1" i="1" dirty="0">
                <a:solidFill>
                  <a:srgbClr val="000066"/>
                </a:solidFill>
              </a:rPr>
              <a:t> 1: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Đọc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câu</a:t>
            </a:r>
            <a:r>
              <a:rPr lang="en-US" sz="2800" i="1" dirty="0">
                <a:solidFill>
                  <a:srgbClr val="FF0000"/>
                </a:solidFill>
              </a:rPr>
              <a:t> 1</a:t>
            </a:r>
            <a:endParaRPr lang="en-US" sz="2800" i="1" dirty="0">
              <a:solidFill>
                <a:srgbClr val="FF0000"/>
              </a:solidFill>
            </a:endParaRPr>
          </a:p>
          <a:p>
            <a:r>
              <a:rPr lang="en-US" sz="2800" b="1" i="1" dirty="0" err="1">
                <a:solidFill>
                  <a:srgbClr val="000066"/>
                </a:solidFill>
              </a:rPr>
              <a:t>Tổ</a:t>
            </a:r>
            <a:r>
              <a:rPr lang="en-US" sz="2800" b="1" i="1" dirty="0">
                <a:solidFill>
                  <a:srgbClr val="000066"/>
                </a:solidFill>
              </a:rPr>
              <a:t> 2: </a:t>
            </a:r>
            <a:r>
              <a:rPr lang="en-US" sz="2800" i="1" dirty="0" err="1">
                <a:solidFill>
                  <a:srgbClr val="FF0000"/>
                </a:solidFill>
              </a:rPr>
              <a:t>Đọc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câu</a:t>
            </a:r>
            <a:r>
              <a:rPr lang="en-US" sz="2800" i="1" dirty="0">
                <a:solidFill>
                  <a:srgbClr val="FF0000"/>
                </a:solidFill>
              </a:rPr>
              <a:t> 2 (</a:t>
            </a:r>
            <a:r>
              <a:rPr lang="en-US" sz="2800" i="1" dirty="0" err="1">
                <a:solidFill>
                  <a:srgbClr val="FF0000"/>
                </a:solidFill>
              </a:rPr>
              <a:t>ngược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lại</a:t>
            </a:r>
            <a:r>
              <a:rPr lang="en-US" sz="2800" i="1" dirty="0">
                <a:solidFill>
                  <a:srgbClr val="FF0000"/>
                </a:solidFill>
              </a:rPr>
              <a:t>)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10" name="tdn1 cug v choi l5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404664"/>
            <a:ext cx="8208912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89230" y="5517232"/>
            <a:ext cx="27095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</a:rPr>
              <a:t>Đọc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nhạc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gõ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đệm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theo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phách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10" name="tdn1 cug v choi l5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523220"/>
            <a:ext cx="8208912" cy="3942591"/>
          </a:xfrm>
          <a:prstGeom prst="rect">
            <a:avLst/>
          </a:prstGeom>
        </p:spPr>
      </p:pic>
      <p:pic>
        <p:nvPicPr>
          <p:cNvPr id="717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789" y="1916832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791" y="184755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57" y="3117271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047" y="184755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006" y="184755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242" y="1861412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578" y="1743361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039" y="1805993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509" y="3117271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906" y="306242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865" y="306242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242" y="306242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021440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039" y="3062428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182" y="2994306"/>
            <a:ext cx="472282" cy="37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99792" y="16739"/>
            <a:ext cx="3816424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66"/>
                </a:solidFill>
              </a:rPr>
              <a:t>HĐ: THỰC HÀNH-LUYỆN TẬP</a:t>
            </a:r>
            <a:endParaRPr lang="en-US" sz="2400" b="1" dirty="0">
              <a:solidFill>
                <a:srgbClr val="000066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79054"/>
            <a:ext cx="7992888" cy="354609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57075" y="2060848"/>
            <a:ext cx="28803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348105" y="2255892"/>
            <a:ext cx="28803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346918" y="2213248"/>
            <a:ext cx="28803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550140" y="2060848"/>
            <a:ext cx="28803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7713" y="1069307"/>
            <a:ext cx="631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ÔN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76362" y="5273924"/>
            <a:ext cx="2707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</a:rPr>
              <a:t>Hỏi</a:t>
            </a:r>
            <a:r>
              <a:rPr lang="en-US" sz="2400" dirty="0">
                <a:solidFill>
                  <a:srgbClr val="FF0000"/>
                </a:solidFill>
              </a:rPr>
              <a:t>  1 </a:t>
            </a:r>
            <a:r>
              <a:rPr lang="en-US" sz="2400" dirty="0" err="1">
                <a:solidFill>
                  <a:srgbClr val="FF0000"/>
                </a:solidFill>
              </a:rPr>
              <a:t>số</a:t>
            </a:r>
            <a:r>
              <a:rPr lang="en-US" sz="2400" dirty="0">
                <a:solidFill>
                  <a:srgbClr val="FF0000"/>
                </a:solidFill>
              </a:rPr>
              <a:t> HS </a:t>
            </a:r>
            <a:r>
              <a:rPr lang="en-US" sz="2400" dirty="0" err="1">
                <a:solidFill>
                  <a:srgbClr val="FF0000"/>
                </a:solidFill>
              </a:rPr>
              <a:t>nhận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biết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phách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số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chỉ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nhịp</a:t>
            </a:r>
            <a:r>
              <a:rPr lang="en-US" sz="2400" dirty="0">
                <a:solidFill>
                  <a:srgbClr val="FF0000"/>
                </a:solidFill>
              </a:rPr>
              <a:t>… </a:t>
            </a:r>
            <a:r>
              <a:rPr lang="en-US" sz="2400" dirty="0" err="1">
                <a:solidFill>
                  <a:srgbClr val="FF0000"/>
                </a:solidFill>
              </a:rPr>
              <a:t>của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bài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1336</Words>
  <Application>WPS Presentation</Application>
  <PresentationFormat>On-screen Show (4:3)</PresentationFormat>
  <Paragraphs>78</Paragraphs>
  <Slides>23</Slides>
  <Notes>2</Notes>
  <HiddenSlides>0</HiddenSlides>
  <MMClips>16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23</vt:i4>
      </vt:variant>
    </vt:vector>
  </HeadingPairs>
  <TitlesOfParts>
    <vt:vector size="39" baseType="lpstr">
      <vt:lpstr>Arial</vt:lpstr>
      <vt:lpstr>SimSun</vt:lpstr>
      <vt:lpstr>Wingdings</vt:lpstr>
      <vt:lpstr>Times New Roman</vt:lpstr>
      <vt:lpstr>Arial</vt:lpstr>
      <vt:lpstr>Times New Roman</vt:lpstr>
      <vt:lpstr>VNI-Times</vt:lpstr>
      <vt:lpstr>Segoe Print</vt:lpstr>
      <vt:lpstr>Microsoft YaHei</vt:lpstr>
      <vt:lpstr>Arial Unicode MS</vt:lpstr>
      <vt:lpstr>Calibri</vt:lpstr>
      <vt:lpstr>lexend deca</vt:lpstr>
      <vt:lpstr>Office Theme</vt:lpstr>
      <vt:lpstr>4_Office Theme</vt:lpstr>
      <vt:lpstr>5_Office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30</cp:revision>
  <dcterms:created xsi:type="dcterms:W3CDTF">2021-05-12T01:34:00Z</dcterms:created>
  <dcterms:modified xsi:type="dcterms:W3CDTF">2021-08-29T16:09:29Z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BF6A6C7C73544BB2A065DEE795781CDC</vt:lpwstr>
  </property>
  <property fmtid="{D5CDD505-2E9C-101B-9397-08002B2CF9AE}" pid="3" name="KSOProductBuildVer">
    <vt:lpwstr>1033-11.2.0.10265</vt:lpwstr>
  </property>
</Properties>
</file>