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4" r:id="rId4"/>
    <p:sldId id="260" r:id="rId5"/>
    <p:sldId id="265" r:id="rId6"/>
    <p:sldId id="266" r:id="rId7"/>
    <p:sldId id="267" r:id="rId8"/>
    <p:sldId id="268" r:id="rId9"/>
    <p:sldId id="269" r:id="rId10"/>
    <p:sldId id="272" r:id="rId11"/>
    <p:sldId id="271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92" r:id="rId29"/>
    <p:sldId id="291" r:id="rId30"/>
    <p:sldId id="289" r:id="rId31"/>
  </p:sldIdLst>
  <p:sldSz cx="12192000" cy="6858000"/>
  <p:notesSz cx="6858000" cy="9144000"/>
  <p:embeddedFontLst>
    <p:embeddedFont>
      <p:font typeface="SVN-Shintia Script" panose="02000804000000020003" pitchFamily="2" charset="0"/>
      <p:regular r:id="rId32"/>
    </p:embeddedFont>
    <p:embeddedFont>
      <p:font typeface="UTM Cookies" panose="02040603050506020204" pitchFamily="18" charset="0"/>
      <p:regular r:id="rId33"/>
    </p:embeddedFont>
    <p:embeddedFont>
      <p:font typeface="Tahoma" panose="020B0604030504040204" pitchFamily="34" charset="0"/>
      <p:regular r:id="rId34"/>
      <p:bold r:id="rId35"/>
    </p:embeddedFont>
    <p:embeddedFont>
      <p:font typeface="iCiel Cadena" panose="02000503000000020004" pitchFamily="2" charset="0"/>
      <p:bold r:id="rId36"/>
    </p:embeddedFont>
    <p:embeddedFont>
      <p:font typeface="Akronism" pitchFamily="2" charset="0"/>
      <p:regular r:id="rId37"/>
    </p:embeddedFont>
    <p:embeddedFont>
      <p:font typeface="SimSun" panose="02010600030101010101" pitchFamily="2" charset="-122"/>
      <p:regular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63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16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4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88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79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185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7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35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28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38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5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48917-294D-4930-A23D-61DF9C3C8583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03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3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26.png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0.png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9.wdp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9.wdp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9.wdp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37.png"/><Relationship Id="rId5" Type="http://schemas.openxmlformats.org/officeDocument/2006/relationships/image" Target="../media/image4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openxmlformats.org/officeDocument/2006/relationships/image" Target="../media/image11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3.png"/><Relationship Id="rId4" Type="http://schemas.openxmlformats.org/officeDocument/2006/relationships/audio" Target="../media/media2.mp3"/><Relationship Id="rId9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slide" Target="slide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audio" Target="../media/audio1.wav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3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6"/>
          <p:cNvSpPr/>
          <p:nvPr/>
        </p:nvSpPr>
        <p:spPr>
          <a:xfrm>
            <a:off x="1828289" y="845347"/>
            <a:ext cx="8927759" cy="4242843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BFA6A7-D503-4552-963A-55582941F7DA}"/>
              </a:ext>
            </a:extLst>
          </p:cNvPr>
          <p:cNvSpPr txBox="1"/>
          <p:nvPr/>
        </p:nvSpPr>
        <p:spPr>
          <a:xfrm>
            <a:off x="2020675" y="2395039"/>
            <a:ext cx="8542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Cookies" panose="02040603050506020204" pitchFamily="18" charset="0"/>
              </a:rPr>
              <a:t>LUYỆN </a:t>
            </a:r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Cookies" panose="02040603050506020204" pitchFamily="18" charset="0"/>
              </a:rPr>
              <a:t>TẬP </a:t>
            </a:r>
            <a:r>
              <a:rPr lang="en-US" sz="8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Cookies" panose="02040603050506020204" pitchFamily="18" charset="0"/>
              </a:rPr>
              <a:t>chung</a:t>
            </a:r>
            <a:endParaRPr lang="en-US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UTM Cookies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4694" y="3661371"/>
            <a:ext cx="162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002060"/>
                </a:solidFill>
                <a:latin typeface="SVN-Shintia Script" panose="02000804000000020003" pitchFamily="2" charset="0"/>
              </a:rPr>
              <a:t>(</a:t>
            </a:r>
            <a:r>
              <a:rPr lang="en-US" sz="2000" i="1" dirty="0" err="1" smtClean="0">
                <a:solidFill>
                  <a:srgbClr val="002060"/>
                </a:solidFill>
                <a:latin typeface="SVN-Shintia Script" panose="02000804000000020003" pitchFamily="2" charset="0"/>
              </a:rPr>
              <a:t>Trang</a:t>
            </a:r>
            <a:r>
              <a:rPr lang="en-US" sz="2000" i="1" dirty="0" smtClean="0">
                <a:solidFill>
                  <a:srgbClr val="002060"/>
                </a:solidFill>
                <a:latin typeface="SVN-Shintia Script" panose="02000804000000020003" pitchFamily="2" charset="0"/>
              </a:rPr>
              <a:t> 137)</a:t>
            </a:r>
            <a:endParaRPr lang="en-US" sz="2000" i="1" dirty="0">
              <a:solidFill>
                <a:srgbClr val="002060"/>
              </a:solidFill>
              <a:latin typeface="SVN-Shintia Script" panose="02000804000000020003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1554" y="1326697"/>
            <a:ext cx="2421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ronism" pitchFamily="2" charset="0"/>
              </a:rPr>
              <a:t>Toán</a:t>
            </a:r>
            <a:endParaRPr lang="en-US" sz="7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ronism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C4EE65-70FA-48C8-AF67-B57412D000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9217741" y="3636323"/>
            <a:ext cx="3695337" cy="300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6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352" l="313" r="684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05" r="46627" b="12154"/>
          <a:stretch/>
        </p:blipFill>
        <p:spPr>
          <a:xfrm>
            <a:off x="-1578078" y="676317"/>
            <a:ext cx="8495072" cy="697809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60439" y="1150372"/>
            <a:ext cx="5412657" cy="4321278"/>
          </a:xfrm>
          <a:prstGeom prst="wedgeRoundRectCallout">
            <a:avLst>
              <a:gd name="adj1" fmla="val 45653"/>
              <a:gd name="adj2" fmla="val 69205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6445497" y="1150370"/>
            <a:ext cx="5417122" cy="4321279"/>
          </a:xfrm>
          <a:prstGeom prst="wedgeRoundRectCallout">
            <a:avLst>
              <a:gd name="adj1" fmla="val -45898"/>
              <a:gd name="adj2" fmla="val 66735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60438" y="1577847"/>
            <a:ext cx="54126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a) 17 </a:t>
            </a:r>
            <a:r>
              <a:rPr lang="en-US" alt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 53 </a:t>
            </a:r>
            <a:r>
              <a:rPr lang="en-US" alt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 + 4 </a:t>
            </a:r>
            <a:r>
              <a:rPr lang="en-US" alt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 15 </a:t>
            </a:r>
            <a:r>
              <a:rPr lang="en-US" alt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phút</a:t>
            </a:r>
            <a:endParaRPr lang="en-US" altLang="en-US" sz="2800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627237" y="2259102"/>
            <a:ext cx="327905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17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53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endParaRPr lang="en-US" altLang="en-US" sz="4000" b="1" dirty="0" smtClean="0">
              <a:solidFill>
                <a:srgbClr val="00206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782648" y="2991578"/>
            <a:ext cx="317328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4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15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endParaRPr lang="en-US" altLang="en-US" sz="4000" b="1" dirty="0" smtClean="0">
              <a:solidFill>
                <a:srgbClr val="00206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574349" y="3699464"/>
            <a:ext cx="338483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21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68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phút</a:t>
            </a:r>
            <a:endParaRPr lang="en-US" altLang="en-US" sz="4000" b="1" dirty="0" smtClean="0">
              <a:solidFill>
                <a:srgbClr val="FF000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1322437" y="2563902"/>
            <a:ext cx="6346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+</a:t>
            </a:r>
          </a:p>
        </p:txBody>
      </p:sp>
      <p:sp>
        <p:nvSpPr>
          <p:cNvPr id="12" name="Line 36"/>
          <p:cNvSpPr>
            <a:spLocks noChangeShapeType="1"/>
          </p:cNvSpPr>
          <p:nvPr/>
        </p:nvSpPr>
        <p:spPr bwMode="auto">
          <a:xfrm>
            <a:off x="1322436" y="3708402"/>
            <a:ext cx="3900851" cy="0"/>
          </a:xfrm>
          <a:prstGeom prst="line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 smtClean="0">
              <a:solidFill>
                <a:srgbClr val="00206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13" name="Text Box 46"/>
          <p:cNvSpPr txBox="1">
            <a:spLocks noChangeArrowheads="1"/>
          </p:cNvSpPr>
          <p:nvPr/>
        </p:nvSpPr>
        <p:spPr bwMode="auto">
          <a:xfrm>
            <a:off x="1190279" y="4324573"/>
            <a:ext cx="37160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= 22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  8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phút</a:t>
            </a:r>
            <a:endParaRPr lang="en-US" altLang="en-US" sz="4000" b="1" dirty="0" smtClean="0">
              <a:solidFill>
                <a:srgbClr val="FF000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6576789" y="1577847"/>
            <a:ext cx="52858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b) 45 </a:t>
            </a:r>
            <a:r>
              <a:rPr lang="en-US" alt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ngày</a:t>
            </a: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 23 </a:t>
            </a:r>
            <a:r>
              <a:rPr lang="en-US" alt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 – 24 </a:t>
            </a:r>
            <a:r>
              <a:rPr lang="en-US" alt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ngày</a:t>
            </a: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 17 </a:t>
            </a:r>
            <a:r>
              <a:rPr lang="en-US" alt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giờ</a:t>
            </a:r>
            <a:endParaRPr lang="en-US" altLang="en-US" sz="2800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7463539" y="2137357"/>
            <a:ext cx="34533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45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ngày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23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endParaRPr lang="en-US" altLang="en-US" sz="4000" b="1" dirty="0" smtClean="0">
              <a:solidFill>
                <a:srgbClr val="00206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6963455" y="2545857"/>
            <a:ext cx="6784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-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7428269" y="2983202"/>
            <a:ext cx="34560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24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ngày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17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endParaRPr lang="en-US" altLang="en-US" sz="4000" b="1" dirty="0" smtClean="0">
              <a:solidFill>
                <a:srgbClr val="00206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18" name="Line 36"/>
          <p:cNvSpPr>
            <a:spLocks noChangeShapeType="1"/>
          </p:cNvSpPr>
          <p:nvPr/>
        </p:nvSpPr>
        <p:spPr bwMode="auto">
          <a:xfrm>
            <a:off x="7016023" y="3708402"/>
            <a:ext cx="3900851" cy="0"/>
          </a:xfrm>
          <a:prstGeom prst="line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 smtClean="0">
              <a:solidFill>
                <a:srgbClr val="00206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7421750" y="3743300"/>
            <a:ext cx="35369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21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ng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y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  6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endParaRPr lang="en-US" altLang="en-US" sz="40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52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352" l="313" r="684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05" r="46627" b="12154"/>
          <a:stretch/>
        </p:blipFill>
        <p:spPr>
          <a:xfrm>
            <a:off x="-1858297" y="838549"/>
            <a:ext cx="8495072" cy="697809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066601" y="1106126"/>
            <a:ext cx="6241888" cy="4321278"/>
          </a:xfrm>
          <a:prstGeom prst="wedgeRoundRectCallout">
            <a:avLst>
              <a:gd name="adj1" fmla="val 44290"/>
              <a:gd name="adj2" fmla="val 65451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871017" y="1544018"/>
            <a:ext cx="49603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c) 6 </a:t>
            </a:r>
            <a:r>
              <a:rPr lang="en-US" altLang="en-US" sz="4000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 15 </a:t>
            </a:r>
            <a:r>
              <a:rPr lang="en-US" altLang="en-US" sz="4000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  x 6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756369" y="2387453"/>
            <a:ext cx="32491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6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15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endParaRPr lang="en-US" altLang="en-US" sz="4000" b="1" dirty="0" smtClean="0">
              <a:solidFill>
                <a:srgbClr val="00206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3326743" y="2771491"/>
            <a:ext cx="85924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x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5166110" y="3095452"/>
            <a:ext cx="85924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6</a:t>
            </a:r>
          </a:p>
        </p:txBody>
      </p:sp>
      <p:sp>
        <p:nvSpPr>
          <p:cNvPr id="12" name="Line 36"/>
          <p:cNvSpPr>
            <a:spLocks noChangeShapeType="1"/>
          </p:cNvSpPr>
          <p:nvPr/>
        </p:nvSpPr>
        <p:spPr bwMode="auto">
          <a:xfrm>
            <a:off x="3259840" y="3802783"/>
            <a:ext cx="358020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4000" smtClean="0">
              <a:solidFill>
                <a:srgbClr val="00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450101" y="3758690"/>
            <a:ext cx="35553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36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90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phút</a:t>
            </a:r>
            <a:endParaRPr lang="en-US" altLang="en-US" sz="4000" b="1" dirty="0" smtClean="0">
              <a:solidFill>
                <a:srgbClr val="FF000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092237" y="4438188"/>
            <a:ext cx="42962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= 37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30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phút</a:t>
            </a:r>
            <a:endParaRPr lang="en-US" altLang="en-US" sz="4000" b="1" dirty="0" smtClean="0">
              <a:solidFill>
                <a:srgbClr val="FF000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25" name="Text Box 22564"/>
          <p:cNvSpPr txBox="1">
            <a:spLocks noChangeArrowheads="1"/>
          </p:cNvSpPr>
          <p:nvPr/>
        </p:nvSpPr>
        <p:spPr bwMode="auto">
          <a:xfrm>
            <a:off x="13139659" y="3683189"/>
            <a:ext cx="470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/>
              </a:rPr>
              <a:t>1</a:t>
            </a:r>
          </a:p>
        </p:txBody>
      </p:sp>
      <p:sp>
        <p:nvSpPr>
          <p:cNvPr id="26" name="Text Box 22565"/>
          <p:cNvSpPr txBox="1">
            <a:spLocks noChangeArrowheads="1"/>
          </p:cNvSpPr>
          <p:nvPr/>
        </p:nvSpPr>
        <p:spPr bwMode="auto">
          <a:xfrm>
            <a:off x="13305211" y="3762809"/>
            <a:ext cx="470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645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3" grpId="0"/>
      <p:bldP spid="1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352" l="313" r="684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05" r="46627" b="12154"/>
          <a:stretch/>
        </p:blipFill>
        <p:spPr>
          <a:xfrm>
            <a:off x="-1858297" y="838549"/>
            <a:ext cx="8495072" cy="697809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663805" y="1002662"/>
            <a:ext cx="8571576" cy="4586981"/>
          </a:xfrm>
          <a:prstGeom prst="wedgeRoundRectCallout">
            <a:avLst>
              <a:gd name="adj1" fmla="val -41814"/>
              <a:gd name="adj2" fmla="val 67418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631170" y="1378373"/>
            <a:ext cx="49588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chemeClr val="accent6">
                    <a:lumMod val="50000"/>
                  </a:schemeClr>
                </a:solidFill>
                <a:cs typeface="Arial"/>
              </a:rPr>
              <a:t>d) 21 </a:t>
            </a:r>
            <a:r>
              <a:rPr lang="en-US" altLang="en-US" sz="4000" b="1" dirty="0" err="1" smtClean="0">
                <a:solidFill>
                  <a:schemeClr val="accent6">
                    <a:lumMod val="50000"/>
                  </a:schemeClr>
                </a:solidFill>
                <a:cs typeface="Arial"/>
              </a:rPr>
              <a:t>phút</a:t>
            </a:r>
            <a:r>
              <a:rPr lang="en-US" altLang="en-US" sz="4000" b="1" dirty="0" smtClean="0">
                <a:solidFill>
                  <a:schemeClr val="accent6">
                    <a:lumMod val="50000"/>
                  </a:schemeClr>
                </a:solidFill>
                <a:cs typeface="Arial"/>
              </a:rPr>
              <a:t> 15 </a:t>
            </a:r>
            <a:r>
              <a:rPr lang="en-US" altLang="en-US" sz="4000" b="1" dirty="0" err="1" smtClean="0">
                <a:solidFill>
                  <a:schemeClr val="accent6">
                    <a:lumMod val="50000"/>
                  </a:schemeClr>
                </a:solidFill>
                <a:cs typeface="Arial"/>
              </a:rPr>
              <a:t>giây</a:t>
            </a:r>
            <a:r>
              <a:rPr lang="en-US" altLang="en-US" sz="4000" b="1" dirty="0" smtClean="0">
                <a:solidFill>
                  <a:schemeClr val="accent6">
                    <a:lumMod val="50000"/>
                  </a:schemeClr>
                </a:solidFill>
                <a:cs typeface="Arial"/>
              </a:rPr>
              <a:t> : 5</a:t>
            </a:r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5763684" y="2308412"/>
            <a:ext cx="3218083" cy="838200"/>
            <a:chOff x="431" y="3657"/>
            <a:chExt cx="816" cy="363"/>
          </a:xfrm>
        </p:grpSpPr>
        <p:sp>
          <p:nvSpPr>
            <p:cNvPr id="16" name="Straight Connector 22555"/>
            <p:cNvSpPr>
              <a:spLocks noChangeShapeType="1"/>
            </p:cNvSpPr>
            <p:nvPr/>
          </p:nvSpPr>
          <p:spPr bwMode="auto">
            <a:xfrm>
              <a:off x="431" y="3657"/>
              <a:ext cx="0" cy="3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</a:endParaRPr>
            </a:p>
          </p:txBody>
        </p:sp>
        <p:sp>
          <p:nvSpPr>
            <p:cNvPr id="17" name="Straight Connector 22556"/>
            <p:cNvSpPr>
              <a:spLocks noChangeShapeType="1"/>
            </p:cNvSpPr>
            <p:nvPr/>
          </p:nvSpPr>
          <p:spPr bwMode="auto">
            <a:xfrm>
              <a:off x="431" y="3838"/>
              <a:ext cx="8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</a:endParaRPr>
            </a:p>
          </p:txBody>
        </p:sp>
      </p:grp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1829791" y="2091781"/>
            <a:ext cx="4114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cs typeface="Arial"/>
              </a:rPr>
              <a:t>21 </a:t>
            </a:r>
            <a:r>
              <a:rPr lang="en-US" altLang="en-US" sz="4000" b="1" dirty="0" err="1" smtClean="0">
                <a:solidFill>
                  <a:srgbClr val="002060"/>
                </a:solidFill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cs typeface="Arial"/>
              </a:rPr>
              <a:t>    15 </a:t>
            </a:r>
            <a:r>
              <a:rPr lang="en-US" altLang="en-US" sz="4000" b="1" dirty="0" err="1" smtClean="0">
                <a:solidFill>
                  <a:srgbClr val="002060"/>
                </a:solidFill>
                <a:cs typeface="Arial"/>
              </a:rPr>
              <a:t>giây</a:t>
            </a:r>
            <a:endParaRPr lang="en-US" altLang="en-US" sz="4000" b="1" dirty="0" smtClean="0">
              <a:solidFill>
                <a:srgbClr val="002060"/>
              </a:solidFill>
              <a:cs typeface="Arial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6334972" y="2088739"/>
            <a:ext cx="45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cs typeface="Arial"/>
              </a:rPr>
              <a:t>5</a:t>
            </a:r>
          </a:p>
        </p:txBody>
      </p:sp>
      <p:sp>
        <p:nvSpPr>
          <p:cNvPr id="20" name="Text Box 22559"/>
          <p:cNvSpPr txBox="1">
            <a:spLocks noChangeArrowheads="1"/>
          </p:cNvSpPr>
          <p:nvPr/>
        </p:nvSpPr>
        <p:spPr bwMode="auto">
          <a:xfrm>
            <a:off x="5763684" y="2708600"/>
            <a:ext cx="15648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cs typeface="Arial"/>
              </a:rPr>
              <a:t>4 </a:t>
            </a:r>
            <a:r>
              <a:rPr lang="en-US" altLang="en-US" sz="4000" b="1" dirty="0" err="1" smtClean="0">
                <a:solidFill>
                  <a:srgbClr val="FF0000"/>
                </a:solidFill>
                <a:cs typeface="Arial"/>
              </a:rPr>
              <a:t>phút</a:t>
            </a:r>
            <a:endParaRPr lang="en-US" altLang="en-US" sz="4000" b="1" dirty="0" smtClean="0">
              <a:solidFill>
                <a:srgbClr val="FF0000"/>
              </a:solidFill>
              <a:cs typeface="Arial"/>
            </a:endParaRPr>
          </a:p>
        </p:txBody>
      </p:sp>
      <p:sp>
        <p:nvSpPr>
          <p:cNvPr id="21" name="Text Box 22560"/>
          <p:cNvSpPr txBox="1">
            <a:spLocks noChangeArrowheads="1"/>
          </p:cNvSpPr>
          <p:nvPr/>
        </p:nvSpPr>
        <p:spPr bwMode="auto">
          <a:xfrm>
            <a:off x="2074379" y="2739333"/>
            <a:ext cx="15969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cs typeface="Arial"/>
              </a:rPr>
              <a:t>1 </a:t>
            </a:r>
            <a:r>
              <a:rPr lang="en-US" altLang="en-US" sz="4000" b="1" dirty="0" err="1" smtClean="0">
                <a:solidFill>
                  <a:srgbClr val="002060"/>
                </a:solidFill>
                <a:cs typeface="Arial"/>
              </a:rPr>
              <a:t>phút</a:t>
            </a:r>
            <a:endParaRPr lang="en-US" altLang="en-US" sz="40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Text Box 22561"/>
          <p:cNvSpPr txBox="1">
            <a:spLocks noChangeArrowheads="1"/>
          </p:cNvSpPr>
          <p:nvPr/>
        </p:nvSpPr>
        <p:spPr bwMode="auto">
          <a:xfrm>
            <a:off x="3561721" y="2750524"/>
            <a:ext cx="20476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cs typeface="Arial"/>
              </a:rPr>
              <a:t>= 60 </a:t>
            </a:r>
            <a:r>
              <a:rPr lang="en-US" altLang="en-US" sz="4000" b="1" dirty="0" err="1" smtClean="0">
                <a:solidFill>
                  <a:srgbClr val="002060"/>
                </a:solidFill>
                <a:cs typeface="Arial"/>
              </a:rPr>
              <a:t>giây</a:t>
            </a:r>
            <a:endParaRPr lang="en-US" altLang="en-US" sz="40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3" name="Straight Connector 22"/>
          <p:cNvSpPr>
            <a:spLocks noChangeShapeType="1"/>
          </p:cNvSpPr>
          <p:nvPr/>
        </p:nvSpPr>
        <p:spPr bwMode="auto">
          <a:xfrm>
            <a:off x="4022299" y="3420239"/>
            <a:ext cx="169738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24" name="Text Box 22563"/>
          <p:cNvSpPr txBox="1">
            <a:spLocks noChangeArrowheads="1"/>
          </p:cNvSpPr>
          <p:nvPr/>
        </p:nvSpPr>
        <p:spPr bwMode="auto">
          <a:xfrm>
            <a:off x="3937882" y="3367318"/>
            <a:ext cx="17379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cs typeface="Arial"/>
              </a:rPr>
              <a:t>75 </a:t>
            </a:r>
            <a:r>
              <a:rPr lang="en-US" altLang="en-US" sz="4000" b="1" dirty="0" err="1" smtClean="0">
                <a:solidFill>
                  <a:srgbClr val="002060"/>
                </a:solidFill>
                <a:cs typeface="Arial"/>
              </a:rPr>
              <a:t>giây</a:t>
            </a:r>
            <a:endParaRPr lang="en-US" altLang="en-US" sz="40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5" name="Text Box 22564"/>
          <p:cNvSpPr txBox="1">
            <a:spLocks noChangeArrowheads="1"/>
          </p:cNvSpPr>
          <p:nvPr/>
        </p:nvSpPr>
        <p:spPr bwMode="auto">
          <a:xfrm>
            <a:off x="7286429" y="2708600"/>
            <a:ext cx="4443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cs typeface="Arial"/>
              </a:rPr>
              <a:t>1</a:t>
            </a:r>
          </a:p>
        </p:txBody>
      </p:sp>
      <p:sp>
        <p:nvSpPr>
          <p:cNvPr id="26" name="Text Box 22565"/>
          <p:cNvSpPr txBox="1">
            <a:spLocks noChangeArrowheads="1"/>
          </p:cNvSpPr>
          <p:nvPr/>
        </p:nvSpPr>
        <p:spPr bwMode="auto">
          <a:xfrm flipH="1">
            <a:off x="7590436" y="2739333"/>
            <a:ext cx="431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cs typeface="Arial"/>
              </a:rPr>
              <a:t>5</a:t>
            </a:r>
          </a:p>
        </p:txBody>
      </p:sp>
      <p:sp>
        <p:nvSpPr>
          <p:cNvPr id="27" name="Text Box 22566"/>
          <p:cNvSpPr txBox="1">
            <a:spLocks noChangeArrowheads="1"/>
          </p:cNvSpPr>
          <p:nvPr/>
        </p:nvSpPr>
        <p:spPr bwMode="auto">
          <a:xfrm>
            <a:off x="7993761" y="2750524"/>
            <a:ext cx="10425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err="1" smtClean="0">
                <a:solidFill>
                  <a:srgbClr val="FF0000"/>
                </a:solidFill>
                <a:cs typeface="Arial"/>
              </a:rPr>
              <a:t>giây</a:t>
            </a:r>
            <a:endParaRPr lang="en-US" altLang="en-US" sz="4000" b="1" dirty="0" smtClean="0">
              <a:solidFill>
                <a:srgbClr val="FF0000"/>
              </a:solidFill>
              <a:cs typeface="Arial"/>
            </a:endParaRPr>
          </a:p>
        </p:txBody>
      </p:sp>
      <p:sp>
        <p:nvSpPr>
          <p:cNvPr id="28" name="Text Box 22567"/>
          <p:cNvSpPr txBox="1">
            <a:spLocks noChangeArrowheads="1"/>
          </p:cNvSpPr>
          <p:nvPr/>
        </p:nvSpPr>
        <p:spPr bwMode="auto">
          <a:xfrm>
            <a:off x="3913571" y="3934969"/>
            <a:ext cx="4411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cs typeface="Arial"/>
              </a:rPr>
              <a:t>2</a:t>
            </a:r>
            <a:endParaRPr lang="en-US" altLang="en-US" sz="40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9" name="Text Box 22568"/>
          <p:cNvSpPr txBox="1">
            <a:spLocks noChangeArrowheads="1"/>
          </p:cNvSpPr>
          <p:nvPr/>
        </p:nvSpPr>
        <p:spPr bwMode="auto">
          <a:xfrm>
            <a:off x="4211843" y="3947289"/>
            <a:ext cx="4411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cs typeface="Arial"/>
              </a:rPr>
              <a:t>5</a:t>
            </a:r>
            <a:endParaRPr lang="en-US" altLang="en-US" sz="40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30" name="Text Box 22569"/>
          <p:cNvSpPr txBox="1">
            <a:spLocks noChangeArrowheads="1"/>
          </p:cNvSpPr>
          <p:nvPr/>
        </p:nvSpPr>
        <p:spPr bwMode="auto">
          <a:xfrm>
            <a:off x="4187532" y="4480818"/>
            <a:ext cx="4411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cs typeface="Arial"/>
              </a:rPr>
              <a:t>0</a:t>
            </a:r>
            <a:endParaRPr lang="en-US" altLang="en-US" sz="40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77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352" l="313" r="684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05" r="46627" b="12154"/>
          <a:stretch/>
        </p:blipFill>
        <p:spPr>
          <a:xfrm>
            <a:off x="-1578078" y="676317"/>
            <a:ext cx="8495072" cy="69780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10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840" r="59531"/>
          <a:stretch/>
        </p:blipFill>
        <p:spPr>
          <a:xfrm flipH="1">
            <a:off x="238838" y="2386612"/>
            <a:ext cx="4687122" cy="44713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2E48BE-1656-4193-BEA6-31E9FD58B0B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8731042" y="3539331"/>
            <a:ext cx="2592029" cy="2043299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1880421" y="883016"/>
            <a:ext cx="6032090" cy="2175484"/>
          </a:xfrm>
          <a:prstGeom prst="cloudCallout">
            <a:avLst>
              <a:gd name="adj1" fmla="val -22266"/>
              <a:gd name="adj2" fmla="val 902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582399" y="1278260"/>
            <a:ext cx="51590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Cảm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ơn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đã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làm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rất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tốt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hãy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đi</a:t>
            </a:r>
            <a:r>
              <a:rPr lang="en-US" sz="2800" b="1" dirty="0" smtClean="0">
                <a:solidFill>
                  <a:srgbClr val="002060"/>
                </a:solidFill>
              </a:rPr>
              <a:t> sang </a:t>
            </a:r>
            <a:r>
              <a:rPr lang="en-US" sz="2800" b="1" dirty="0" err="1" smtClean="0">
                <a:solidFill>
                  <a:srgbClr val="002060"/>
                </a:solidFill>
              </a:rPr>
              <a:t>phía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nhà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chị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Cáo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để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tìm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mẹ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nhé</a:t>
            </a:r>
            <a:r>
              <a:rPr lang="en-US" sz="2800" b="1" dirty="0" smtClean="0">
                <a:solidFill>
                  <a:srgbClr val="002060"/>
                </a:solidFill>
              </a:rPr>
              <a:t>!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23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/>
      <p:bldP spid="1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3750" r="98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34" t="274" r="5701" b="-274"/>
          <a:stretch/>
        </p:blipFill>
        <p:spPr>
          <a:xfrm>
            <a:off x="-669933" y="1251205"/>
            <a:ext cx="6385302" cy="6283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15" b="96111" l="10000" r="969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87"/>
          <a:stretch/>
        </p:blipFill>
        <p:spPr>
          <a:xfrm>
            <a:off x="3487119" y="3366038"/>
            <a:ext cx="3309622" cy="34919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6D8349-9388-4129-8BBC-7528A3694A9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7978713" y="4339526"/>
            <a:ext cx="2723993" cy="2147326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3780696" y="711616"/>
            <a:ext cx="6032090" cy="1721867"/>
          </a:xfrm>
          <a:prstGeom prst="cloudCallout">
            <a:avLst>
              <a:gd name="adj1" fmla="val 24831"/>
              <a:gd name="adj2" fmla="val 1645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257617" y="1054411"/>
            <a:ext cx="5159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Chị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Cáo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ơi</a:t>
            </a:r>
            <a:r>
              <a:rPr lang="en-US" sz="2800" b="1" dirty="0">
                <a:solidFill>
                  <a:srgbClr val="002060"/>
                </a:solidFill>
              </a:rPr>
              <a:t>!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</a:rPr>
              <a:t>Chị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có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thấy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mẹ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đâu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</a:rPr>
              <a:t> ạ?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4050184" y="1273023"/>
            <a:ext cx="6032090" cy="1721867"/>
          </a:xfrm>
          <a:prstGeom prst="cloudCallout">
            <a:avLst>
              <a:gd name="adj1" fmla="val -22266"/>
              <a:gd name="adj2" fmla="val 902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527105" y="1615818"/>
            <a:ext cx="5159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hãy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giải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toán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sau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Chị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sẽ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chỉ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cho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biết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57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/>
      <p:bldP spid="10" grpId="1"/>
      <p:bldP spid="11" grpId="0" animBg="1"/>
      <p:bldP spid="11" grpId="1" animBg="1"/>
      <p:bldP spid="12" grpId="0"/>
      <p:bldP spid="1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3750" r="98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34" t="274" r="5701" b="-274"/>
          <a:stretch/>
        </p:blipFill>
        <p:spPr>
          <a:xfrm>
            <a:off x="-669933" y="1251205"/>
            <a:ext cx="6385302" cy="6283112"/>
          </a:xfrm>
          <a:prstGeom prst="rect">
            <a:avLst/>
          </a:prstGeom>
        </p:spPr>
      </p:pic>
      <p:sp>
        <p:nvSpPr>
          <p:cNvPr id="5" name="任意多边形: 形状 2">
            <a:extLst>
              <a:ext uri="{FF2B5EF4-FFF2-40B4-BE49-F238E27FC236}">
                <a16:creationId xmlns:a16="http://schemas.microsoft.com/office/drawing/2014/main" id="{0E6B533D-72C6-4C49-B926-B4CBD2702FD2}"/>
              </a:ext>
            </a:extLst>
          </p:cNvPr>
          <p:cNvSpPr/>
          <p:nvPr/>
        </p:nvSpPr>
        <p:spPr>
          <a:xfrm>
            <a:off x="691725" y="465174"/>
            <a:ext cx="11073988" cy="5718650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7" name="Text Box 45"/>
          <p:cNvSpPr txBox="1">
            <a:spLocks noChangeArrowheads="1"/>
          </p:cNvSpPr>
          <p:nvPr/>
        </p:nvSpPr>
        <p:spPr bwMode="auto">
          <a:xfrm>
            <a:off x="1739357" y="1052245"/>
            <a:ext cx="370184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400" b="1" u="sng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/>
              </a:rPr>
              <a:t>Bài</a:t>
            </a:r>
            <a:r>
              <a:rPr lang="en-US" altLang="en-US" sz="4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/>
              </a:rPr>
              <a:t> 2: </a:t>
            </a:r>
            <a:r>
              <a:rPr lang="en-US" altLang="en-US" sz="4400" b="1" u="sng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/>
              </a:rPr>
              <a:t>Tính</a:t>
            </a:r>
            <a:endParaRPr lang="en-US" altLang="en-US" sz="4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304279" y="1900217"/>
            <a:ext cx="98034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 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a) (2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30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+ 3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15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) x 3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227225" y="2637365"/>
            <a:ext cx="72116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2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30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+ 3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15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 x 3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216929" y="3394736"/>
            <a:ext cx="84485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 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b)</a:t>
            </a:r>
            <a:r>
              <a:rPr lang="en-US" alt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(5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20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+ 7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40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) : 2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095816" y="4102622"/>
            <a:ext cx="723910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20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+ 7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40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 : 2</a:t>
            </a:r>
          </a:p>
        </p:txBody>
      </p:sp>
    </p:spTree>
    <p:extLst>
      <p:ext uri="{BB962C8B-B14F-4D97-AF65-F5344CB8AC3E}">
        <p14:creationId xmlns:p14="http://schemas.microsoft.com/office/powerpoint/2010/main" val="318153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7457" y="391026"/>
            <a:ext cx="11174279" cy="6155412"/>
          </a:xfrm>
          <a:prstGeom prst="roundRect">
            <a:avLst>
              <a:gd name="adj" fmla="val 22660"/>
            </a:avLst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134853" y="706847"/>
            <a:ext cx="98034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 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a) (2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30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+ 3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15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) x 3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870759" y="3370360"/>
            <a:ext cx="72116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2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30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+ 3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15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 x 3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776482" y="1451472"/>
            <a:ext cx="6623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cs typeface="Arial"/>
              </a:rPr>
              <a:t> =    5 </a:t>
            </a:r>
            <a:r>
              <a:rPr lang="en-US" altLang="en-US" sz="4000" b="1" dirty="0" err="1" smtClean="0">
                <a:solidFill>
                  <a:srgbClr val="FF0000"/>
                </a:solidFill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cs typeface="Arial"/>
              </a:rPr>
              <a:t> 45 </a:t>
            </a:r>
            <a:r>
              <a:rPr lang="en-US" altLang="en-US" sz="4000" b="1" dirty="0" err="1" smtClean="0">
                <a:solidFill>
                  <a:srgbClr val="FF0000"/>
                </a:solidFill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FF0000"/>
                </a:solidFill>
                <a:cs typeface="Arial"/>
              </a:rPr>
              <a:t>   x  3</a:t>
            </a:r>
            <a:r>
              <a:rPr lang="en-US" altLang="en-US" sz="4000" dirty="0" smtClean="0">
                <a:solidFill>
                  <a:srgbClr val="FF0000"/>
                </a:solidFill>
                <a:cs typeface="Arial"/>
              </a:rPr>
              <a:t>             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1776481" y="2139409"/>
            <a:ext cx="586983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cs typeface="Arial"/>
              </a:rPr>
              <a:t> =    15 </a:t>
            </a:r>
            <a:r>
              <a:rPr lang="en-US" altLang="en-US" sz="4000" b="1" dirty="0" err="1" smtClean="0">
                <a:solidFill>
                  <a:srgbClr val="FF0000"/>
                </a:solidFill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cs typeface="Arial"/>
              </a:rPr>
              <a:t> 135 </a:t>
            </a:r>
            <a:r>
              <a:rPr lang="en-US" altLang="en-US" sz="4000" b="1" dirty="0" err="1" smtClean="0">
                <a:solidFill>
                  <a:srgbClr val="FF0000"/>
                </a:solidFill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FF0000"/>
                </a:solidFill>
                <a:cs typeface="Arial"/>
              </a:rPr>
              <a:t> </a:t>
            </a:r>
          </a:p>
        </p:txBody>
      </p:sp>
      <p:sp>
        <p:nvSpPr>
          <p:cNvPr id="11" name="AutoShape 17"/>
          <p:cNvSpPr>
            <a:spLocks/>
          </p:cNvSpPr>
          <p:nvPr/>
        </p:nvSpPr>
        <p:spPr bwMode="auto">
          <a:xfrm rot="5400000">
            <a:off x="5086019" y="-1749772"/>
            <a:ext cx="94931" cy="6316217"/>
          </a:xfrm>
          <a:prstGeom prst="rightBrace">
            <a:avLst>
              <a:gd name="adj1" fmla="val 130483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4000" smtClean="0">
              <a:solidFill>
                <a:srgbClr val="FF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791979" y="2770192"/>
            <a:ext cx="540642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cs typeface="Arial"/>
              </a:rPr>
              <a:t> =    17 </a:t>
            </a:r>
            <a:r>
              <a:rPr lang="en-US" altLang="en-US" sz="4000" b="1" dirty="0" err="1" smtClean="0">
                <a:solidFill>
                  <a:srgbClr val="FF0000"/>
                </a:solidFill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cs typeface="Arial"/>
              </a:rPr>
              <a:t> 15 </a:t>
            </a:r>
            <a:r>
              <a:rPr lang="en-US" altLang="en-US" sz="4000" b="1" dirty="0" err="1" smtClean="0">
                <a:solidFill>
                  <a:srgbClr val="FF0000"/>
                </a:solidFill>
                <a:cs typeface="Arial"/>
              </a:rPr>
              <a:t>phút</a:t>
            </a:r>
            <a:endParaRPr lang="en-US" altLang="en-US" sz="4000" b="1" dirty="0" smtClean="0">
              <a:solidFill>
                <a:srgbClr val="FF0000"/>
              </a:solidFill>
              <a:cs typeface="Arial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900220" y="4123295"/>
            <a:ext cx="69032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= 2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30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+ 9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45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           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1928882" y="4831181"/>
            <a:ext cx="39781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= 11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75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</a:t>
            </a:r>
            <a:r>
              <a:rPr lang="en-US" altLang="en-US" sz="3600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          </a:t>
            </a:r>
          </a:p>
        </p:txBody>
      </p:sp>
      <p:sp>
        <p:nvSpPr>
          <p:cNvPr id="15" name="AutoShape 18"/>
          <p:cNvSpPr>
            <a:spLocks/>
          </p:cNvSpPr>
          <p:nvPr/>
        </p:nvSpPr>
        <p:spPr bwMode="auto">
          <a:xfrm rot="5400000">
            <a:off x="6930319" y="2329586"/>
            <a:ext cx="216653" cy="3559772"/>
          </a:xfrm>
          <a:prstGeom prst="rightBrace">
            <a:avLst>
              <a:gd name="adj1" fmla="val 116602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928882" y="5486812"/>
            <a:ext cx="36271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= 12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15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3600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val="197748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 animBg="1"/>
      <p:bldP spid="12" grpId="0"/>
      <p:bldP spid="13" grpId="0"/>
      <p:bldP spid="14" grpId="0"/>
      <p:bldP spid="15" grpId="0" animBg="1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7457" y="431368"/>
            <a:ext cx="11174279" cy="6155412"/>
          </a:xfrm>
          <a:prstGeom prst="roundRect">
            <a:avLst>
              <a:gd name="adj" fmla="val 22660"/>
            </a:avLst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886375" y="806519"/>
            <a:ext cx="84485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 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b)</a:t>
            </a:r>
            <a:r>
              <a:rPr lang="en-US" alt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(5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20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+ 7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40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) : 2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940832" y="3216972"/>
            <a:ext cx="723910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20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+ 7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40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 : 2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712233" y="1765874"/>
            <a:ext cx="805169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=              12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60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           :  2</a:t>
            </a:r>
            <a:r>
              <a:rPr lang="en-US" altLang="en-US" sz="4000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            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712232" y="2364465"/>
            <a:ext cx="57963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=    6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 30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</a:t>
            </a:r>
          </a:p>
        </p:txBody>
      </p:sp>
      <p:sp>
        <p:nvSpPr>
          <p:cNvPr id="9" name="AutoShape 17"/>
          <p:cNvSpPr>
            <a:spLocks/>
          </p:cNvSpPr>
          <p:nvPr/>
        </p:nvSpPr>
        <p:spPr bwMode="auto">
          <a:xfrm rot="5400000">
            <a:off x="4847702" y="-1423460"/>
            <a:ext cx="304549" cy="6118289"/>
          </a:xfrm>
          <a:prstGeom prst="rightBrace">
            <a:avLst>
              <a:gd name="adj1" fmla="val 130483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4000" smtClean="0">
              <a:solidFill>
                <a:srgbClr val="FF000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840134" y="3946775"/>
            <a:ext cx="75257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= 5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20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+ 3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50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           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1859548" y="4636909"/>
            <a:ext cx="531422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=  8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70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</a:t>
            </a:r>
            <a:r>
              <a:rPr lang="vi-VN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ú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t</a:t>
            </a:r>
            <a:endParaRPr lang="en-US" altLang="en-US" sz="4000" dirty="0" smtClean="0">
              <a:solidFill>
                <a:srgbClr val="FF000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12" name="AutoShape 18"/>
          <p:cNvSpPr>
            <a:spLocks/>
          </p:cNvSpPr>
          <p:nvPr/>
        </p:nvSpPr>
        <p:spPr bwMode="auto">
          <a:xfrm rot="5400000">
            <a:off x="6962438" y="2173465"/>
            <a:ext cx="229496" cy="3513695"/>
          </a:xfrm>
          <a:prstGeom prst="rightBrace">
            <a:avLst>
              <a:gd name="adj1" fmla="val 116602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4000" smtClean="0">
              <a:solidFill>
                <a:srgbClr val="00000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1875046" y="5246509"/>
            <a:ext cx="531422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=  9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gi</a:t>
            </a:r>
            <a:r>
              <a:rPr lang="vi-VN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ờ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 10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ph</a:t>
            </a:r>
            <a:r>
              <a:rPr lang="vi-VN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ú</a:t>
            </a:r>
            <a:r>
              <a:rPr lang="en-US" alt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/>
              </a:rPr>
              <a:t>t</a:t>
            </a:r>
            <a:endParaRPr lang="en-US" altLang="en-US" sz="4000" dirty="0" smtClean="0">
              <a:solidFill>
                <a:srgbClr val="FF0000"/>
              </a:solidFill>
              <a:latin typeface="Calibri" panose="020F05020202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379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10" grpId="0"/>
      <p:bldP spid="11" grpId="0"/>
      <p:bldP spid="12" grpId="0" animBg="1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15" b="96111" l="10000" r="969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87"/>
          <a:stretch/>
        </p:blipFill>
        <p:spPr>
          <a:xfrm>
            <a:off x="3471620" y="3366038"/>
            <a:ext cx="3309622" cy="34919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6D8349-9388-4129-8BBC-7528A3694A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7978713" y="4339526"/>
            <a:ext cx="2723993" cy="2147326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4050183" y="1177871"/>
            <a:ext cx="6070209" cy="2188167"/>
          </a:xfrm>
          <a:prstGeom prst="cloudCallout">
            <a:avLst>
              <a:gd name="adj1" fmla="val -22266"/>
              <a:gd name="adj2" fmla="val 902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42603" y="1794900"/>
            <a:ext cx="55777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vi-VN" sz="2800" b="1" dirty="0" smtClean="0">
                <a:solidFill>
                  <a:srgbClr val="002060"/>
                </a:solidFill>
              </a:rPr>
              <a:t>làm rất tốt. Hãy bay về phía nhà bác Cú Mèo để tìm mẹ.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7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7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22" l="0" r="49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624"/>
          <a:stretch/>
        </p:blipFill>
        <p:spPr>
          <a:xfrm>
            <a:off x="480447" y="169391"/>
            <a:ext cx="4169045" cy="52845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100000" l="0" r="577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228"/>
          <a:stretch/>
        </p:blipFill>
        <p:spPr>
          <a:xfrm>
            <a:off x="1759057" y="1766807"/>
            <a:ext cx="2123779" cy="23074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6D8349-9388-4129-8BBC-7528A3694A9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7895261" y="2949401"/>
            <a:ext cx="2853940" cy="2249763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3882836" y="107056"/>
            <a:ext cx="6070209" cy="2188167"/>
          </a:xfrm>
          <a:prstGeom prst="cloudCallout">
            <a:avLst>
              <a:gd name="adj1" fmla="val 26319"/>
              <a:gd name="adj2" fmla="val 76163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527912" y="576465"/>
            <a:ext cx="55777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</a:rPr>
              <a:t>Bác Cú Mèo ơi</a:t>
            </a:r>
            <a:r>
              <a:rPr lang="en-US" sz="2800" b="1" dirty="0">
                <a:solidFill>
                  <a:srgbClr val="002060"/>
                </a:solidFill>
              </a:rPr>
              <a:t>!</a:t>
            </a:r>
          </a:p>
          <a:p>
            <a:r>
              <a:rPr lang="vi-VN" sz="2800" b="1" dirty="0">
                <a:solidFill>
                  <a:srgbClr val="002060"/>
                </a:solidFill>
              </a:rPr>
              <a:t>Bác hãy chỉ cho con biết, mẹ con đang ở đâu với ạ.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2702394" y="387109"/>
            <a:ext cx="6032090" cy="1638505"/>
          </a:xfrm>
          <a:prstGeom prst="cloudCallout">
            <a:avLst>
              <a:gd name="adj1" fmla="val -41114"/>
              <a:gd name="adj2" fmla="val 5130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03299" y="745402"/>
            <a:ext cx="5159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</a:rPr>
              <a:t>Nếu</a:t>
            </a:r>
            <a:r>
              <a:rPr lang="en-US" sz="2800" b="1" dirty="0">
                <a:solidFill>
                  <a:srgbClr val="002060"/>
                </a:solidFill>
              </a:rPr>
              <a:t> con </a:t>
            </a:r>
            <a:r>
              <a:rPr lang="en-US" sz="2800" b="1" dirty="0" err="1">
                <a:solidFill>
                  <a:srgbClr val="002060"/>
                </a:solidFill>
              </a:rPr>
              <a:t>giải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được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bài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toán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này</a:t>
            </a:r>
            <a:r>
              <a:rPr lang="en-US" sz="2800" b="1" dirty="0">
                <a:solidFill>
                  <a:srgbClr val="002060"/>
                </a:solidFill>
              </a:rPr>
              <a:t> ta </a:t>
            </a:r>
            <a:r>
              <a:rPr lang="en-US" sz="2800" b="1" dirty="0" err="1">
                <a:solidFill>
                  <a:srgbClr val="002060"/>
                </a:solidFill>
              </a:rPr>
              <a:t>sẽ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nói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cho</a:t>
            </a:r>
            <a:r>
              <a:rPr lang="en-US" sz="2800" b="1" dirty="0">
                <a:solidFill>
                  <a:srgbClr val="002060"/>
                </a:solidFill>
              </a:rPr>
              <a:t> con </a:t>
            </a:r>
            <a:r>
              <a:rPr lang="en-US" sz="2800" b="1" dirty="0" err="1">
                <a:solidFill>
                  <a:srgbClr val="002060"/>
                </a:solidFill>
              </a:rPr>
              <a:t>biết</a:t>
            </a:r>
            <a:r>
              <a:rPr lang="vi-VN" sz="2800" b="1" dirty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20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/>
      <p:bldP spid="10" grpId="1"/>
      <p:bldP spid="13" grpId="0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10000044" y="4075211"/>
            <a:ext cx="273050" cy="292100"/>
          </a:xfrm>
          <a:prstGeom prst="rect">
            <a:avLst/>
          </a:prstGeom>
        </p:spPr>
      </p:pic>
      <p:pic>
        <p:nvPicPr>
          <p:cNvPr id="6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7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8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4514262" y="4272308"/>
            <a:ext cx="273050" cy="292100"/>
          </a:xfrm>
          <a:prstGeom prst="rect">
            <a:avLst/>
          </a:prstGeom>
        </p:spPr>
      </p:pic>
      <p:pic>
        <p:nvPicPr>
          <p:cNvPr id="9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1530583" y="3327611"/>
            <a:ext cx="647832" cy="693030"/>
          </a:xfrm>
          <a:prstGeom prst="rect">
            <a:avLst/>
          </a:prstGeom>
        </p:spPr>
      </p:pic>
      <p:pic>
        <p:nvPicPr>
          <p:cNvPr id="10" name="图片 8">
            <a:extLst>
              <a:ext uri="{FF2B5EF4-FFF2-40B4-BE49-F238E27FC236}">
                <a16:creationId xmlns:a16="http://schemas.microsoft.com/office/drawing/2014/main" id="{C3FFE1D4-86F8-4B5F-8211-39D3E731D5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7864"/>
            <a:ext cx="6084464" cy="1782704"/>
          </a:xfrm>
          <a:prstGeom prst="rect">
            <a:avLst/>
          </a:prstGeom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ECF9DF8A-9D01-4A4D-A25F-A48DF55A7C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0925" y="5051748"/>
            <a:ext cx="4355556" cy="1782704"/>
          </a:xfrm>
          <a:prstGeom prst="rect">
            <a:avLst/>
          </a:prstGeom>
        </p:spPr>
      </p:pic>
      <p:pic>
        <p:nvPicPr>
          <p:cNvPr id="12" name="图片 8">
            <a:extLst>
              <a:ext uri="{FF2B5EF4-FFF2-40B4-BE49-F238E27FC236}">
                <a16:creationId xmlns:a16="http://schemas.microsoft.com/office/drawing/2014/main" id="{575AF2D8-6503-4EEC-9BCB-72077DF6C1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0"/>
          <a:stretch/>
        </p:blipFill>
        <p:spPr>
          <a:xfrm>
            <a:off x="4149969" y="5075296"/>
            <a:ext cx="5189143" cy="17827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1342" y="1031762"/>
            <a:ext cx="4500562" cy="43283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83959" y="1185300"/>
            <a:ext cx="3552684" cy="318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1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82610" y="286948"/>
            <a:ext cx="11105536" cy="632257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1000149" y="475554"/>
            <a:ext cx="1067045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u="sng" dirty="0" err="1" smtClean="0">
                <a:solidFill>
                  <a:schemeClr val="accent4">
                    <a:lumMod val="50000"/>
                  </a:schemeClr>
                </a:solidFill>
              </a:rPr>
              <a:t>Bài</a:t>
            </a:r>
            <a:r>
              <a:rPr lang="en-US" altLang="en-US" sz="2800" b="1" u="sng" dirty="0" smtClean="0">
                <a:solidFill>
                  <a:schemeClr val="accent4">
                    <a:lumMod val="50000"/>
                  </a:schemeClr>
                </a:solidFill>
              </a:rPr>
              <a:t> 3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Khoanh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vào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chữ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đặt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trước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câu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trả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lời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đúng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altLang="en-US" sz="2800" b="1" dirty="0" err="1" smtClean="0">
                <a:solidFill>
                  <a:srgbClr val="002060"/>
                </a:solidFill>
              </a:rPr>
              <a:t>Hương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và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Hồng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hẹn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gặp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nhau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lúc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10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giờ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40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phút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sáng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Hương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đến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chỗ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hẹn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lúc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10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giờ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20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phút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còn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Hồng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lại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đến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muộn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mất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15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phút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Hỏi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Hương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phải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đợi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Hồng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trong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bao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nhiêu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lâu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?</a:t>
            </a:r>
          </a:p>
          <a:p>
            <a:pPr marL="514350" indent="-514350">
              <a:spcBef>
                <a:spcPct val="50000"/>
              </a:spcBef>
              <a:buAutoNum type="alphaUcPeriod"/>
            </a:pPr>
            <a:r>
              <a:rPr lang="en-US" altLang="en-US" sz="2800" b="1" dirty="0" smtClean="0">
                <a:solidFill>
                  <a:srgbClr val="002060"/>
                </a:solidFill>
              </a:rPr>
              <a:t>20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phút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       B.  </a:t>
            </a:r>
            <a:r>
              <a:rPr lang="en-US" altLang="en-US" sz="2800" b="1" dirty="0">
                <a:solidFill>
                  <a:srgbClr val="002060"/>
                </a:solidFill>
              </a:rPr>
              <a:t>35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phút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2800" b="1" dirty="0">
                <a:solidFill>
                  <a:srgbClr val="002060"/>
                </a:solidFill>
              </a:rPr>
              <a:t>	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 C.  55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phút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	       D.  1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giờ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 20 </a:t>
            </a:r>
            <a:r>
              <a:rPr lang="en-US" altLang="en-US" sz="2800" b="1" dirty="0" err="1" smtClean="0">
                <a:solidFill>
                  <a:srgbClr val="002060"/>
                </a:solidFill>
              </a:rPr>
              <a:t>phút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66071" y="3186624"/>
            <a:ext cx="1814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Tóm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tắt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50" name="Line 8"/>
          <p:cNvSpPr>
            <a:spLocks noChangeShapeType="1"/>
          </p:cNvSpPr>
          <p:nvPr/>
        </p:nvSpPr>
        <p:spPr bwMode="auto">
          <a:xfrm>
            <a:off x="2996495" y="4548044"/>
            <a:ext cx="66294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2060"/>
              </a:solidFill>
              <a:cs typeface="Arial"/>
            </a:endParaRPr>
          </a:p>
        </p:txBody>
      </p:sp>
      <p:sp>
        <p:nvSpPr>
          <p:cNvPr id="51" name="Oval 9"/>
          <p:cNvSpPr>
            <a:spLocks noChangeArrowheads="1"/>
          </p:cNvSpPr>
          <p:nvPr/>
        </p:nvSpPr>
        <p:spPr bwMode="auto">
          <a:xfrm>
            <a:off x="5837903" y="4319444"/>
            <a:ext cx="762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2060"/>
              </a:solidFill>
              <a:cs typeface="Arial"/>
            </a:endParaRPr>
          </a:p>
        </p:txBody>
      </p:sp>
      <p:sp>
        <p:nvSpPr>
          <p:cNvPr id="52" name="Oval 10"/>
          <p:cNvSpPr>
            <a:spLocks noChangeArrowheads="1"/>
          </p:cNvSpPr>
          <p:nvPr/>
        </p:nvSpPr>
        <p:spPr bwMode="auto">
          <a:xfrm>
            <a:off x="4009103" y="4319444"/>
            <a:ext cx="762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2060"/>
              </a:solidFill>
              <a:cs typeface="Arial"/>
            </a:endParaRPr>
          </a:p>
        </p:txBody>
      </p:sp>
      <p:sp>
        <p:nvSpPr>
          <p:cNvPr id="53" name="Oval 11"/>
          <p:cNvSpPr>
            <a:spLocks noChangeArrowheads="1"/>
          </p:cNvSpPr>
          <p:nvPr/>
        </p:nvSpPr>
        <p:spPr bwMode="auto">
          <a:xfrm>
            <a:off x="7285703" y="4319444"/>
            <a:ext cx="762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2060"/>
              </a:solidFill>
              <a:cs typeface="Arial"/>
            </a:endParaRPr>
          </a:p>
        </p:txBody>
      </p:sp>
      <p:sp>
        <p:nvSpPr>
          <p:cNvPr id="54" name="Text Box 13"/>
          <p:cNvSpPr txBox="1">
            <a:spLocks noChangeArrowheads="1"/>
          </p:cNvSpPr>
          <p:nvPr/>
        </p:nvSpPr>
        <p:spPr bwMode="auto">
          <a:xfrm>
            <a:off x="4999703" y="4548044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srgbClr val="002060"/>
                </a:solidFill>
                <a:cs typeface="Arial"/>
              </a:rPr>
              <a:t>10 </a:t>
            </a:r>
            <a:r>
              <a:rPr lang="en-US" altLang="en-US" sz="2400" b="1" dirty="0" err="1" smtClean="0">
                <a:solidFill>
                  <a:srgbClr val="002060"/>
                </a:solidFill>
                <a:cs typeface="Arial"/>
              </a:rPr>
              <a:t>giờ</a:t>
            </a:r>
            <a:r>
              <a:rPr lang="en-US" altLang="en-US" sz="2400" b="1" dirty="0" smtClean="0">
                <a:solidFill>
                  <a:srgbClr val="002060"/>
                </a:solidFill>
                <a:cs typeface="Arial"/>
              </a:rPr>
              <a:t> 40 </a:t>
            </a:r>
            <a:r>
              <a:rPr lang="en-US" altLang="en-US" sz="2400" b="1" dirty="0" err="1" smtClean="0">
                <a:solidFill>
                  <a:srgbClr val="002060"/>
                </a:solidFill>
                <a:cs typeface="Arial"/>
              </a:rPr>
              <a:t>phút</a:t>
            </a:r>
            <a:endParaRPr lang="en-US" altLang="en-US" sz="2400" b="1" dirty="0" smtClean="0">
              <a:solidFill>
                <a:srgbClr val="002060"/>
              </a:solidFill>
              <a:cs typeface="Arial"/>
            </a:endParaRPr>
          </a:p>
        </p:txBody>
      </p:sp>
      <p:sp>
        <p:nvSpPr>
          <p:cNvPr id="55" name="Text Box 14"/>
          <p:cNvSpPr txBox="1">
            <a:spLocks noChangeArrowheads="1"/>
          </p:cNvSpPr>
          <p:nvPr/>
        </p:nvSpPr>
        <p:spPr bwMode="auto">
          <a:xfrm>
            <a:off x="2964632" y="4541656"/>
            <a:ext cx="228681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10 </a:t>
            </a:r>
            <a:r>
              <a:rPr lang="en-US" alt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giờ</a:t>
            </a:r>
            <a:r>
              <a:rPr lang="en-US" altLang="en-US" sz="24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20 </a:t>
            </a:r>
            <a:r>
              <a:rPr lang="en-US" alt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phút</a:t>
            </a:r>
            <a:endParaRPr lang="en-US" altLang="en-US" sz="2400" b="1" dirty="0" smtClean="0">
              <a:solidFill>
                <a:schemeClr val="accent4">
                  <a:lumMod val="50000"/>
                </a:schemeClr>
              </a:solidFill>
              <a:cs typeface="Arial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Hương</a:t>
            </a:r>
            <a:endParaRPr lang="en-US" altLang="en-US" sz="2400" b="1" dirty="0" smtClean="0">
              <a:solidFill>
                <a:schemeClr val="accent4">
                  <a:lumMod val="50000"/>
                </a:schemeClr>
              </a:solidFill>
              <a:cs typeface="Arial"/>
            </a:endParaRPr>
          </a:p>
        </p:txBody>
      </p:sp>
      <p:sp>
        <p:nvSpPr>
          <p:cNvPr id="56" name="AutoShape 18"/>
          <p:cNvSpPr>
            <a:spLocks/>
          </p:cNvSpPr>
          <p:nvPr/>
        </p:nvSpPr>
        <p:spPr bwMode="auto">
          <a:xfrm rot="16200000">
            <a:off x="4842541" y="3409807"/>
            <a:ext cx="314325" cy="1676400"/>
          </a:xfrm>
          <a:prstGeom prst="rightBrace">
            <a:avLst>
              <a:gd name="adj1" fmla="val 41728"/>
              <a:gd name="adj2" fmla="val 50000"/>
            </a:avLst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57" name="AutoShape 23"/>
          <p:cNvSpPr>
            <a:spLocks/>
          </p:cNvSpPr>
          <p:nvPr/>
        </p:nvSpPr>
        <p:spPr bwMode="auto">
          <a:xfrm rot="16200000">
            <a:off x="5356444" y="2364091"/>
            <a:ext cx="685799" cy="3224905"/>
          </a:xfrm>
          <a:prstGeom prst="rightBrace">
            <a:avLst>
              <a:gd name="adj1" fmla="val 52353"/>
              <a:gd name="adj2" fmla="val 49111"/>
            </a:avLst>
          </a:prstGeom>
          <a:noFill/>
          <a:ln w="38100">
            <a:solidFill>
              <a:srgbClr val="C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2060"/>
              </a:solidFill>
              <a:cs typeface="Arial"/>
            </a:endParaRPr>
          </a:p>
        </p:txBody>
      </p:sp>
      <p:sp>
        <p:nvSpPr>
          <p:cNvPr id="58" name="Text Box 24"/>
          <p:cNvSpPr txBox="1">
            <a:spLocks noChangeArrowheads="1"/>
          </p:cNvSpPr>
          <p:nvPr/>
        </p:nvSpPr>
        <p:spPr bwMode="auto">
          <a:xfrm>
            <a:off x="7080660" y="4560652"/>
            <a:ext cx="162004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Hồng</a:t>
            </a:r>
            <a:endParaRPr lang="en-US" altLang="en-US" sz="2400" b="1" dirty="0" smtClean="0">
              <a:solidFill>
                <a:schemeClr val="accent4">
                  <a:lumMod val="50000"/>
                </a:schemeClr>
              </a:solidFill>
              <a:cs typeface="Arial"/>
            </a:endParaRPr>
          </a:p>
        </p:txBody>
      </p:sp>
      <p:sp>
        <p:nvSpPr>
          <p:cNvPr id="59" name="Text Box 25"/>
          <p:cNvSpPr txBox="1"/>
          <p:nvPr/>
        </p:nvSpPr>
        <p:spPr>
          <a:xfrm>
            <a:off x="5152103" y="3252644"/>
            <a:ext cx="1600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sz="2000" b="1" noProof="1">
                <a:solidFill>
                  <a:srgbClr val="FF0000"/>
                </a:solidFill>
                <a:cs typeface="Arial"/>
              </a:rPr>
              <a:t> </a:t>
            </a:r>
            <a:r>
              <a:rPr sz="2400" b="1" noProof="1">
                <a:solidFill>
                  <a:srgbClr val="FF0000"/>
                </a:solidFill>
                <a:cs typeface="Arial"/>
              </a:rPr>
              <a:t>? </a:t>
            </a:r>
            <a:r>
              <a:rPr sz="2400" b="1" noProof="1" smtClean="0">
                <a:solidFill>
                  <a:srgbClr val="FF0000"/>
                </a:solidFill>
                <a:cs typeface="Arial"/>
              </a:rPr>
              <a:t>ph</a:t>
            </a:r>
            <a:r>
              <a:rPr lang="en-US" sz="2400" b="1" noProof="1">
                <a:solidFill>
                  <a:srgbClr val="FF0000"/>
                </a:solidFill>
                <a:cs typeface="Arial"/>
              </a:rPr>
              <a:t>ú</a:t>
            </a:r>
            <a:r>
              <a:rPr sz="2400" b="1" noProof="1" smtClean="0">
                <a:solidFill>
                  <a:srgbClr val="FF0000"/>
                </a:solidFill>
                <a:cs typeface="Arial"/>
              </a:rPr>
              <a:t>t</a:t>
            </a:r>
            <a:endParaRPr sz="2400" b="1" noProof="1">
              <a:solidFill>
                <a:srgbClr val="FF0000"/>
              </a:solidFill>
              <a:cs typeface="Arial"/>
            </a:endParaRPr>
          </a:p>
        </p:txBody>
      </p:sp>
      <p:sp>
        <p:nvSpPr>
          <p:cNvPr id="60" name="AutoShape 18"/>
          <p:cNvSpPr>
            <a:spLocks/>
          </p:cNvSpPr>
          <p:nvPr/>
        </p:nvSpPr>
        <p:spPr bwMode="auto">
          <a:xfrm rot="16200000">
            <a:off x="6435151" y="3518997"/>
            <a:ext cx="330199" cy="1423094"/>
          </a:xfrm>
          <a:prstGeom prst="rightBrace">
            <a:avLst>
              <a:gd name="adj1" fmla="val 41728"/>
              <a:gd name="adj2" fmla="val 50000"/>
            </a:avLst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4809203" y="3722544"/>
            <a:ext cx="3273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?</a:t>
            </a:r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2585781" y="5424823"/>
            <a:ext cx="71643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Cách</a:t>
            </a:r>
            <a:r>
              <a:rPr lang="en-US" altLang="zh-CN" sz="2400" dirty="0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 1: (10 </a:t>
            </a:r>
            <a:r>
              <a:rPr lang="en-US" altLang="zh-CN" sz="2400" dirty="0" err="1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400" dirty="0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 40 </a:t>
            </a:r>
            <a:r>
              <a:rPr lang="en-US" altLang="zh-CN" sz="2400" dirty="0" err="1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phút</a:t>
            </a:r>
            <a:r>
              <a:rPr lang="en-US" altLang="zh-CN" sz="2400" dirty="0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 -10 </a:t>
            </a:r>
            <a:r>
              <a:rPr lang="en-US" altLang="zh-CN" sz="2400" dirty="0" err="1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400" dirty="0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 20 </a:t>
            </a:r>
            <a:r>
              <a:rPr lang="en-US" altLang="zh-CN" sz="2400" dirty="0" err="1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phút</a:t>
            </a:r>
            <a:r>
              <a:rPr lang="en-US" altLang="zh-CN" sz="2400" dirty="0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) + 15 </a:t>
            </a:r>
            <a:r>
              <a:rPr lang="en-US" altLang="zh-CN" sz="2400" dirty="0" err="1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phút</a:t>
            </a:r>
            <a:r>
              <a:rPr lang="en-US" altLang="zh-CN" sz="2400" dirty="0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=........</a:t>
            </a:r>
          </a:p>
        </p:txBody>
      </p:sp>
      <p:sp>
        <p:nvSpPr>
          <p:cNvPr id="63" name="Text Box 5"/>
          <p:cNvSpPr txBox="1">
            <a:spLocks noChangeArrowheads="1"/>
          </p:cNvSpPr>
          <p:nvPr/>
        </p:nvSpPr>
        <p:spPr bwMode="auto">
          <a:xfrm>
            <a:off x="2568319" y="6037598"/>
            <a:ext cx="7164387" cy="4603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SimSun" panose="02010600030101010101" pitchFamily="2" charset="-122"/>
                <a:cs typeface="Arial"/>
              </a:rPr>
              <a:t>Cách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SimSun" panose="02010600030101010101" pitchFamily="2" charset="-122"/>
                <a:cs typeface="Arial"/>
              </a:rPr>
              <a:t> 2: (10 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SimSun" panose="02010600030101010101" pitchFamily="2" charset="-122"/>
                <a:cs typeface="Arial"/>
              </a:rPr>
              <a:t>giờ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SimSun" panose="02010600030101010101" pitchFamily="2" charset="-122"/>
                <a:cs typeface="Arial"/>
              </a:rPr>
              <a:t> 40 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SimSun" panose="02010600030101010101" pitchFamily="2" charset="-122"/>
                <a:cs typeface="Arial"/>
              </a:rPr>
              <a:t>phút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SimSun" panose="02010600030101010101" pitchFamily="2" charset="-122"/>
                <a:cs typeface="Arial"/>
              </a:rPr>
              <a:t> + 15 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SimSun" panose="02010600030101010101" pitchFamily="2" charset="-122"/>
                <a:cs typeface="Arial"/>
              </a:rPr>
              <a:t>phút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SimSun" panose="02010600030101010101" pitchFamily="2" charset="-122"/>
                <a:cs typeface="Arial"/>
              </a:rPr>
              <a:t>) - 10 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SimSun" panose="02010600030101010101" pitchFamily="2" charset="-122"/>
                <a:cs typeface="Arial"/>
              </a:rPr>
              <a:t>giờ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SimSun" panose="02010600030101010101" pitchFamily="2" charset="-122"/>
                <a:cs typeface="Arial"/>
              </a:rPr>
              <a:t> 20 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SimSun" panose="02010600030101010101" pitchFamily="2" charset="-122"/>
                <a:cs typeface="Arial"/>
              </a:rPr>
              <a:t>phút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SimSun" panose="02010600030101010101" pitchFamily="2" charset="-122"/>
                <a:cs typeface="Arial"/>
              </a:rPr>
              <a:t> =......</a:t>
            </a:r>
          </a:p>
        </p:txBody>
      </p:sp>
      <p:sp>
        <p:nvSpPr>
          <p:cNvPr id="65" name="Text Box 24"/>
          <p:cNvSpPr txBox="1">
            <a:spLocks noChangeArrowheads="1"/>
          </p:cNvSpPr>
          <p:nvPr/>
        </p:nvSpPr>
        <p:spPr bwMode="auto">
          <a:xfrm>
            <a:off x="6349872" y="3709844"/>
            <a:ext cx="162004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srgbClr val="002060"/>
                </a:solidFill>
                <a:cs typeface="Arial"/>
              </a:rPr>
              <a:t>15 </a:t>
            </a:r>
            <a:r>
              <a:rPr lang="en-US" altLang="en-US" sz="2400" b="1" dirty="0" err="1" smtClean="0">
                <a:solidFill>
                  <a:srgbClr val="002060"/>
                </a:solidFill>
                <a:cs typeface="Arial"/>
              </a:rPr>
              <a:t>phút</a:t>
            </a:r>
            <a:endParaRPr lang="en-US" altLang="en-US" sz="2400" b="1" dirty="0" smtClean="0">
              <a:solidFill>
                <a:srgbClr val="002060"/>
              </a:solidFill>
              <a:cs typeface="Arial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3218694" y="2584133"/>
            <a:ext cx="586390" cy="60249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16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/>
      <p:bldP spid="51" grpId="0" bldLvl="0" animBg="1"/>
      <p:bldP spid="52" grpId="0" bldLvl="0" animBg="1"/>
      <p:bldP spid="53" grpId="0" bldLvl="0" animBg="1"/>
      <p:bldP spid="54" grpId="0"/>
      <p:bldP spid="55" grpId="0"/>
      <p:bldP spid="56" grpId="1" animBg="1"/>
      <p:bldP spid="56" grpId="2" animBg="1"/>
      <p:bldP spid="57" grpId="0" animBg="1"/>
      <p:bldP spid="58" grpId="0"/>
      <p:bldP spid="59" grpId="0"/>
      <p:bldP spid="60" grpId="0" bldLvl="0" animBg="1"/>
      <p:bldP spid="61" grpId="1"/>
      <p:bldP spid="61" grpId="2"/>
      <p:bldP spid="62" grpId="1"/>
      <p:bldP spid="62" grpId="2"/>
      <p:bldP spid="63" grpId="1" animBg="1"/>
      <p:bldP spid="63" grpId="2" animBg="1"/>
      <p:bldP spid="65" grpId="0"/>
      <p:bldP spid="6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6314"/>
            <a:ext cx="12192000" cy="68546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6D8349-9388-4129-8BBC-7528A3694A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7895261" y="2949401"/>
            <a:ext cx="2853940" cy="2249763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3882836" y="107057"/>
            <a:ext cx="6070209" cy="2119950"/>
          </a:xfrm>
          <a:prstGeom prst="cloudCallout">
            <a:avLst>
              <a:gd name="adj1" fmla="val -59204"/>
              <a:gd name="adj2" fmla="val 3504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527912" y="576465"/>
            <a:ext cx="55777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Cháu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thật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giỏi</a:t>
            </a:r>
            <a:r>
              <a:rPr lang="en-US" sz="2800" b="1" dirty="0" smtClean="0">
                <a:solidFill>
                  <a:srgbClr val="002060"/>
                </a:solidFill>
              </a:rPr>
              <a:t>!</a:t>
            </a:r>
          </a:p>
          <a:p>
            <a:r>
              <a:rPr lang="en-US" sz="2800" b="1" dirty="0" err="1" smtClean="0">
                <a:solidFill>
                  <a:srgbClr val="002060"/>
                </a:solidFill>
              </a:rPr>
              <a:t>Hãy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về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phía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nhà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Voi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nhé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4171207" y="576465"/>
            <a:ext cx="5781838" cy="1438900"/>
          </a:xfrm>
          <a:prstGeom prst="cloudCallout">
            <a:avLst>
              <a:gd name="adj1" fmla="val 25145"/>
              <a:gd name="adj2" fmla="val 106207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537971" y="988139"/>
            <a:ext cx="3557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Con </a:t>
            </a:r>
            <a:r>
              <a:rPr lang="en-US" sz="2800" b="1" dirty="0" err="1" smtClean="0">
                <a:solidFill>
                  <a:srgbClr val="002060"/>
                </a:solidFill>
              </a:rPr>
              <a:t>cảm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ơn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bác</a:t>
            </a:r>
            <a:r>
              <a:rPr lang="en-US" sz="2800" b="1" dirty="0" smtClean="0">
                <a:solidFill>
                  <a:srgbClr val="002060"/>
                </a:solidFill>
              </a:rPr>
              <a:t> ạ.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10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/>
      <p:bldP spid="10" grpId="1"/>
      <p:bldP spid="11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8" t="4431" r="7917" b="12935"/>
          <a:stretch/>
        </p:blipFill>
        <p:spPr>
          <a:xfrm>
            <a:off x="1253241" y="644870"/>
            <a:ext cx="5840733" cy="62131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08" t="5474" r="26832" b="8505"/>
          <a:stretch/>
        </p:blipFill>
        <p:spPr>
          <a:xfrm>
            <a:off x="2885581" y="4269824"/>
            <a:ext cx="2576051" cy="24082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6D8349-9388-4129-8BBC-7528A3694A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8868655" y="1310664"/>
            <a:ext cx="2369616" cy="1867970"/>
          </a:xfrm>
          <a:prstGeom prst="rect">
            <a:avLst/>
          </a:prstGeom>
        </p:spPr>
      </p:pic>
      <p:sp>
        <p:nvSpPr>
          <p:cNvPr id="15" name="Cloud Callout 14"/>
          <p:cNvSpPr/>
          <p:nvPr/>
        </p:nvSpPr>
        <p:spPr>
          <a:xfrm>
            <a:off x="3882836" y="107057"/>
            <a:ext cx="6070209" cy="1662750"/>
          </a:xfrm>
          <a:prstGeom prst="cloudCallout">
            <a:avLst>
              <a:gd name="adj1" fmla="val 32393"/>
              <a:gd name="adj2" fmla="val 7705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527912" y="487977"/>
            <a:ext cx="55777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Voi</a:t>
            </a:r>
            <a:r>
              <a:rPr lang="en-US" sz="2800" b="1" dirty="0" smtClean="0">
                <a:solidFill>
                  <a:srgbClr val="002060"/>
                </a:solidFill>
              </a:rPr>
              <a:t> con </a:t>
            </a:r>
            <a:r>
              <a:rPr lang="en-US" sz="2800" b="1" dirty="0" err="1" smtClean="0">
                <a:solidFill>
                  <a:srgbClr val="002060"/>
                </a:solidFill>
              </a:rPr>
              <a:t>ơi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có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biết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mẹ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mình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đang</a:t>
            </a:r>
            <a:r>
              <a:rPr lang="en-US" sz="2800" b="1" dirty="0" smtClean="0">
                <a:solidFill>
                  <a:srgbClr val="002060"/>
                </a:solidFill>
              </a:rPr>
              <a:t> ở </a:t>
            </a:r>
            <a:r>
              <a:rPr lang="en-US" sz="2800" b="1" dirty="0" err="1" smtClean="0">
                <a:solidFill>
                  <a:srgbClr val="002060"/>
                </a:solidFill>
              </a:rPr>
              <a:t>đâu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</a:rPr>
              <a:t>?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7" name="Cloud Callout 16"/>
          <p:cNvSpPr/>
          <p:nvPr/>
        </p:nvSpPr>
        <p:spPr>
          <a:xfrm>
            <a:off x="2394117" y="1057611"/>
            <a:ext cx="6174700" cy="1695137"/>
          </a:xfrm>
          <a:prstGeom prst="cloudCallout">
            <a:avLst>
              <a:gd name="adj1" fmla="val -24528"/>
              <a:gd name="adj2" fmla="val 150282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967798" y="1399810"/>
            <a:ext cx="5159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Mẹ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để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lại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một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toán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hãy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giải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nó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để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gặp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mẹ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mình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nhé</a:t>
            </a:r>
            <a:r>
              <a:rPr lang="en-US" sz="2800" b="1" dirty="0" smtClean="0">
                <a:solidFill>
                  <a:srgbClr val="002060"/>
                </a:solidFill>
              </a:rPr>
              <a:t>!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10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/>
      <p:bldP spid="16" grpId="1"/>
      <p:bldP spid="17" grpId="0" animBg="1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8" t="4431" r="7917" b="12935"/>
          <a:stretch/>
        </p:blipFill>
        <p:spPr>
          <a:xfrm>
            <a:off x="1253241" y="644870"/>
            <a:ext cx="5840733" cy="621313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71948" y="501445"/>
            <a:ext cx="11326762" cy="595834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40658" y="838194"/>
            <a:ext cx="9763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u="sng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Bài</a:t>
            </a:r>
            <a:r>
              <a:rPr lang="en-US" altLang="en-US" sz="2800" b="1" u="sng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4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: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Bạn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Lan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xem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giờ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tàu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từ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Hà</a:t>
            </a:r>
            <a:r>
              <a:rPr lang="en-US" altLang="en-US" sz="2800" b="1" dirty="0">
                <a:solidFill>
                  <a:schemeClr val="accent4">
                    <a:lumMod val="50000"/>
                  </a:schemeClr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Nội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đi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một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số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nơi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như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sau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/>
              </a:rPr>
              <a:t>:</a:t>
            </a:r>
          </a:p>
        </p:txBody>
      </p:sp>
      <p:graphicFrame>
        <p:nvGraphicFramePr>
          <p:cNvPr id="8" name="Table 7"/>
          <p:cNvGraphicFramePr/>
          <p:nvPr>
            <p:extLst>
              <p:ext uri="{D42A27DB-BD31-4B8C-83A1-F6EECF244321}">
                <p14:modId xmlns:p14="http://schemas.microsoft.com/office/powerpoint/2010/main" val="3727081524"/>
              </p:ext>
            </p:extLst>
          </p:nvPr>
        </p:nvGraphicFramePr>
        <p:xfrm>
          <a:off x="1253241" y="1659597"/>
          <a:ext cx="9501649" cy="259080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375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5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1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93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Arial" panose="020B0604020202020204" pitchFamily="34" charset="0"/>
                          <a:cs typeface="+mn-cs"/>
                        </a:defRPr>
                      </a:lvl1pPr>
                      <a:lvl2pPr marL="742950" lvl="1" indent="-28575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2pPr>
                      <a:lvl3pPr marL="1143000" lvl="2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3pPr>
                      <a:lvl4pPr marL="1600200" lvl="3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4pPr>
                      <a:lvl5pPr marL="2057400" lvl="4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Ga </a:t>
                      </a:r>
                      <a:r>
                        <a:rPr sz="2800" b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xuất</a:t>
                      </a:r>
                      <a:r>
                        <a:rPr sz="2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sz="2800" b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phát</a:t>
                      </a:r>
                      <a:endParaRPr lang="en-US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Arial" panose="020B0604020202020204" pitchFamily="34" charset="0"/>
                          <a:cs typeface="+mn-cs"/>
                        </a:defRPr>
                      </a:lvl1pPr>
                      <a:lvl2pPr marL="742950" lvl="1" indent="-28575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2pPr>
                      <a:lvl3pPr marL="1143000" lvl="2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3pPr>
                      <a:lvl4pPr marL="1600200" lvl="3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4pPr>
                      <a:lvl5pPr marL="2057400" lvl="4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Ga </a:t>
                      </a:r>
                      <a:r>
                        <a:rPr sz="2800" b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đến</a:t>
                      </a:r>
                      <a:endParaRPr lang="en-US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Arial" panose="020B0604020202020204" pitchFamily="34" charset="0"/>
                          <a:cs typeface="+mn-cs"/>
                        </a:defRPr>
                      </a:lvl1pPr>
                      <a:lvl2pPr marL="742950" lvl="1" indent="-28575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2pPr>
                      <a:lvl3pPr marL="1143000" lvl="2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3pPr>
                      <a:lvl4pPr marL="1600200" lvl="3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4pPr>
                      <a:lvl5pPr marL="2057400" lvl="4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800" b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Giờ</a:t>
                      </a:r>
                      <a:r>
                        <a:rPr sz="2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sz="2800" b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khởi</a:t>
                      </a:r>
                      <a:r>
                        <a:rPr sz="2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sz="2800" b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hành</a:t>
                      </a:r>
                      <a:endParaRPr lang="en-US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Arial" panose="020B0604020202020204" pitchFamily="34" charset="0"/>
                          <a:cs typeface="+mn-cs"/>
                        </a:defRPr>
                      </a:lvl1pPr>
                      <a:lvl2pPr marL="742950" lvl="1" indent="-28575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2pPr>
                      <a:lvl3pPr marL="1143000" lvl="2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3pPr>
                      <a:lvl4pPr marL="1600200" lvl="3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4pPr>
                      <a:lvl5pPr marL="2057400" lvl="4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800" b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Giờ</a:t>
                      </a:r>
                      <a:r>
                        <a:rPr sz="2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 </a:t>
                      </a:r>
                      <a:r>
                        <a:rPr sz="2800" b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đến</a:t>
                      </a:r>
                      <a:endParaRPr lang="en-US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Arial" panose="020B0604020202020204" pitchFamily="34" charset="0"/>
                          <a:cs typeface="+mn-cs"/>
                        </a:defRPr>
                      </a:lvl1pPr>
                      <a:lvl2pPr marL="742950" lvl="1" indent="-28575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2pPr>
                      <a:lvl3pPr marL="1143000" lvl="2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3pPr>
                      <a:lvl4pPr marL="1600200" lvl="3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4pPr>
                      <a:lvl5pPr marL="2057400" lvl="4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Hà</a:t>
                      </a:r>
                      <a:r>
                        <a:rPr sz="28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Nội</a:t>
                      </a:r>
                      <a:endParaRPr lang="en-US" sz="2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Arial" panose="020B0604020202020204" pitchFamily="34" charset="0"/>
                          <a:cs typeface="+mn-cs"/>
                        </a:defRPr>
                      </a:lvl1pPr>
                      <a:lvl2pPr marL="742950" lvl="1" indent="-28575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2pPr>
                      <a:lvl3pPr marL="1143000" lvl="2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3pPr>
                      <a:lvl4pPr marL="1600200" lvl="3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4pPr>
                      <a:lvl5pPr marL="2057400" lvl="4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Hải</a:t>
                      </a:r>
                      <a:r>
                        <a:rPr sz="28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Phòng</a:t>
                      </a:r>
                      <a:endParaRPr lang="en-US" sz="2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Arial" panose="020B0604020202020204" pitchFamily="34" charset="0"/>
                          <a:cs typeface="+mn-cs"/>
                        </a:defRPr>
                      </a:lvl1pPr>
                      <a:lvl2pPr marL="742950" lvl="1" indent="-28575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2pPr>
                      <a:lvl3pPr marL="1143000" lvl="2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3pPr>
                      <a:lvl4pPr marL="1600200" lvl="3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4pPr>
                      <a:lvl5pPr marL="2057400" lvl="4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Arial" panose="020B0604020202020204" pitchFamily="34" charset="0"/>
                          <a:cs typeface="+mn-cs"/>
                        </a:defRPr>
                      </a:lvl1pPr>
                      <a:lvl2pPr marL="742950" lvl="1" indent="-28575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2pPr>
                      <a:lvl3pPr marL="1143000" lvl="2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3pPr>
                      <a:lvl4pPr marL="1600200" lvl="3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4pPr>
                      <a:lvl5pPr marL="2057400" lvl="4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Arial" panose="020B0604020202020204" pitchFamily="34" charset="0"/>
                          <a:cs typeface="+mn-cs"/>
                        </a:defRPr>
                      </a:lvl1pPr>
                      <a:lvl2pPr marL="742950" lvl="1" indent="-28575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2pPr>
                      <a:lvl3pPr marL="1143000" lvl="2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3pPr>
                      <a:lvl4pPr marL="1600200" lvl="3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4pPr>
                      <a:lvl5pPr marL="2057400" lvl="4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Hà</a:t>
                      </a:r>
                      <a:r>
                        <a:rPr sz="28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Nội</a:t>
                      </a:r>
                      <a:endParaRPr lang="en-US" sz="2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Arial" panose="020B0604020202020204" pitchFamily="34" charset="0"/>
                          <a:cs typeface="+mn-cs"/>
                        </a:defRPr>
                      </a:lvl1pPr>
                      <a:lvl2pPr marL="742950" lvl="1" indent="-28575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2pPr>
                      <a:lvl3pPr marL="1143000" lvl="2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3pPr>
                      <a:lvl4pPr marL="1600200" lvl="3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4pPr>
                      <a:lvl5pPr marL="2057400" lvl="4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Lào</a:t>
                      </a:r>
                      <a:r>
                        <a:rPr sz="28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Cai</a:t>
                      </a:r>
                      <a:endParaRPr lang="en-US" sz="2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Arial" panose="020B0604020202020204" pitchFamily="34" charset="0"/>
                          <a:cs typeface="+mn-cs"/>
                        </a:defRPr>
                      </a:lvl1pPr>
                      <a:lvl2pPr marL="742950" lvl="1" indent="-28575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2pPr>
                      <a:lvl3pPr marL="1143000" lvl="2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3pPr>
                      <a:lvl4pPr marL="1600200" lvl="3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4pPr>
                      <a:lvl5pPr marL="2057400" lvl="4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endParaRPr lang="en-US" sz="18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Arial" panose="020B0604020202020204" pitchFamily="34" charset="0"/>
                          <a:cs typeface="+mn-cs"/>
                        </a:defRPr>
                      </a:lvl1pPr>
                      <a:lvl2pPr marL="742950" lvl="1" indent="-28575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2pPr>
                      <a:lvl3pPr marL="1143000" lvl="2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3pPr>
                      <a:lvl4pPr marL="1600200" lvl="3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4pPr>
                      <a:lvl5pPr marL="2057400" lvl="4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endParaRPr lang="en-US" sz="18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800" b="1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sym typeface="+mn-ea"/>
                        </a:rPr>
                        <a:t>Hà Nội</a:t>
                      </a:r>
                      <a:endParaRPr lang="en-US" sz="2800" b="1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Quán</a:t>
                      </a:r>
                      <a:r>
                        <a:rPr lang="en-US" sz="28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Triều</a:t>
                      </a:r>
                      <a:endParaRPr lang="en-US" sz="2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endParaRPr lang="en-US" sz="18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endParaRPr lang="en-US" sz="18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sym typeface="+mn-ea"/>
                        </a:rPr>
                        <a:t>Hà</a:t>
                      </a:r>
                      <a:r>
                        <a:rPr sz="28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sym typeface="+mn-ea"/>
                        </a:rPr>
                        <a:t> </a:t>
                      </a:r>
                      <a:r>
                        <a:rPr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sym typeface="+mn-ea"/>
                        </a:rPr>
                        <a:t>Nội</a:t>
                      </a:r>
                      <a:endParaRPr lang="en-US" sz="2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Đồng</a:t>
                      </a:r>
                      <a:r>
                        <a:rPr lang="en-US" sz="28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Đăng</a:t>
                      </a:r>
                      <a:endParaRPr lang="en-US" sz="2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endParaRPr lang="en-US" sz="18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lvl="0" indent="0" algn="ctr" eaLnBrk="1" hangingPunct="1">
                        <a:buNone/>
                      </a:pPr>
                      <a:endParaRPr lang="en-US" sz="18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840658" y="4559065"/>
            <a:ext cx="1037684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Tính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thời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gian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tàu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đi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từ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ga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Hà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Nội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đến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các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ga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Hải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Phòng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, </a:t>
            </a:r>
            <a:r>
              <a:rPr lang="en-US" altLang="zh-CN" sz="2800" b="1" dirty="0" err="1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Quán</a:t>
            </a:r>
            <a:r>
              <a:rPr lang="en-US" altLang="zh-CN" sz="2800" b="1" dirty="0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Triều</a:t>
            </a:r>
            <a:r>
              <a:rPr lang="en-US" altLang="zh-CN" sz="2800" b="1" dirty="0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, </a:t>
            </a:r>
            <a:r>
              <a:rPr lang="en-US" altLang="zh-CN" sz="2800" b="1" dirty="0" err="1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Đồng</a:t>
            </a:r>
            <a:r>
              <a:rPr lang="en-US" altLang="zh-CN" sz="2800" b="1" dirty="0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Đăng</a:t>
            </a:r>
            <a:r>
              <a:rPr lang="en-US" altLang="zh-CN" sz="2800" b="1" dirty="0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,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Lào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Cai</a:t>
            </a:r>
            <a:r>
              <a:rPr lang="en-US" altLang="zh-CN" sz="2800" b="1" dirty="0" smtClean="0">
                <a:solidFill>
                  <a:srgbClr val="002060"/>
                </a:solidFill>
                <a:ea typeface="SimSun" panose="02010600030101010101" pitchFamily="2" charset="-122"/>
                <a:cs typeface="Arial"/>
              </a:rPr>
              <a:t>.</a:t>
            </a:r>
          </a:p>
        </p:txBody>
      </p:sp>
      <p:sp>
        <p:nvSpPr>
          <p:cNvPr id="18" name="Text Box 60"/>
          <p:cNvSpPr txBox="1">
            <a:spLocks noChangeArrowheads="1"/>
          </p:cNvSpPr>
          <p:nvPr/>
        </p:nvSpPr>
        <p:spPr bwMode="auto">
          <a:xfrm>
            <a:off x="9129804" y="2754415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6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giờ</a:t>
            </a:r>
            <a:endParaRPr lang="en-US" alt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19" name="Text Box 107"/>
          <p:cNvSpPr txBox="1">
            <a:spLocks noChangeArrowheads="1"/>
          </p:cNvSpPr>
          <p:nvPr/>
        </p:nvSpPr>
        <p:spPr bwMode="auto">
          <a:xfrm>
            <a:off x="6204085" y="2176919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6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giờ</a:t>
            </a: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 05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phút</a:t>
            </a:r>
            <a:endParaRPr lang="en-US" alt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20" name="Text Box 108"/>
          <p:cNvSpPr txBox="1">
            <a:spLocks noChangeArrowheads="1"/>
          </p:cNvSpPr>
          <p:nvPr/>
        </p:nvSpPr>
        <p:spPr bwMode="auto">
          <a:xfrm>
            <a:off x="8589335" y="2165909"/>
            <a:ext cx="216555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8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giờ</a:t>
            </a: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 10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phút</a:t>
            </a:r>
            <a:endParaRPr lang="en-US" alt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21" name="Text Box 109"/>
          <p:cNvSpPr txBox="1">
            <a:spLocks noChangeArrowheads="1"/>
          </p:cNvSpPr>
          <p:nvPr/>
        </p:nvSpPr>
        <p:spPr bwMode="auto">
          <a:xfrm>
            <a:off x="6680640" y="2748567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22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giờ</a:t>
            </a:r>
            <a:endParaRPr lang="en-US" alt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22" name="Text Box 107"/>
          <p:cNvSpPr txBox="1">
            <a:spLocks noChangeArrowheads="1"/>
          </p:cNvSpPr>
          <p:nvPr/>
        </p:nvSpPr>
        <p:spPr bwMode="auto">
          <a:xfrm>
            <a:off x="6192254" y="3249804"/>
            <a:ext cx="23193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14</a:t>
            </a: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giờ </a:t>
            </a: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20</a:t>
            </a: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phút</a:t>
            </a:r>
            <a:endParaRPr lang="en-US" alt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23" name="Text Box 107"/>
          <p:cNvSpPr txBox="1">
            <a:spLocks noChangeArrowheads="1"/>
          </p:cNvSpPr>
          <p:nvPr/>
        </p:nvSpPr>
        <p:spPr bwMode="auto">
          <a:xfrm>
            <a:off x="6067924" y="3778174"/>
            <a:ext cx="2133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5</a:t>
            </a: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giờ</a:t>
            </a: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 </a:t>
            </a: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4</a:t>
            </a: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5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phút</a:t>
            </a:r>
            <a:endParaRPr lang="en-US" alt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24" name="Text Box 107"/>
          <p:cNvSpPr txBox="1">
            <a:spLocks noChangeArrowheads="1"/>
          </p:cNvSpPr>
          <p:nvPr/>
        </p:nvSpPr>
        <p:spPr bwMode="auto">
          <a:xfrm>
            <a:off x="8488991" y="3249805"/>
            <a:ext cx="2133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17</a:t>
            </a: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giờ</a:t>
            </a: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2</a:t>
            </a: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5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phút</a:t>
            </a:r>
            <a:endParaRPr lang="en-US" alt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25" name="Text Box 107"/>
          <p:cNvSpPr txBox="1">
            <a:spLocks noChangeArrowheads="1"/>
          </p:cNvSpPr>
          <p:nvPr/>
        </p:nvSpPr>
        <p:spPr bwMode="auto">
          <a:xfrm>
            <a:off x="8510274" y="3772434"/>
            <a:ext cx="2184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11</a:t>
            </a: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 giờ</a:t>
            </a: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30</a:t>
            </a:r>
            <a:r>
              <a:rPr lang="en-US" alt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/>
              </a:rPr>
              <a:t>phút</a:t>
            </a:r>
            <a:endParaRPr lang="en-US" alt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48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8" t="4431" r="7917" b="12935"/>
          <a:stretch/>
        </p:blipFill>
        <p:spPr>
          <a:xfrm>
            <a:off x="1253241" y="644870"/>
            <a:ext cx="5840733" cy="62131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08" t="5474" r="26832" b="8505"/>
          <a:stretch/>
        </p:blipFill>
        <p:spPr>
          <a:xfrm>
            <a:off x="2885581" y="4269824"/>
            <a:ext cx="2576051" cy="2408207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3569110" y="1106130"/>
            <a:ext cx="5867311" cy="2713701"/>
          </a:xfrm>
          <a:prstGeom prst="cloudCallout">
            <a:avLst>
              <a:gd name="adj1" fmla="val -38856"/>
              <a:gd name="adj2" fmla="val 75282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173606" y="1764850"/>
            <a:ext cx="491140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Để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tính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thời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gian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tàu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đi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từ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ga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Hà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Nội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đến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các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ga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ta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cần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làm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như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thế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nào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?</a:t>
            </a:r>
            <a:endParaRPr lang="en-US" altLang="zh-CN" sz="2800" b="1" dirty="0" smtClean="0">
              <a:solidFill>
                <a:srgbClr val="002060"/>
              </a:solidFill>
              <a:ea typeface="SimSun" panose="02010600030101010101" pitchFamily="2" charset="-122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6D8349-9388-4129-8BBC-7528A3694A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9436421" y="1281875"/>
            <a:ext cx="2369616" cy="1867970"/>
          </a:xfrm>
          <a:prstGeom prst="rect">
            <a:avLst/>
          </a:prstGeom>
        </p:spPr>
      </p:pic>
      <p:sp>
        <p:nvSpPr>
          <p:cNvPr id="13" name="Cloud Callout 12"/>
          <p:cNvSpPr/>
          <p:nvPr/>
        </p:nvSpPr>
        <p:spPr>
          <a:xfrm>
            <a:off x="3309851" y="228030"/>
            <a:ext cx="5867311" cy="2713701"/>
          </a:xfrm>
          <a:prstGeom prst="cloudCallout">
            <a:avLst>
              <a:gd name="adj1" fmla="val 57166"/>
              <a:gd name="adj2" fmla="val 29086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914347" y="886750"/>
            <a:ext cx="491140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Ta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lấy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thời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gian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đi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đến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các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ga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trừ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đi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thời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gian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khởi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hành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từ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Hà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 </a:t>
            </a:r>
            <a:r>
              <a:rPr lang="en-US" altLang="en-US" sz="2800" b="1" dirty="0" err="1" smtClean="0">
                <a:solidFill>
                  <a:srgbClr val="002060"/>
                </a:solidFill>
                <a:cs typeface="Arial"/>
              </a:rPr>
              <a:t>Nội</a:t>
            </a:r>
            <a:r>
              <a:rPr lang="en-US" altLang="en-US" sz="2800" b="1" dirty="0" smtClean="0">
                <a:solidFill>
                  <a:srgbClr val="002060"/>
                </a:solidFill>
                <a:cs typeface="Arial"/>
              </a:rPr>
              <a:t>. </a:t>
            </a:r>
            <a:endParaRPr lang="en-US" altLang="zh-CN" sz="2800" b="1" dirty="0" smtClean="0">
              <a:solidFill>
                <a:srgbClr val="002060"/>
              </a:solidFill>
              <a:ea typeface="SimSun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536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/>
      <p:bldP spid="9" grpId="1"/>
      <p:bldP spid="13" grpId="0" animBg="1"/>
      <p:bldP spid="13" grpId="1" animBg="1"/>
      <p:bldP spid="14" grpId="0"/>
      <p:bldP spid="1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8" t="4431" r="7917" b="12935"/>
          <a:stretch/>
        </p:blipFill>
        <p:spPr>
          <a:xfrm>
            <a:off x="1179499" y="777606"/>
            <a:ext cx="5840733" cy="621313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99652" y="501445"/>
            <a:ext cx="10397613" cy="615007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356588" y="627570"/>
            <a:ext cx="16401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BÀI GIẢI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777283" y="1166199"/>
            <a:ext cx="69204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Thời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gian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đi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từ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Hà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Nội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tới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Hải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Phòng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là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: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927966" y="1694836"/>
            <a:ext cx="76690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8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10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phút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- 6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05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phút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= 2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05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phút</a:t>
            </a:r>
            <a:endParaRPr lang="en-US" altLang="zh-CN" sz="2800" b="1" dirty="0" smtClean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  <a:cs typeface="Arial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777283" y="2225061"/>
            <a:ext cx="70208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Thời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gian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đi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từ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Hà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Nội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tới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Quán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Triều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là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: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777283" y="2744174"/>
            <a:ext cx="80698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17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25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phút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- 14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20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phút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= 3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05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phút</a:t>
            </a:r>
            <a:endParaRPr lang="en-US" altLang="zh-CN" sz="2800" b="1" dirty="0" smtClean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  <a:cs typeface="Arial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777283" y="3310911"/>
            <a:ext cx="74569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Thời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gian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đi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từ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Hà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Nội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tới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Đồng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Đăng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là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: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887378" y="3790336"/>
            <a:ext cx="77502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11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30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phút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- 5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45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phút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= 5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45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phút</a:t>
            </a:r>
            <a:endParaRPr lang="en-US" altLang="zh-CN" sz="2800" b="1" dirty="0" smtClean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  <a:cs typeface="Arial"/>
            </a:endParaRPr>
          </a:p>
        </p:txBody>
      </p:sp>
      <p:sp>
        <p:nvSpPr>
          <p:cNvPr id="14" name="Text Box 22"/>
          <p:cNvSpPr txBox="1">
            <a:spLocks noChangeArrowheads="1"/>
          </p:cNvSpPr>
          <p:nvPr/>
        </p:nvSpPr>
        <p:spPr bwMode="auto">
          <a:xfrm>
            <a:off x="1777283" y="4249124"/>
            <a:ext cx="64427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Thời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gian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đi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từ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Hà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Nội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tới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Lào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Cai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là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:</a:t>
            </a:r>
          </a:p>
        </p:txBody>
      </p:sp>
      <p:sp>
        <p:nvSpPr>
          <p:cNvPr id="15" name="Text Box 23"/>
          <p:cNvSpPr txBox="1">
            <a:spLocks noChangeArrowheads="1"/>
          </p:cNvSpPr>
          <p:nvPr/>
        </p:nvSpPr>
        <p:spPr bwMode="auto">
          <a:xfrm>
            <a:off x="2934652" y="4758711"/>
            <a:ext cx="56557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(24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 - 22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)  + 6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= 8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endParaRPr lang="en-US" altLang="zh-CN" sz="2800" b="1" dirty="0" smtClean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  <a:cs typeface="Arial"/>
            </a:endParaRPr>
          </a:p>
        </p:txBody>
      </p:sp>
      <p:sp>
        <p:nvSpPr>
          <p:cNvPr id="16" name="Text Box 24"/>
          <p:cNvSpPr txBox="1">
            <a:spLocks noChangeArrowheads="1"/>
          </p:cNvSpPr>
          <p:nvPr/>
        </p:nvSpPr>
        <p:spPr bwMode="auto">
          <a:xfrm>
            <a:off x="4023596" y="5415936"/>
            <a:ext cx="644759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Đáp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</a:t>
            </a:r>
            <a:r>
              <a:rPr lang="en-US" altLang="zh-CN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số</a:t>
            </a:r>
            <a:r>
              <a:rPr lang="en-US" altLang="zh-CN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: 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2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05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phút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; 3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05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phút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	     5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45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phút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 ; 8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/>
              </a:rPr>
              <a:t>giờ</a:t>
            </a:r>
            <a:endParaRPr lang="en-US" altLang="zh-CN" sz="2800" b="1" dirty="0" smtClean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579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8" t="4431" r="7917" b="12935"/>
          <a:stretch/>
        </p:blipFill>
        <p:spPr>
          <a:xfrm>
            <a:off x="1253241" y="644870"/>
            <a:ext cx="5840733" cy="62131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08" t="5474" r="26832" b="8505"/>
          <a:stretch/>
        </p:blipFill>
        <p:spPr>
          <a:xfrm>
            <a:off x="2885581" y="4269824"/>
            <a:ext cx="2576051" cy="24082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6D8349-9388-4129-8BBC-7528A3694A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8868655" y="1310664"/>
            <a:ext cx="2369616" cy="1867970"/>
          </a:xfrm>
          <a:prstGeom prst="rect">
            <a:avLst/>
          </a:prstGeom>
        </p:spPr>
      </p:pic>
      <p:sp>
        <p:nvSpPr>
          <p:cNvPr id="10" name="Cloud Callout 9"/>
          <p:cNvSpPr/>
          <p:nvPr/>
        </p:nvSpPr>
        <p:spPr>
          <a:xfrm>
            <a:off x="2394117" y="1057611"/>
            <a:ext cx="6174700" cy="1936312"/>
          </a:xfrm>
          <a:prstGeom prst="cloudCallout">
            <a:avLst>
              <a:gd name="adj1" fmla="val -24528"/>
              <a:gd name="adj2" fmla="val 150282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075780" y="1333269"/>
            <a:ext cx="51590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Chúc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mừng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hãy</a:t>
            </a:r>
            <a:r>
              <a:rPr lang="en-US" sz="2800" b="1" dirty="0" smtClean="0">
                <a:solidFill>
                  <a:srgbClr val="002060"/>
                </a:solidFill>
              </a:rPr>
              <a:t> bay </a:t>
            </a:r>
            <a:r>
              <a:rPr lang="en-US" sz="2800" b="1" dirty="0" err="1" smtClean="0">
                <a:solidFill>
                  <a:srgbClr val="002060"/>
                </a:solidFill>
              </a:rPr>
              <a:t>về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phía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nam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của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khu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rừng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Mẹ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đang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chờ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bạn</a:t>
            </a:r>
            <a:r>
              <a:rPr lang="en-US" sz="2800" b="1" dirty="0" smtClean="0">
                <a:solidFill>
                  <a:srgbClr val="002060"/>
                </a:solidFill>
              </a:rPr>
              <a:t> ở </a:t>
            </a:r>
            <a:r>
              <a:rPr lang="en-US" sz="2800" b="1" dirty="0" err="1" smtClean="0">
                <a:solidFill>
                  <a:srgbClr val="002060"/>
                </a:solidFill>
              </a:rPr>
              <a:t>đó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2870982" y="284335"/>
            <a:ext cx="6174700" cy="1936312"/>
          </a:xfrm>
          <a:prstGeom prst="cloudCallout">
            <a:avLst>
              <a:gd name="adj1" fmla="val 48561"/>
              <a:gd name="adj2" fmla="val 48218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614545" y="775437"/>
            <a:ext cx="5159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Cảm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ơn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Voi</a:t>
            </a:r>
            <a:r>
              <a:rPr lang="en-US" sz="2800" b="1" dirty="0" smtClean="0">
                <a:solidFill>
                  <a:srgbClr val="002060"/>
                </a:solidFill>
              </a:rPr>
              <a:t> Con. </a:t>
            </a:r>
          </a:p>
          <a:p>
            <a:r>
              <a:rPr lang="en-US" sz="2800" b="1" dirty="0" err="1" smtClean="0">
                <a:solidFill>
                  <a:srgbClr val="002060"/>
                </a:solidFill>
              </a:rPr>
              <a:t>Chào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tạm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biệt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Voi</a:t>
            </a:r>
            <a:r>
              <a:rPr lang="en-US" sz="2800" b="1" dirty="0" smtClean="0">
                <a:solidFill>
                  <a:srgbClr val="002060"/>
                </a:solidFill>
              </a:rPr>
              <a:t> Con !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99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/>
      <p:bldP spid="11" grpId="1"/>
      <p:bldP spid="12" grpId="0" animBg="1"/>
      <p:bldP spid="12" grpId="1" animBg="1"/>
      <p:bldP spid="13" grpId="0"/>
      <p:bldP spid="13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2FFCC1-8FFF-4861-8874-6E73853915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9" r="4327"/>
          <a:stretch/>
        </p:blipFill>
        <p:spPr>
          <a:xfrm flipH="1">
            <a:off x="470179" y="2727037"/>
            <a:ext cx="5134208" cy="41501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66940" y="446623"/>
            <a:ext cx="10886644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Plain">
              <a:avLst/>
            </a:prstTxWarp>
          </a:bodyPr>
          <a:lstStyle/>
          <a:p>
            <a:pPr algn="ctr">
              <a:defRPr/>
            </a:pPr>
            <a:r>
              <a:rPr lang="en-US" sz="8800" b="1" kern="0" spc="50" dirty="0" err="1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Chào</a:t>
            </a:r>
            <a:r>
              <a:rPr lang="en-US" sz="8800" b="1" kern="0" spc="5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800" b="1" kern="0" spc="50" dirty="0" err="1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lang="en-US" sz="8800" b="1" kern="0" spc="5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endParaRPr lang="en-US" sz="8800" b="1" kern="0" spc="50" dirty="0" smtClean="0">
              <a:ln w="28575" cmpd="sng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en-US" sz="8800" b="1" kern="0" spc="50" dirty="0" smtClean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800" b="1" kern="0" spc="50" dirty="0" err="1" smtClean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trở</a:t>
            </a:r>
            <a:r>
              <a:rPr lang="en-US" sz="8800" b="1" kern="0" spc="50" dirty="0" smtClean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800" b="1" kern="0" spc="50" dirty="0" err="1" smtClean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8800" b="1" kern="0" spc="50" dirty="0" smtClean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800" b="1" kern="0" spc="50" dirty="0" err="1" smtClean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lang="en-US" sz="8800" b="1" kern="0" spc="50" dirty="0" smtClean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lang="en-US" sz="8800" b="1" kern="0" spc="50" dirty="0">
              <a:ln w="28575" cmpd="sng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15252B6-5F37-43DD-8FE3-BFC794C6EB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9425540" y="2290077"/>
            <a:ext cx="2604228" cy="249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6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900"/>
                            </p:stCondLst>
                            <p:childTnLst>
                              <p:par>
                                <p:cTn id="1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DE164B-EF56-48F8-AE4E-0D0B94FD38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/>
        </p:blipFill>
        <p:spPr>
          <a:xfrm flipH="1">
            <a:off x="-1311297" y="0"/>
            <a:ext cx="4189476" cy="76925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58C9F3-A0CE-4F34-BA38-E52477DEA0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/>
        </p:blipFill>
        <p:spPr>
          <a:xfrm>
            <a:off x="9087416" y="-53059"/>
            <a:ext cx="4467391" cy="6846714"/>
          </a:xfrm>
          <a:prstGeom prst="rect">
            <a:avLst/>
          </a:prstGeom>
        </p:spPr>
      </p:pic>
      <p:sp>
        <p:nvSpPr>
          <p:cNvPr id="6" name="矩形: 圆角 6"/>
          <p:cNvSpPr/>
          <p:nvPr/>
        </p:nvSpPr>
        <p:spPr>
          <a:xfrm>
            <a:off x="1316646" y="935095"/>
            <a:ext cx="9247238" cy="4772531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7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8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9639779" y="5353051"/>
            <a:ext cx="467145" cy="438150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FADAA8F1-75AB-44A6-A829-750A154AD09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/>
        </p:blipFill>
        <p:spPr>
          <a:xfrm>
            <a:off x="9257550" y="92776"/>
            <a:ext cx="2625333" cy="25800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152C95-09D4-4363-84FF-BDAF7396FC10}"/>
              </a:ext>
            </a:extLst>
          </p:cNvPr>
          <p:cNvSpPr txBox="1"/>
          <p:nvPr/>
        </p:nvSpPr>
        <p:spPr>
          <a:xfrm>
            <a:off x="3264632" y="2112142"/>
            <a:ext cx="6726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DA3CF3-07BF-451F-ABDD-682FCD6D9D91}"/>
              </a:ext>
            </a:extLst>
          </p:cNvPr>
          <p:cNvSpPr txBox="1"/>
          <p:nvPr/>
        </p:nvSpPr>
        <p:spPr>
          <a:xfrm>
            <a:off x="3165042" y="3686429"/>
            <a:ext cx="7118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463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52" t="3033" r="32690" b="44832"/>
          <a:stretch/>
        </p:blipFill>
        <p:spPr>
          <a:xfrm rot="636127">
            <a:off x="1689480" y="2075087"/>
            <a:ext cx="1312977" cy="119361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463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52" t="3033" r="32690" b="44832"/>
          <a:stretch/>
        </p:blipFill>
        <p:spPr>
          <a:xfrm rot="745844">
            <a:off x="1738483" y="3325507"/>
            <a:ext cx="1312977" cy="11936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19312" y="1001695"/>
            <a:ext cx="7553599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1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28868" cy="67662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490" y="663053"/>
            <a:ext cx="4500562" cy="43956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6437" y="663053"/>
            <a:ext cx="3484668" cy="3679497"/>
          </a:xfrm>
          <a:prstGeom prst="rect">
            <a:avLst/>
          </a:prstGeom>
        </p:spPr>
      </p:pic>
      <p:sp>
        <p:nvSpPr>
          <p:cNvPr id="9" name="Snip Diagonal Corner Rectangle 8"/>
          <p:cNvSpPr/>
          <p:nvPr/>
        </p:nvSpPr>
        <p:spPr>
          <a:xfrm>
            <a:off x="6123598" y="2687657"/>
            <a:ext cx="5415872" cy="2757406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268533" y="3159256"/>
            <a:ext cx="52709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3600" b="1" dirty="0" smtClean="0">
                <a:solidFill>
                  <a:srgbClr val="FF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 nhà làm bài tập. </a:t>
            </a:r>
          </a:p>
          <a:p>
            <a:pPr marL="285750" indent="-285750">
              <a:buFontTx/>
              <a:buChar char="-"/>
            </a:pPr>
            <a:r>
              <a:rPr lang="pt-BR" sz="3600" b="1" dirty="0" smtClean="0">
                <a:solidFill>
                  <a:srgbClr val="FF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Chuẩn bị bài tiếp theo  “Vận tốc”.</a:t>
            </a:r>
            <a:endParaRPr lang="en-US" sz="3600" b="1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44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764405" y="670462"/>
            <a:ext cx="8474300" cy="18796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59" y="3224958"/>
            <a:ext cx="4367005" cy="142243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2412832" y="799977"/>
            <a:ext cx="7275596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vi-VN" sz="4400" b="1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 giờ 20 phút + 3 giờ 45 phút </a:t>
            </a:r>
            <a:endParaRPr lang="en-US" sz="4400" b="1" kern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223" y="3224958"/>
            <a:ext cx="4670462" cy="142243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48758" y="3047953"/>
            <a:ext cx="936475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94703" y="3077737"/>
            <a:ext cx="939681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66477" y="3511621"/>
            <a:ext cx="31822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5 giờ</a:t>
            </a:r>
            <a:r>
              <a:rPr kumimoji="0" lang="vi-VN" sz="4400" b="0" i="0" u="none" strike="noStrike" kern="1200" cap="none" spc="0" normalizeH="0" noProof="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 5  phút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charset="0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066570" y="4769361"/>
            <a:ext cx="4318663" cy="1581097"/>
            <a:chOff x="935980" y="4939878"/>
            <a:chExt cx="3384258" cy="1581097"/>
          </a:xfrm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3551888" y="4939878"/>
              <a:ext cx="766799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25958" y="5377851"/>
              <a:ext cx="269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7 giờ</a:t>
              </a:r>
              <a:r>
                <a:rPr kumimoji="0" lang="vi-VN" sz="4400" b="0" i="0" u="none" strike="noStrike" kern="1200" cap="none" spc="0" normalizeH="0" noProof="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5 phút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7670810" y="3494113"/>
            <a:ext cx="34579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4 giờ</a:t>
            </a:r>
            <a:r>
              <a:rPr kumimoji="0" lang="vi-VN" sz="4400" b="0" i="0" u="none" strike="noStrike" kern="1200" cap="none" spc="0" normalizeH="0" noProof="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 65 phút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charset="0"/>
              <a:ea typeface="+mn-ea"/>
              <a:cs typeface="+mn-cs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794703" y="4939456"/>
            <a:ext cx="4571992" cy="1422439"/>
            <a:chOff x="7595378" y="5098536"/>
            <a:chExt cx="3384258" cy="1422439"/>
          </a:xfrm>
        </p:grpSpPr>
        <p:pic>
          <p:nvPicPr>
            <p:cNvPr id="20" name="Picture 19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8" y="5098536"/>
              <a:ext cx="3384258" cy="142243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8285281" y="5355377"/>
              <a:ext cx="252524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6 giờ 5 phút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863568" y="4769361"/>
            <a:ext cx="974947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D</a:t>
            </a:r>
          </a:p>
        </p:txBody>
      </p: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7642" y="4318419"/>
            <a:ext cx="609600" cy="609600"/>
          </a:xfrm>
          <a:prstGeom prst="rect">
            <a:avLst/>
          </a:prstGeom>
        </p:spPr>
      </p:pic>
      <p:pic>
        <p:nvPicPr>
          <p:cNvPr id="26" name="Am-thanh-that-vo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09600" y="49118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51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8" grpId="0"/>
      <p:bldP spid="18" grpId="1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6"/>
          <p:cNvSpPr/>
          <p:nvPr/>
        </p:nvSpPr>
        <p:spPr>
          <a:xfrm>
            <a:off x="1828289" y="845347"/>
            <a:ext cx="8927759" cy="4242843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C4EE65-70FA-48C8-AF67-B57412D000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9217741" y="3636323"/>
            <a:ext cx="3695337" cy="30015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4339" y="1206197"/>
            <a:ext cx="9925148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3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983346" y="670462"/>
            <a:ext cx="8049296" cy="18796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0" y="3290637"/>
            <a:ext cx="4451412" cy="1327886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836893" y="759397"/>
            <a:ext cx="4668731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 giờ</a:t>
            </a:r>
            <a:r>
              <a:rPr kumimoji="0" lang="vi-VN" sz="4400" b="1" i="0" u="none" strike="noStrike" kern="0" cap="none" spc="0" normalizeH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21 phút x 2</a:t>
            </a:r>
            <a:endParaRPr kumimoji="0" lang="en-US" sz="4400" b="1" i="0" u="none" strike="noStrike" kern="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739" y="3224958"/>
            <a:ext cx="4720519" cy="14224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79348" y="3098946"/>
            <a:ext cx="936475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46148" y="3054863"/>
            <a:ext cx="939681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04363" y="3510277"/>
            <a:ext cx="31822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5 giờ</a:t>
            </a:r>
            <a:r>
              <a:rPr kumimoji="0" lang="vi-VN" sz="4400" b="0" i="0" u="none" strike="noStrike" kern="1200" cap="none" spc="0" normalizeH="0" noProof="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 4 phút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charset="0"/>
              <a:ea typeface="+mn-ea"/>
              <a:cs typeface="+mn-cs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132012" y="4797864"/>
            <a:ext cx="4395027" cy="1569660"/>
            <a:chOff x="1001350" y="4956944"/>
            <a:chExt cx="3403863" cy="1569660"/>
          </a:xfrm>
        </p:grpSpPr>
        <p:pic>
          <p:nvPicPr>
            <p:cNvPr id="19" name="Picture 18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350" y="5098536"/>
              <a:ext cx="3384258" cy="1422439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3638414" y="4956944"/>
              <a:ext cx="766799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79181" y="5357053"/>
              <a:ext cx="270666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5 giờ</a:t>
              </a:r>
              <a:r>
                <a:rPr kumimoji="0" lang="vi-VN" sz="4400" b="0" i="0" u="none" strike="noStrike" kern="1200" cap="none" spc="0" normalizeH="0" noProof="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42 phút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430002" y="3551456"/>
            <a:ext cx="34724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4 giờ</a:t>
            </a:r>
            <a:r>
              <a:rPr kumimoji="0" lang="vi-VN" sz="4400" b="0" i="0" u="none" strike="noStrike" kern="1200" cap="none" spc="0" normalizeH="0" noProof="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 42 phút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charset="0"/>
              <a:ea typeface="+mn-ea"/>
              <a:cs typeface="+mn-cs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521329" y="4939456"/>
            <a:ext cx="4720522" cy="1422439"/>
            <a:chOff x="7595378" y="5098536"/>
            <a:chExt cx="3384258" cy="142243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8" y="5098536"/>
              <a:ext cx="3384258" cy="1422439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8246828" y="5378042"/>
              <a:ext cx="265422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4 giờ 02 phút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endParaRPr>
            </a:p>
          </p:txBody>
        </p:sp>
      </p:grpSp>
      <p:pic>
        <p:nvPicPr>
          <p:cNvPr id="28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546148" y="4818852"/>
            <a:ext cx="974947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18232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13" grpId="0"/>
      <p:bldP spid="13" grpId="1"/>
      <p:bldP spid="16" grpId="0"/>
      <p:bldP spid="17" grpId="0"/>
      <p:bldP spid="17" grpId="1"/>
      <p:bldP spid="24" grpId="0"/>
      <p:bldP spid="31" grpId="0"/>
      <p:bldP spid="3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6"/>
          <p:cNvSpPr/>
          <p:nvPr/>
        </p:nvSpPr>
        <p:spPr>
          <a:xfrm>
            <a:off x="1828289" y="845347"/>
            <a:ext cx="8927759" cy="4242843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BFA6A7-D503-4552-963A-55582941F7DA}"/>
              </a:ext>
            </a:extLst>
          </p:cNvPr>
          <p:cNvSpPr txBox="1"/>
          <p:nvPr/>
        </p:nvSpPr>
        <p:spPr>
          <a:xfrm>
            <a:off x="2020675" y="2395039"/>
            <a:ext cx="8542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Cookies" panose="02040603050506020204" pitchFamily="18" charset="0"/>
              </a:rPr>
              <a:t>LUYỆN </a:t>
            </a:r>
            <a:r>
              <a:rPr lang="en-US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Cookies" panose="02040603050506020204" pitchFamily="18" charset="0"/>
              </a:rPr>
              <a:t>TẬP </a:t>
            </a:r>
            <a:r>
              <a:rPr lang="en-US" sz="800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Cookies" panose="02040603050506020204" pitchFamily="18" charset="0"/>
              </a:rPr>
              <a:t>chung</a:t>
            </a:r>
            <a:endParaRPr lang="en-US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UTM Cookies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74694" y="3661371"/>
            <a:ext cx="2051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002060"/>
                </a:solidFill>
                <a:latin typeface="SVN-Shintia Script" panose="02000804000000020003" pitchFamily="2" charset="0"/>
              </a:rPr>
              <a:t>(</a:t>
            </a:r>
            <a:r>
              <a:rPr lang="en-US" sz="2000" i="1" dirty="0" err="1" smtClean="0">
                <a:solidFill>
                  <a:srgbClr val="002060"/>
                </a:solidFill>
                <a:latin typeface="SVN-Shintia Script" panose="02000804000000020003" pitchFamily="2" charset="0"/>
              </a:rPr>
              <a:t>Trang</a:t>
            </a:r>
            <a:r>
              <a:rPr lang="en-US" sz="2000" i="1" dirty="0" smtClean="0">
                <a:solidFill>
                  <a:srgbClr val="002060"/>
                </a:solidFill>
                <a:latin typeface="SVN-Shintia Script" panose="02000804000000020003" pitchFamily="2" charset="0"/>
              </a:rPr>
              <a:t> 137)</a:t>
            </a:r>
            <a:endParaRPr lang="en-US" sz="2000" i="1" dirty="0">
              <a:solidFill>
                <a:srgbClr val="002060"/>
              </a:solidFill>
              <a:latin typeface="SVN-Shintia Script" panose="02000804000000020003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81554" y="1326697"/>
            <a:ext cx="2421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ronism" pitchFamily="2" charset="0"/>
              </a:rPr>
              <a:t>Toán</a:t>
            </a:r>
            <a:endParaRPr lang="en-US" sz="7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ronism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3C4EE65-70FA-48C8-AF67-B57412D000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9217741" y="3636323"/>
            <a:ext cx="3695337" cy="300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DE164B-EF56-48F8-AE4E-0D0B94FD38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/>
        </p:blipFill>
        <p:spPr>
          <a:xfrm flipH="1">
            <a:off x="-1311297" y="0"/>
            <a:ext cx="4189476" cy="76925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58C9F3-A0CE-4F34-BA38-E52477DEA0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/>
        </p:blipFill>
        <p:spPr>
          <a:xfrm>
            <a:off x="9087416" y="-53059"/>
            <a:ext cx="4467391" cy="6846714"/>
          </a:xfrm>
          <a:prstGeom prst="rect">
            <a:avLst/>
          </a:prstGeom>
        </p:spPr>
      </p:pic>
      <p:sp>
        <p:nvSpPr>
          <p:cNvPr id="6" name="矩形: 圆角 6"/>
          <p:cNvSpPr/>
          <p:nvPr/>
        </p:nvSpPr>
        <p:spPr>
          <a:xfrm>
            <a:off x="1316646" y="935095"/>
            <a:ext cx="9247238" cy="4772531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9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11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9639779" y="5353051"/>
            <a:ext cx="467145" cy="438150"/>
          </a:xfrm>
          <a:prstGeom prst="rect">
            <a:avLst/>
          </a:prstGeom>
        </p:spPr>
      </p:pic>
      <p:pic>
        <p:nvPicPr>
          <p:cNvPr id="18" name="图片 24">
            <a:extLst>
              <a:ext uri="{FF2B5EF4-FFF2-40B4-BE49-F238E27FC236}">
                <a16:creationId xmlns:a16="http://schemas.microsoft.com/office/drawing/2014/main" id="{FADAA8F1-75AB-44A6-A829-750A154AD09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/>
        </p:blipFill>
        <p:spPr>
          <a:xfrm>
            <a:off x="9257550" y="92776"/>
            <a:ext cx="2625333" cy="258003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C152C95-09D4-4363-84FF-BDAF7396FC10}"/>
              </a:ext>
            </a:extLst>
          </p:cNvPr>
          <p:cNvSpPr txBox="1"/>
          <p:nvPr/>
        </p:nvSpPr>
        <p:spPr>
          <a:xfrm>
            <a:off x="3264632" y="2112142"/>
            <a:ext cx="6726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DA3CF3-07BF-451F-ABDD-682FCD6D9D91}"/>
              </a:ext>
            </a:extLst>
          </p:cNvPr>
          <p:cNvSpPr txBox="1"/>
          <p:nvPr/>
        </p:nvSpPr>
        <p:spPr>
          <a:xfrm>
            <a:off x="3165042" y="3686429"/>
            <a:ext cx="7118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5646" y="712646"/>
            <a:ext cx="4401693" cy="19996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463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52" t="3033" r="32690" b="44832"/>
          <a:stretch/>
        </p:blipFill>
        <p:spPr>
          <a:xfrm rot="636127">
            <a:off x="1689480" y="2075087"/>
            <a:ext cx="1312977" cy="11936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463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52" t="3033" r="32690" b="44832"/>
          <a:stretch/>
        </p:blipFill>
        <p:spPr>
          <a:xfrm rot="745844">
            <a:off x="1738483" y="3325507"/>
            <a:ext cx="1312977" cy="119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7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65CBF7-46C8-4DFD-9409-CE17567CA2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91" r="61975"/>
          <a:stretch/>
        </p:blipFill>
        <p:spPr>
          <a:xfrm flipH="1">
            <a:off x="6970142" y="2988123"/>
            <a:ext cx="4625303" cy="309230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524005" y="471059"/>
            <a:ext cx="6675285" cy="2517064"/>
          </a:xfrm>
          <a:prstGeom prst="cloudCallout">
            <a:avLst>
              <a:gd name="adj1" fmla="val 63091"/>
              <a:gd name="adj2" fmla="val 64958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71025" y="944761"/>
            <a:ext cx="54948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</a:rPr>
              <a:t>Mẹ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ơi</a:t>
            </a:r>
            <a:r>
              <a:rPr lang="en-US" sz="2400" b="1" dirty="0" smtClean="0">
                <a:solidFill>
                  <a:srgbClr val="002060"/>
                </a:solidFill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</a:rPr>
              <a:t>mẹ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ơi</a:t>
            </a:r>
            <a:r>
              <a:rPr lang="en-US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,…</a:t>
            </a:r>
            <a:r>
              <a:rPr lang="vi-VN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Huhu!HuHu!</a:t>
            </a:r>
            <a:endParaRPr lang="en-US" sz="2400" b="1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vi-VN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Các bạn nhỏ ơi.</a:t>
            </a:r>
          </a:p>
          <a:p>
            <a:r>
              <a:rPr lang="en-US" sz="2400" b="1" dirty="0" err="1" smtClean="0">
                <a:solidFill>
                  <a:srgbClr val="002060"/>
                </a:solidFill>
              </a:rPr>
              <a:t>Các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bạn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có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thấy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mẹ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của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mình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đâu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không</a:t>
            </a:r>
            <a:r>
              <a:rPr lang="en-US" sz="2400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en-US" sz="2400" b="1" dirty="0" err="1" smtClean="0">
                <a:solidFill>
                  <a:srgbClr val="002060"/>
                </a:solidFill>
              </a:rPr>
              <a:t>Các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bạn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hãy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vi-VN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giúp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mình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đi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tìm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mẹ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nhé</a:t>
            </a:r>
            <a:r>
              <a:rPr lang="en-US" sz="2400" b="1" dirty="0" smtClean="0">
                <a:solidFill>
                  <a:srgbClr val="002060"/>
                </a:solidFill>
              </a:rPr>
              <a:t>!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27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352" l="313" r="684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05" r="46627" b="12154"/>
          <a:stretch/>
        </p:blipFill>
        <p:spPr>
          <a:xfrm>
            <a:off x="-1578078" y="676317"/>
            <a:ext cx="8495072" cy="69780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10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840" r="59531"/>
          <a:stretch/>
        </p:blipFill>
        <p:spPr>
          <a:xfrm flipH="1">
            <a:off x="238838" y="2386612"/>
            <a:ext cx="4687122" cy="44713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2E48BE-1656-4193-BEA6-31E9FD58B0B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8731042" y="3539331"/>
            <a:ext cx="2592029" cy="2043299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3333136" y="711616"/>
            <a:ext cx="6032090" cy="1721867"/>
          </a:xfrm>
          <a:prstGeom prst="cloudCallout">
            <a:avLst>
              <a:gd name="adj1" fmla="val 46927"/>
              <a:gd name="adj2" fmla="val 115985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10057" y="1054411"/>
            <a:ext cx="5159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chào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anh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Sóc</a:t>
            </a:r>
            <a:r>
              <a:rPr lang="en-US" sz="2800" b="1" dirty="0" smtClean="0">
                <a:solidFill>
                  <a:srgbClr val="002060"/>
                </a:solidFill>
              </a:rPr>
              <a:t> ạ!</a:t>
            </a:r>
          </a:p>
          <a:p>
            <a:r>
              <a:rPr lang="en-US" sz="2800" b="1" dirty="0" err="1" smtClean="0">
                <a:solidFill>
                  <a:srgbClr val="002060"/>
                </a:solidFill>
              </a:rPr>
              <a:t>Anh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có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thấy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mẹ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đâu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</a:rPr>
              <a:t> ạ?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1880421" y="1336632"/>
            <a:ext cx="6032090" cy="1721867"/>
          </a:xfrm>
          <a:prstGeom prst="cloudCallout">
            <a:avLst>
              <a:gd name="adj1" fmla="val -22266"/>
              <a:gd name="adj2" fmla="val 902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357342" y="1679427"/>
            <a:ext cx="5159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hãy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giúp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anh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làm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này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</a:rPr>
              <a:t>Anh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sẽ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chỉ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cho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63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7" grpId="1"/>
      <p:bldP spid="8" grpId="0" animBg="1"/>
      <p:bldP spid="8" grpId="1" animBg="1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2">
            <a:extLst>
              <a:ext uri="{FF2B5EF4-FFF2-40B4-BE49-F238E27FC236}">
                <a16:creationId xmlns:a16="http://schemas.microsoft.com/office/drawing/2014/main" id="{0E6B533D-72C6-4C49-B926-B4CBD2702FD2}"/>
              </a:ext>
            </a:extLst>
          </p:cNvPr>
          <p:cNvSpPr/>
          <p:nvPr/>
        </p:nvSpPr>
        <p:spPr>
          <a:xfrm>
            <a:off x="459250" y="403181"/>
            <a:ext cx="11073988" cy="5815078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233947" y="1504108"/>
            <a:ext cx="74626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a) 17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53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+ 4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15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endParaRPr lang="en-US" altLang="en-US" sz="4000" b="1" dirty="0" smtClean="0">
              <a:solidFill>
                <a:srgbClr val="00206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233947" y="2407414"/>
            <a:ext cx="815196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b) 45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ngày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23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– 24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ngày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17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endParaRPr lang="en-US" altLang="en-US" sz="4000" b="1" dirty="0" smtClean="0">
              <a:solidFill>
                <a:srgbClr val="002060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233947" y="3310720"/>
            <a:ext cx="78018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c) 6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giờ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15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 x 6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233947" y="4237862"/>
            <a:ext cx="77994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d) 21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phút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15 </a:t>
            </a:r>
            <a:r>
              <a:rPr lang="en-US" alt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giây</a:t>
            </a:r>
            <a:r>
              <a:rPr lang="en-US" alt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: 5</a:t>
            </a:r>
          </a:p>
        </p:txBody>
      </p:sp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1294440" y="796222"/>
            <a:ext cx="370184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400" b="1" u="sng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/>
              </a:rPr>
              <a:t>Bài</a:t>
            </a:r>
            <a:r>
              <a:rPr lang="en-US" altLang="en-US" sz="4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/>
              </a:rPr>
              <a:t> 1: </a:t>
            </a:r>
            <a:r>
              <a:rPr lang="en-US" altLang="en-US" sz="4400" b="1" u="sng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/>
              </a:rPr>
              <a:t>Tính</a:t>
            </a:r>
            <a:endParaRPr lang="en-US" altLang="en-US" sz="4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840" r="59531"/>
          <a:stretch/>
        </p:blipFill>
        <p:spPr>
          <a:xfrm>
            <a:off x="8170606" y="2847535"/>
            <a:ext cx="4436295" cy="419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2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1091</Words>
  <Application>Microsoft Office PowerPoint</Application>
  <PresentationFormat>Widescreen</PresentationFormat>
  <Paragraphs>160</Paragraphs>
  <Slides>30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3" baseType="lpstr">
      <vt:lpstr>Arial</vt:lpstr>
      <vt:lpstr>等线</vt:lpstr>
      <vt:lpstr>Times New Roman</vt:lpstr>
      <vt:lpstr>SVN-Shintia Script</vt:lpstr>
      <vt:lpstr>UTM Cookies</vt:lpstr>
      <vt:lpstr>Tahoma</vt:lpstr>
      <vt:lpstr>iCiel Cadena</vt:lpstr>
      <vt:lpstr>Akronism</vt:lpstr>
      <vt:lpstr>SimSun</vt:lpstr>
      <vt:lpstr>字魂59号-创粗黑</vt:lpstr>
      <vt:lpstr>Calibri Light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62</cp:revision>
  <dcterms:created xsi:type="dcterms:W3CDTF">2022-02-11T16:01:58Z</dcterms:created>
  <dcterms:modified xsi:type="dcterms:W3CDTF">2022-03-03T07:12:59Z</dcterms:modified>
</cp:coreProperties>
</file>